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697" r:id="rId3"/>
    <p:sldMasterId id="2147483712" r:id="rId4"/>
  </p:sldMasterIdLst>
  <p:notesMasterIdLst>
    <p:notesMasterId r:id="rId14"/>
  </p:notesMasterIdLst>
  <p:sldIdLst>
    <p:sldId id="268" r:id="rId5"/>
    <p:sldId id="287" r:id="rId6"/>
    <p:sldId id="285" r:id="rId7"/>
    <p:sldId id="297" r:id="rId8"/>
    <p:sldId id="284" r:id="rId9"/>
    <p:sldId id="286" r:id="rId10"/>
    <p:sldId id="289" r:id="rId11"/>
    <p:sldId id="295" r:id="rId12"/>
    <p:sldId id="29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>
        <p:scale>
          <a:sx n="80" d="100"/>
          <a:sy n="80" d="100"/>
        </p:scale>
        <p:origin x="-103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649C2-5441-473F-AE7A-0FE8B47A76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322DF4D-3F54-420C-9E88-034499DB2075}">
      <dgm:prSet phldrT="[Text]"/>
      <dgm:spPr/>
      <dgm:t>
        <a:bodyPr/>
        <a:lstStyle/>
        <a:p>
          <a:pPr marL="0" indent="0"/>
          <a:r>
            <a:rPr lang="en-US" dirty="0" smtClean="0"/>
            <a:t>Product Data</a:t>
          </a:r>
        </a:p>
      </dgm:t>
    </dgm:pt>
    <dgm:pt modelId="{4BE8F989-4BBB-44DE-B032-64DF97567198}" type="parTrans" cxnId="{20E846C6-BB63-4D91-AFB6-D7CFA47DF438}">
      <dgm:prSet/>
      <dgm:spPr/>
      <dgm:t>
        <a:bodyPr/>
        <a:lstStyle/>
        <a:p>
          <a:endParaRPr lang="en-US"/>
        </a:p>
      </dgm:t>
    </dgm:pt>
    <dgm:pt modelId="{DA5AF2C1-F5C8-487B-A36A-8BFE8DE7C9CC}" type="sibTrans" cxnId="{20E846C6-BB63-4D91-AFB6-D7CFA47DF438}">
      <dgm:prSet/>
      <dgm:spPr/>
      <dgm:t>
        <a:bodyPr/>
        <a:lstStyle/>
        <a:p>
          <a:endParaRPr lang="en-US"/>
        </a:p>
      </dgm:t>
    </dgm:pt>
    <dgm:pt modelId="{5BBA5729-68C9-40F4-A44F-BE20E70CA3F0}">
      <dgm:prSet phldrT="[Text]"/>
      <dgm:spPr/>
      <dgm:t>
        <a:bodyPr/>
        <a:lstStyle/>
        <a:p>
          <a:r>
            <a:rPr lang="en-US" dirty="0" smtClean="0"/>
            <a:t>Advanced Analytics</a:t>
          </a:r>
          <a:endParaRPr lang="en-US" dirty="0"/>
        </a:p>
      </dgm:t>
    </dgm:pt>
    <dgm:pt modelId="{80A58984-8E2E-4530-8CA0-0B0C8A37BF30}" type="parTrans" cxnId="{F70FF337-99EF-43E9-AD42-1C5DB181913E}">
      <dgm:prSet/>
      <dgm:spPr/>
      <dgm:t>
        <a:bodyPr/>
        <a:lstStyle/>
        <a:p>
          <a:endParaRPr lang="en-US"/>
        </a:p>
      </dgm:t>
    </dgm:pt>
    <dgm:pt modelId="{966B1656-66E5-4693-B957-6B8DA38EBE87}" type="sibTrans" cxnId="{F70FF337-99EF-43E9-AD42-1C5DB181913E}">
      <dgm:prSet/>
      <dgm:spPr/>
      <dgm:t>
        <a:bodyPr/>
        <a:lstStyle/>
        <a:p>
          <a:endParaRPr lang="en-US"/>
        </a:p>
      </dgm:t>
    </dgm:pt>
    <dgm:pt modelId="{D8BD8457-2BA4-476B-9EE1-5ACFE3B9D03E}">
      <dgm:prSet phldrT="[Text]"/>
      <dgm:spPr/>
      <dgm:t>
        <a:bodyPr/>
        <a:lstStyle/>
        <a:p>
          <a:r>
            <a:rPr lang="en-US" dirty="0" smtClean="0"/>
            <a:t>Better Information</a:t>
          </a:r>
          <a:endParaRPr lang="en-US" dirty="0"/>
        </a:p>
      </dgm:t>
    </dgm:pt>
    <dgm:pt modelId="{4A85B726-E747-40B6-BD54-934B4A9A187E}" type="parTrans" cxnId="{EF88F906-443E-4E2B-BC2C-F42086E6D1C5}">
      <dgm:prSet/>
      <dgm:spPr/>
      <dgm:t>
        <a:bodyPr/>
        <a:lstStyle/>
        <a:p>
          <a:endParaRPr lang="en-US"/>
        </a:p>
      </dgm:t>
    </dgm:pt>
    <dgm:pt modelId="{BF746F59-5968-4B9D-A567-A58482E170C1}" type="sibTrans" cxnId="{EF88F906-443E-4E2B-BC2C-F42086E6D1C5}">
      <dgm:prSet/>
      <dgm:spPr/>
      <dgm:t>
        <a:bodyPr/>
        <a:lstStyle/>
        <a:p>
          <a:endParaRPr lang="en-US"/>
        </a:p>
      </dgm:t>
    </dgm:pt>
    <dgm:pt modelId="{66D469F3-6095-47F5-AA89-EFC98EB90D8F}">
      <dgm:prSet phldrT="[Text]"/>
      <dgm:spPr/>
      <dgm:t>
        <a:bodyPr/>
        <a:lstStyle/>
        <a:p>
          <a:r>
            <a:rPr lang="en-US" dirty="0" smtClean="0"/>
            <a:t>Informed</a:t>
          </a:r>
        </a:p>
        <a:p>
          <a:r>
            <a:rPr lang="en-US" dirty="0" smtClean="0"/>
            <a:t>Decisions</a:t>
          </a:r>
          <a:endParaRPr lang="en-US" dirty="0"/>
        </a:p>
      </dgm:t>
    </dgm:pt>
    <dgm:pt modelId="{9EDC1FCE-329A-436E-9414-1927F716DCC4}" type="parTrans" cxnId="{9745514C-7C24-4E2B-A86F-CE690176FBBA}">
      <dgm:prSet/>
      <dgm:spPr/>
      <dgm:t>
        <a:bodyPr/>
        <a:lstStyle/>
        <a:p>
          <a:endParaRPr lang="en-US"/>
        </a:p>
      </dgm:t>
    </dgm:pt>
    <dgm:pt modelId="{BE3E6BAB-98A8-43D1-A159-E13853BE41EA}" type="sibTrans" cxnId="{9745514C-7C24-4E2B-A86F-CE690176FBBA}">
      <dgm:prSet/>
      <dgm:spPr/>
      <dgm:t>
        <a:bodyPr/>
        <a:lstStyle/>
        <a:p>
          <a:endParaRPr lang="en-US"/>
        </a:p>
      </dgm:t>
    </dgm:pt>
    <dgm:pt modelId="{D049E5BD-8F3B-47F3-8D5A-FD3B0858F8BE}" type="pres">
      <dgm:prSet presAssocID="{6DA649C2-5441-473F-AE7A-0FE8B47A7636}" presName="Name0" presStyleCnt="0">
        <dgm:presLayoutVars>
          <dgm:dir/>
          <dgm:animLvl val="lvl"/>
          <dgm:resizeHandles val="exact"/>
        </dgm:presLayoutVars>
      </dgm:prSet>
      <dgm:spPr/>
    </dgm:pt>
    <dgm:pt modelId="{5ED96970-A1B1-4895-BF48-B633ACF476F5}" type="pres">
      <dgm:prSet presAssocID="{D322DF4D-3F54-420C-9E88-034499DB207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FB6D6-7174-4E59-A717-6DEE71BFEAF7}" type="pres">
      <dgm:prSet presAssocID="{DA5AF2C1-F5C8-487B-A36A-8BFE8DE7C9CC}" presName="parTxOnlySpace" presStyleCnt="0"/>
      <dgm:spPr/>
    </dgm:pt>
    <dgm:pt modelId="{5D964892-4888-4276-889B-1B7DB5449600}" type="pres">
      <dgm:prSet presAssocID="{5BBA5729-68C9-40F4-A44F-BE20E70CA3F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EB95A-9E51-41A7-871D-95C603248E60}" type="pres">
      <dgm:prSet presAssocID="{966B1656-66E5-4693-B957-6B8DA38EBE87}" presName="parTxOnlySpace" presStyleCnt="0"/>
      <dgm:spPr/>
    </dgm:pt>
    <dgm:pt modelId="{03415A3B-74C0-41F7-980B-98FA2D9F0626}" type="pres">
      <dgm:prSet presAssocID="{D8BD8457-2BA4-476B-9EE1-5ACFE3B9D03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101AA-80F9-4D3A-AF1D-1918E6B720C5}" type="pres">
      <dgm:prSet presAssocID="{BF746F59-5968-4B9D-A567-A58482E170C1}" presName="parTxOnlySpace" presStyleCnt="0"/>
      <dgm:spPr/>
    </dgm:pt>
    <dgm:pt modelId="{AF7EB4DE-B013-4136-A43B-5F127F887DF0}" type="pres">
      <dgm:prSet presAssocID="{66D469F3-6095-47F5-AA89-EFC98EB90D8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ABA53C-9849-4B88-A1E2-93EE59F893BE}" type="presOf" srcId="{D322DF4D-3F54-420C-9E88-034499DB2075}" destId="{5ED96970-A1B1-4895-BF48-B633ACF476F5}" srcOrd="0" destOrd="0" presId="urn:microsoft.com/office/officeart/2005/8/layout/chevron1"/>
    <dgm:cxn modelId="{A3F50DA7-66AD-489C-9B69-5C52980E867C}" type="presOf" srcId="{5BBA5729-68C9-40F4-A44F-BE20E70CA3F0}" destId="{5D964892-4888-4276-889B-1B7DB5449600}" srcOrd="0" destOrd="0" presId="urn:microsoft.com/office/officeart/2005/8/layout/chevron1"/>
    <dgm:cxn modelId="{F70FF337-99EF-43E9-AD42-1C5DB181913E}" srcId="{6DA649C2-5441-473F-AE7A-0FE8B47A7636}" destId="{5BBA5729-68C9-40F4-A44F-BE20E70CA3F0}" srcOrd="1" destOrd="0" parTransId="{80A58984-8E2E-4530-8CA0-0B0C8A37BF30}" sibTransId="{966B1656-66E5-4693-B957-6B8DA38EBE87}"/>
    <dgm:cxn modelId="{9745514C-7C24-4E2B-A86F-CE690176FBBA}" srcId="{6DA649C2-5441-473F-AE7A-0FE8B47A7636}" destId="{66D469F3-6095-47F5-AA89-EFC98EB90D8F}" srcOrd="3" destOrd="0" parTransId="{9EDC1FCE-329A-436E-9414-1927F716DCC4}" sibTransId="{BE3E6BAB-98A8-43D1-A159-E13853BE41EA}"/>
    <dgm:cxn modelId="{EF88F906-443E-4E2B-BC2C-F42086E6D1C5}" srcId="{6DA649C2-5441-473F-AE7A-0FE8B47A7636}" destId="{D8BD8457-2BA4-476B-9EE1-5ACFE3B9D03E}" srcOrd="2" destOrd="0" parTransId="{4A85B726-E747-40B6-BD54-934B4A9A187E}" sibTransId="{BF746F59-5968-4B9D-A567-A58482E170C1}"/>
    <dgm:cxn modelId="{B76A9856-B906-420B-BE8B-308B043FCDF1}" type="presOf" srcId="{66D469F3-6095-47F5-AA89-EFC98EB90D8F}" destId="{AF7EB4DE-B013-4136-A43B-5F127F887DF0}" srcOrd="0" destOrd="0" presId="urn:microsoft.com/office/officeart/2005/8/layout/chevron1"/>
    <dgm:cxn modelId="{1A121AD7-8BCF-466D-AF2A-3404BBAD547B}" type="presOf" srcId="{6DA649C2-5441-473F-AE7A-0FE8B47A7636}" destId="{D049E5BD-8F3B-47F3-8D5A-FD3B0858F8BE}" srcOrd="0" destOrd="0" presId="urn:microsoft.com/office/officeart/2005/8/layout/chevron1"/>
    <dgm:cxn modelId="{FA57B475-C90C-44BE-B2D3-D9ED84833D9C}" type="presOf" srcId="{D8BD8457-2BA4-476B-9EE1-5ACFE3B9D03E}" destId="{03415A3B-74C0-41F7-980B-98FA2D9F0626}" srcOrd="0" destOrd="0" presId="urn:microsoft.com/office/officeart/2005/8/layout/chevron1"/>
    <dgm:cxn modelId="{20E846C6-BB63-4D91-AFB6-D7CFA47DF438}" srcId="{6DA649C2-5441-473F-AE7A-0FE8B47A7636}" destId="{D322DF4D-3F54-420C-9E88-034499DB2075}" srcOrd="0" destOrd="0" parTransId="{4BE8F989-4BBB-44DE-B032-64DF97567198}" sibTransId="{DA5AF2C1-F5C8-487B-A36A-8BFE8DE7C9CC}"/>
    <dgm:cxn modelId="{C6D64DD6-F611-426F-B6BB-CFEDE25A292A}" type="presParOf" srcId="{D049E5BD-8F3B-47F3-8D5A-FD3B0858F8BE}" destId="{5ED96970-A1B1-4895-BF48-B633ACF476F5}" srcOrd="0" destOrd="0" presId="urn:microsoft.com/office/officeart/2005/8/layout/chevron1"/>
    <dgm:cxn modelId="{5BDC9F1E-BF95-4C79-A800-B207BCB747B8}" type="presParOf" srcId="{D049E5BD-8F3B-47F3-8D5A-FD3B0858F8BE}" destId="{96AFB6D6-7174-4E59-A717-6DEE71BFEAF7}" srcOrd="1" destOrd="0" presId="urn:microsoft.com/office/officeart/2005/8/layout/chevron1"/>
    <dgm:cxn modelId="{76DC5282-D486-44B7-968E-0177F49455B9}" type="presParOf" srcId="{D049E5BD-8F3B-47F3-8D5A-FD3B0858F8BE}" destId="{5D964892-4888-4276-889B-1B7DB5449600}" srcOrd="2" destOrd="0" presId="urn:microsoft.com/office/officeart/2005/8/layout/chevron1"/>
    <dgm:cxn modelId="{966E8484-10EF-484D-AE89-C8EE064B6D3D}" type="presParOf" srcId="{D049E5BD-8F3B-47F3-8D5A-FD3B0858F8BE}" destId="{DBDEB95A-9E51-41A7-871D-95C603248E60}" srcOrd="3" destOrd="0" presId="urn:microsoft.com/office/officeart/2005/8/layout/chevron1"/>
    <dgm:cxn modelId="{3A8EABE0-91B4-469A-87DF-1D2BD6EF2C1A}" type="presParOf" srcId="{D049E5BD-8F3B-47F3-8D5A-FD3B0858F8BE}" destId="{03415A3B-74C0-41F7-980B-98FA2D9F0626}" srcOrd="4" destOrd="0" presId="urn:microsoft.com/office/officeart/2005/8/layout/chevron1"/>
    <dgm:cxn modelId="{DAE07AD8-6C10-40D6-B0E2-4EC6708D33FC}" type="presParOf" srcId="{D049E5BD-8F3B-47F3-8D5A-FD3B0858F8BE}" destId="{3D4101AA-80F9-4D3A-AF1D-1918E6B720C5}" srcOrd="5" destOrd="0" presId="urn:microsoft.com/office/officeart/2005/8/layout/chevron1"/>
    <dgm:cxn modelId="{D3F9280A-3DC5-4539-81F1-197EA1CE7DAC}" type="presParOf" srcId="{D049E5BD-8F3B-47F3-8D5A-FD3B0858F8BE}" destId="{AF7EB4DE-B013-4136-A43B-5F127F887DF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96970-A1B1-4895-BF48-B633ACF476F5}">
      <dsp:nvSpPr>
        <dsp:cNvPr id="0" name=""/>
        <dsp:cNvSpPr/>
      </dsp:nvSpPr>
      <dsp:spPr>
        <a:xfrm>
          <a:off x="3099" y="435459"/>
          <a:ext cx="1804230" cy="721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Product Data</a:t>
          </a:r>
        </a:p>
      </dsp:txBody>
      <dsp:txXfrm>
        <a:off x="363945" y="435459"/>
        <a:ext cx="1082538" cy="721692"/>
      </dsp:txXfrm>
    </dsp:sp>
    <dsp:sp modelId="{5D964892-4888-4276-889B-1B7DB5449600}">
      <dsp:nvSpPr>
        <dsp:cNvPr id="0" name=""/>
        <dsp:cNvSpPr/>
      </dsp:nvSpPr>
      <dsp:spPr>
        <a:xfrm>
          <a:off x="1626906" y="435459"/>
          <a:ext cx="1804230" cy="721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Advanced Analytics</a:t>
          </a:r>
          <a:endParaRPr lang="en-US" sz="1500" kern="1200" dirty="0"/>
        </a:p>
      </dsp:txBody>
      <dsp:txXfrm>
        <a:off x="1987752" y="435459"/>
        <a:ext cx="1082538" cy="721692"/>
      </dsp:txXfrm>
    </dsp:sp>
    <dsp:sp modelId="{03415A3B-74C0-41F7-980B-98FA2D9F0626}">
      <dsp:nvSpPr>
        <dsp:cNvPr id="0" name=""/>
        <dsp:cNvSpPr/>
      </dsp:nvSpPr>
      <dsp:spPr>
        <a:xfrm>
          <a:off x="3250713" y="435459"/>
          <a:ext cx="1804230" cy="721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Better Information</a:t>
          </a:r>
          <a:endParaRPr lang="en-US" sz="1500" kern="1200" dirty="0"/>
        </a:p>
      </dsp:txBody>
      <dsp:txXfrm>
        <a:off x="3611559" y="435459"/>
        <a:ext cx="1082538" cy="721692"/>
      </dsp:txXfrm>
    </dsp:sp>
    <dsp:sp modelId="{AF7EB4DE-B013-4136-A43B-5F127F887DF0}">
      <dsp:nvSpPr>
        <dsp:cNvPr id="0" name=""/>
        <dsp:cNvSpPr/>
      </dsp:nvSpPr>
      <dsp:spPr>
        <a:xfrm>
          <a:off x="4874520" y="435459"/>
          <a:ext cx="1804230" cy="7216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Informed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Decisions</a:t>
          </a:r>
          <a:endParaRPr lang="en-US" sz="1500" kern="1200" dirty="0"/>
        </a:p>
      </dsp:txBody>
      <dsp:txXfrm>
        <a:off x="5235366" y="435459"/>
        <a:ext cx="1082538" cy="7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64139-29CC-4DD5-9BAC-3D5856312A63}" type="datetimeFigureOut">
              <a:rPr lang="en-US" smtClean="0"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F7114-A381-4B04-A4D2-AA35C122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6" y="91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05400"/>
            <a:ext cx="7772400" cy="762000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9314"/>
            <a:ext cx="4706937" cy="2805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baseline="0"/>
            </a:lvl1pPr>
          </a:lstStyle>
          <a:p>
            <a:pPr lvl="0"/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6" y="91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05400"/>
            <a:ext cx="7772400" cy="762000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9314"/>
            <a:ext cx="4706937" cy="2805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baseline="0"/>
            </a:lvl1pPr>
          </a:lstStyle>
          <a:p>
            <a:pPr lvl="0"/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792" y="9144"/>
            <a:ext cx="9144000" cy="6858000"/>
            <a:chOff x="-8792" y="9144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8792" y="9144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53000" y="4114800"/>
              <a:ext cx="3733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419600"/>
            <a:ext cx="7772400" cy="762000"/>
          </a:xfrm>
        </p:spPr>
        <p:txBody>
          <a:bodyPr>
            <a:normAutofit/>
          </a:bodyPr>
          <a:lstStyle>
            <a:lvl1pPr algn="r">
              <a:defRPr sz="25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933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 bwMode="auto">
          <a:xfrm>
            <a:off x="0" y="381000"/>
            <a:ext cx="914400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no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3334"/>
          <a:stretch/>
        </p:blipFill>
        <p:spPr bwMode="auto">
          <a:xfrm>
            <a:off x="0" y="1600200"/>
            <a:ext cx="9144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no green 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b="12419"/>
          <a:stretch/>
        </p:blipFill>
        <p:spPr bwMode="auto">
          <a:xfrm>
            <a:off x="0" y="1600200"/>
            <a:ext cx="9144001" cy="44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DIC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038" y="506839"/>
            <a:ext cx="779068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This is the blue color used for text: R31, G83, B132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38" y="1545170"/>
            <a:ext cx="7790688" cy="369332"/>
          </a:xfrm>
          <a:prstGeom prst="rect">
            <a:avLst/>
          </a:prstGeom>
          <a:solidFill>
            <a:srgbClr val="71717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This is the gray color used for text: R113, G113, B113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465038" y="4660163"/>
            <a:ext cx="7790688" cy="369332"/>
          </a:xfrm>
          <a:prstGeom prst="rect">
            <a:avLst/>
          </a:prstGeom>
          <a:solidFill>
            <a:srgbClr val="0055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blue color used in the image: R0, G85, B160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465038" y="2583501"/>
            <a:ext cx="7790688" cy="369332"/>
          </a:xfrm>
          <a:prstGeom prst="rect">
            <a:avLst/>
          </a:prstGeom>
          <a:solidFill>
            <a:srgbClr val="E67D1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orange color used in the image: R230, G125, B30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65038" y="3621832"/>
            <a:ext cx="7790688" cy="369332"/>
          </a:xfrm>
          <a:prstGeom prst="rect">
            <a:avLst/>
          </a:prstGeom>
          <a:solidFill>
            <a:srgbClr val="5AAF4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green color used in the image: R90, G175, B70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6410227"/>
            <a:ext cx="1595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FOOTER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1163268" y="5778631"/>
            <a:ext cx="213045" cy="631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8719" y="5279011"/>
            <a:ext cx="706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All slides, except section and title, have a field for the date.  Click Insert&gt;</a:t>
            </a:r>
            <a:r>
              <a:rPr lang="en-US" sz="1100" dirty="0" err="1" smtClean="0">
                <a:solidFill>
                  <a:prstClr val="black"/>
                </a:solidFill>
              </a:rPr>
              <a:t>Header&amp;Footer</a:t>
            </a:r>
            <a:r>
              <a:rPr lang="en-US" sz="1100" dirty="0" smtClean="0">
                <a:solidFill>
                  <a:prstClr val="black"/>
                </a:solidFill>
              </a:rPr>
              <a:t>&gt; and check the footer box and apply to all slides to get a footer in the same location on each slide that can be filled with the date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0"/>
          <a:stretch/>
        </p:blipFill>
        <p:spPr bwMode="auto">
          <a:xfrm>
            <a:off x="0" y="-1"/>
            <a:ext cx="9144001" cy="8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320" y="140416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320" y="405648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0" y="140416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0" y="405648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65760" y="6675120"/>
            <a:ext cx="822960" cy="182880"/>
          </a:xfrm>
        </p:spPr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627E-1033-495A-ABCA-2FE5D09B7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7030A3-875F-4D3B-97BB-66444DC0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Align • Achieve • Accelerate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www.MDIC.org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9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204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792" y="9144"/>
            <a:ext cx="9144000" cy="6858000"/>
            <a:chOff x="-8792" y="9144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8792" y="9144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53000" y="4114800"/>
              <a:ext cx="3733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419600"/>
            <a:ext cx="7772400" cy="762000"/>
          </a:xfrm>
        </p:spPr>
        <p:txBody>
          <a:bodyPr>
            <a:normAutofit/>
          </a:bodyPr>
          <a:lstStyle>
            <a:lvl1pPr algn="r">
              <a:defRPr sz="25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4320" y="1486648"/>
          <a:ext cx="8686800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7680"/>
                <a:gridCol w="91440"/>
                <a:gridCol w="4297680"/>
              </a:tblGrid>
              <a:tr h="2560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</a:t>
                      </a:r>
                      <a:endParaRPr lang="en-US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en-US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03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Priorities and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Tactics</a:t>
                      </a:r>
                      <a:endParaRPr lang="en-US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Accomplishments from</a:t>
                      </a:r>
                      <a:r>
                        <a:rPr lang="en-US" b="1" baseline="0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Past Quarter</a:t>
                      </a:r>
                      <a:endParaRPr lang="en-US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1458" y="1846728"/>
            <a:ext cx="4297680" cy="2194560"/>
          </a:xfrm>
          <a:ln>
            <a:noFill/>
          </a:ln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 baseline="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smtClean="0"/>
              <a:t>This box is for listing the Board Champion, PI, and Project Manager.  Add a pie chart to show the member type distribution of the Steering Committee or the entire Project Team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4496781"/>
            <a:ext cx="4297680" cy="219456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smtClean="0"/>
              <a:t>Top Project Priorities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61458" y="4496781"/>
            <a:ext cx="4297680" cy="219456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List accomplishments since the last BOD meeting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74320" y="1846728"/>
            <a:ext cx="4297680" cy="2194560"/>
          </a:xfrm>
          <a:ln>
            <a:noFill/>
          </a:ln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400"/>
            </a:lvl2pPr>
            <a:lvl3pPr>
              <a:defRPr sz="1200"/>
            </a:lvl3pPr>
            <a:lvl4pPr>
              <a:defRPr sz="1100" baseline="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smtClean="0"/>
              <a:t>This Box if for a short tagline version of the Vision</a:t>
            </a:r>
          </a:p>
          <a:p>
            <a:pPr lvl="0"/>
            <a:r>
              <a:rPr lang="en-US" dirty="0" smtClean="0"/>
              <a:t>Remove bullet throughout this document as needed for clarity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1" t="89150" b="3138"/>
          <a:stretch/>
        </p:blipFill>
        <p:spPr bwMode="auto">
          <a:xfrm>
            <a:off x="7673787" y="6329081"/>
            <a:ext cx="1470213" cy="5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097FF8-7868-4222-9E26-937991311CBA}" type="slidenum">
              <a:rPr lang="en-US" sz="900" smtClean="0">
                <a:solidFill>
                  <a:prstClr val="black"/>
                </a:solidFill>
                <a:cs typeface="Arial" panose="020B0604020202020204" pitchFamily="34" charset="0"/>
              </a:rPr>
              <a:pPr/>
              <a:t>‹#›</a:t>
            </a:fld>
            <a:endParaRPr lang="en-US" sz="9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58656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627E-1033-495A-ABCA-2FE5D09B7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 i="1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Align • Achieve • Accelerate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7030A3-875F-4D3B-97BB-66444DC0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775F55"/>
                </a:solidFill>
              </a:rPr>
              <a:t>June 12, 2013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FDA Workshop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4DCBA6-7D75-4C67-BF5C-45254ECEE7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36946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6" y="91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05400"/>
            <a:ext cx="7772400" cy="762000"/>
          </a:xfrm>
        </p:spPr>
        <p:txBody>
          <a:bodyPr>
            <a:normAutofit/>
          </a:bodyPr>
          <a:lstStyle>
            <a:lvl1pPr algn="r">
              <a:defRPr sz="2500">
                <a:solidFill>
                  <a:srgbClr val="71717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8562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6" y="91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05400"/>
            <a:ext cx="7772400" cy="762000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9314"/>
            <a:ext cx="4706937" cy="2805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baseline="0"/>
            </a:lvl1pPr>
          </a:lstStyle>
          <a:p>
            <a:pPr lvl="0"/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792" y="9144"/>
            <a:ext cx="9144000" cy="6858000"/>
            <a:chOff x="-8792" y="9144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8792" y="9144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53000" y="4114800"/>
              <a:ext cx="3733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419600"/>
            <a:ext cx="7772400" cy="762000"/>
          </a:xfrm>
        </p:spPr>
        <p:txBody>
          <a:bodyPr>
            <a:normAutofit/>
          </a:bodyPr>
          <a:lstStyle>
            <a:lvl1pPr algn="r">
              <a:defRPr sz="25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61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 bwMode="auto">
          <a:xfrm>
            <a:off x="0" y="381000"/>
            <a:ext cx="914400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5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no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3334"/>
          <a:stretch/>
        </p:blipFill>
        <p:spPr bwMode="auto">
          <a:xfrm>
            <a:off x="0" y="1600200"/>
            <a:ext cx="9144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no green 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b="12419"/>
          <a:stretch/>
        </p:blipFill>
        <p:spPr bwMode="auto">
          <a:xfrm>
            <a:off x="0" y="1600200"/>
            <a:ext cx="9144001" cy="44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 bwMode="auto">
          <a:xfrm>
            <a:off x="0" y="381000"/>
            <a:ext cx="914400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DIC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038" y="506839"/>
            <a:ext cx="779068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This is the blue color used for text: R31, G83, B132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38" y="1545170"/>
            <a:ext cx="7790688" cy="369332"/>
          </a:xfrm>
          <a:prstGeom prst="rect">
            <a:avLst/>
          </a:prstGeom>
          <a:solidFill>
            <a:srgbClr val="71717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This is the gray color used for text: R113, G113, B113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465038" y="4660163"/>
            <a:ext cx="7790688" cy="369332"/>
          </a:xfrm>
          <a:prstGeom prst="rect">
            <a:avLst/>
          </a:prstGeom>
          <a:solidFill>
            <a:srgbClr val="0055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blue color used in the image: R0, G85, B160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465038" y="2583501"/>
            <a:ext cx="7790688" cy="369332"/>
          </a:xfrm>
          <a:prstGeom prst="rect">
            <a:avLst/>
          </a:prstGeom>
          <a:solidFill>
            <a:srgbClr val="E67D1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orange color used in the image: R230, G125, B30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65038" y="3621832"/>
            <a:ext cx="7790688" cy="369332"/>
          </a:xfrm>
          <a:prstGeom prst="rect">
            <a:avLst/>
          </a:prstGeom>
          <a:solidFill>
            <a:srgbClr val="5AAF4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green color used in the image: R90, G175, B70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" y="6410227"/>
            <a:ext cx="1595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FOOTER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1163268" y="5778631"/>
            <a:ext cx="213045" cy="631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8719" y="5279011"/>
            <a:ext cx="706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All slides, except section and title, have a field for the date.  Click Insert&gt;</a:t>
            </a:r>
            <a:r>
              <a:rPr lang="en-US" sz="1100" dirty="0" err="1" smtClean="0">
                <a:solidFill>
                  <a:prstClr val="black"/>
                </a:solidFill>
              </a:rPr>
              <a:t>Header&amp;Footer</a:t>
            </a:r>
            <a:r>
              <a:rPr lang="en-US" sz="1100" dirty="0" smtClean="0">
                <a:solidFill>
                  <a:prstClr val="black"/>
                </a:solidFill>
              </a:rPr>
              <a:t>&gt; and check the footer box and apply to all slides to get a footer in the same location on each slide that can be filled with the date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0"/>
          <a:stretch/>
        </p:blipFill>
        <p:spPr bwMode="auto">
          <a:xfrm>
            <a:off x="0" y="-1"/>
            <a:ext cx="9144001" cy="8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320" y="140416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320" y="405648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0" y="140416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0" y="405648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65760" y="6675120"/>
            <a:ext cx="822960" cy="182880"/>
          </a:xfrm>
        </p:spPr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627E-1033-495A-ABCA-2FE5D09B7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7030A3-875F-4D3B-97BB-66444DC0E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Align • Achieve • Accelerate</a:t>
            </a:r>
          </a:p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www.MDIC.org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5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539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154113"/>
            <a:ext cx="1927225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0" y="1154113"/>
            <a:ext cx="1928813" cy="5135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1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96" y="91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105400"/>
            <a:ext cx="7772400" cy="762000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19314"/>
            <a:ext cx="4706937" cy="2805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00" b="1" baseline="0"/>
            </a:lvl1pPr>
          </a:lstStyle>
          <a:p>
            <a:pPr lvl="0"/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792" y="9144"/>
            <a:ext cx="9144000" cy="6858000"/>
            <a:chOff x="-8792" y="9144"/>
            <a:chExt cx="9144000" cy="6858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8792" y="9144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953000" y="4114800"/>
              <a:ext cx="37338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419600"/>
            <a:ext cx="7772400" cy="762000"/>
          </a:xfrm>
        </p:spPr>
        <p:txBody>
          <a:bodyPr>
            <a:normAutofit/>
          </a:bodyPr>
          <a:lstStyle>
            <a:lvl1pPr algn="r">
              <a:defRPr sz="25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3334"/>
          <a:stretch/>
        </p:blipFill>
        <p:spPr bwMode="auto">
          <a:xfrm>
            <a:off x="0" y="381000"/>
            <a:ext cx="914400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no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3334"/>
          <a:stretch/>
        </p:blipFill>
        <p:spPr bwMode="auto">
          <a:xfrm>
            <a:off x="0" y="1600200"/>
            <a:ext cx="9144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no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b="3334"/>
          <a:stretch/>
        </p:blipFill>
        <p:spPr bwMode="auto">
          <a:xfrm>
            <a:off x="0" y="1600200"/>
            <a:ext cx="9144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no green 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b="12419"/>
          <a:stretch/>
        </p:blipFill>
        <p:spPr bwMode="auto">
          <a:xfrm>
            <a:off x="0" y="1600200"/>
            <a:ext cx="9144001" cy="44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IC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65038" y="506839"/>
            <a:ext cx="779068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This is the blue color used for text: R31, G83, B132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65038" y="1545170"/>
            <a:ext cx="7790688" cy="369332"/>
          </a:xfrm>
          <a:prstGeom prst="rect">
            <a:avLst/>
          </a:prstGeom>
          <a:solidFill>
            <a:srgbClr val="71717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This is the gray color used for text: R113, G113, B113</a:t>
            </a:r>
          </a:p>
        </p:txBody>
      </p:sp>
      <p:sp>
        <p:nvSpPr>
          <p:cNvPr id="12" name="TextBox 3"/>
          <p:cNvSpPr txBox="1"/>
          <p:nvPr userDrawn="1"/>
        </p:nvSpPr>
        <p:spPr>
          <a:xfrm>
            <a:off x="465038" y="4660163"/>
            <a:ext cx="7790688" cy="369332"/>
          </a:xfrm>
          <a:prstGeom prst="rect">
            <a:avLst/>
          </a:prstGeom>
          <a:solidFill>
            <a:srgbClr val="0055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blue color used in the image: R0, G85, B160</a:t>
            </a:r>
          </a:p>
        </p:txBody>
      </p:sp>
      <p:sp>
        <p:nvSpPr>
          <p:cNvPr id="13" name="TextBox 3"/>
          <p:cNvSpPr txBox="1"/>
          <p:nvPr userDrawn="1"/>
        </p:nvSpPr>
        <p:spPr>
          <a:xfrm>
            <a:off x="465038" y="2583501"/>
            <a:ext cx="7790688" cy="369332"/>
          </a:xfrm>
          <a:prstGeom prst="rect">
            <a:avLst/>
          </a:prstGeom>
          <a:solidFill>
            <a:srgbClr val="E67D1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orange color used in the image: R230, G125, B30</a:t>
            </a:r>
          </a:p>
        </p:txBody>
      </p:sp>
      <p:sp>
        <p:nvSpPr>
          <p:cNvPr id="14" name="TextBox 3"/>
          <p:cNvSpPr txBox="1"/>
          <p:nvPr userDrawn="1"/>
        </p:nvSpPr>
        <p:spPr>
          <a:xfrm>
            <a:off x="465038" y="3621832"/>
            <a:ext cx="7790688" cy="369332"/>
          </a:xfrm>
          <a:prstGeom prst="rect">
            <a:avLst/>
          </a:prstGeom>
          <a:solidFill>
            <a:srgbClr val="5AAF4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This is the green color used in the image: R90, G175, B70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65760" y="6410227"/>
            <a:ext cx="1595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FOOTER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 userDrawn="1"/>
        </p:nvCxnSpPr>
        <p:spPr>
          <a:xfrm flipH="1">
            <a:off x="1163268" y="5778631"/>
            <a:ext cx="213045" cy="631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188719" y="5279011"/>
            <a:ext cx="706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All slides, except section and title, have a field for the date.  Click Insert&gt;</a:t>
            </a:r>
            <a:r>
              <a:rPr lang="en-US" sz="1100" dirty="0" err="1" smtClean="0">
                <a:solidFill>
                  <a:prstClr val="black"/>
                </a:solidFill>
              </a:rPr>
              <a:t>Header&amp;Footer</a:t>
            </a:r>
            <a:r>
              <a:rPr lang="en-US" sz="1100" dirty="0" smtClean="0">
                <a:solidFill>
                  <a:prstClr val="black"/>
                </a:solidFill>
              </a:rPr>
              <a:t>&gt; and check the footer box and apply to all slides to get a footer in the same location on each slide that can be filled with the date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550223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097FF8-7868-4222-9E26-937991311CBA}" type="slidenum">
              <a:rPr lang="en-US" sz="900" smtClean="0">
                <a:solidFill>
                  <a:srgbClr val="1F497D"/>
                </a:solidFill>
                <a:cs typeface="Arial" panose="020B0604020202020204" pitchFamily="34" charset="0"/>
              </a:rPr>
              <a:pPr/>
              <a:t>‹#›</a:t>
            </a:fld>
            <a:endParaRPr lang="en-US" sz="9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320" y="140416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320" y="405648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0" y="140416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0" y="405648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65760" y="6675120"/>
            <a:ext cx="822960" cy="182880"/>
          </a:xfrm>
        </p:spPr>
        <p:txBody>
          <a:bodyPr/>
          <a:lstStyle/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no green 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2" b="12419"/>
          <a:stretch/>
        </p:blipFill>
        <p:spPr bwMode="auto">
          <a:xfrm>
            <a:off x="0" y="1600200"/>
            <a:ext cx="9144001" cy="440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DIC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038" y="506839"/>
            <a:ext cx="779068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blue color used for text: R</a:t>
            </a:r>
            <a:r>
              <a:rPr lang="en-US" baseline="0" dirty="0" smtClean="0">
                <a:solidFill>
                  <a:schemeClr val="bg1"/>
                </a:solidFill>
              </a:rPr>
              <a:t>31, G83, B132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038" y="1545170"/>
            <a:ext cx="7790688" cy="369332"/>
          </a:xfrm>
          <a:prstGeom prst="rect">
            <a:avLst/>
          </a:prstGeom>
          <a:solidFill>
            <a:srgbClr val="71717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gray color used for text: R113</a:t>
            </a:r>
            <a:r>
              <a:rPr lang="en-US" baseline="0" dirty="0" smtClean="0">
                <a:solidFill>
                  <a:schemeClr val="bg1"/>
                </a:solidFill>
              </a:rPr>
              <a:t>, G113, B113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465038" y="4660163"/>
            <a:ext cx="7790688" cy="369332"/>
          </a:xfrm>
          <a:prstGeom prst="rect">
            <a:avLst/>
          </a:prstGeom>
          <a:solidFill>
            <a:srgbClr val="0055A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This is the blue color used in the image: R0</a:t>
            </a:r>
            <a:r>
              <a:rPr lang="en-US" baseline="0" dirty="0" smtClean="0">
                <a:solidFill>
                  <a:schemeClr val="bg1"/>
                </a:solidFill>
              </a:rPr>
              <a:t>, G85, B160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465038" y="2583501"/>
            <a:ext cx="7790688" cy="369332"/>
          </a:xfrm>
          <a:prstGeom prst="rect">
            <a:avLst/>
          </a:prstGeom>
          <a:solidFill>
            <a:srgbClr val="E67D1E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This is the orange color used in the image: R230</a:t>
            </a:r>
            <a:r>
              <a:rPr lang="en-US" baseline="0" dirty="0" smtClean="0">
                <a:solidFill>
                  <a:schemeClr val="bg1"/>
                </a:solidFill>
              </a:rPr>
              <a:t>, G125, B30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465038" y="3621832"/>
            <a:ext cx="7790688" cy="369332"/>
          </a:xfrm>
          <a:prstGeom prst="rect">
            <a:avLst/>
          </a:prstGeom>
          <a:solidFill>
            <a:srgbClr val="5AAF4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This is the green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color used in the image: R90</a:t>
            </a:r>
            <a:r>
              <a:rPr lang="en-US" baseline="0" dirty="0" smtClean="0">
                <a:solidFill>
                  <a:schemeClr val="bg1"/>
                </a:solidFill>
              </a:rPr>
              <a:t>, G175, B70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" y="6410227"/>
            <a:ext cx="1595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1163268" y="5778631"/>
            <a:ext cx="213045" cy="631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8719" y="5279011"/>
            <a:ext cx="706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All slides, except section and title,</a:t>
            </a:r>
            <a:r>
              <a:rPr lang="en-US" sz="1100" baseline="0" dirty="0" smtClean="0"/>
              <a:t> have a field for the date.  Click Insert&gt;</a:t>
            </a:r>
            <a:r>
              <a:rPr lang="en-US" sz="1100" baseline="0" dirty="0" err="1" smtClean="0"/>
              <a:t>Header&amp;Footer</a:t>
            </a:r>
            <a:r>
              <a:rPr lang="en-US" sz="1100" baseline="0" dirty="0" smtClean="0"/>
              <a:t>&gt; and check the footer box and apply to all slides to get a footer in the same location on each slide that can be filled with the date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49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1" t="88929" r="1666" b="1339"/>
          <a:stretch/>
        </p:blipFill>
        <p:spPr>
          <a:xfrm>
            <a:off x="3959353" y="6430370"/>
            <a:ext cx="1225295" cy="91440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595062"/>
            <a:ext cx="8229600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550223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097FF8-7868-4222-9E26-937991311CBA}" type="slidenum">
              <a:rPr lang="en-US" sz="90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53"/>
            <a:ext cx="1066800" cy="10530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6200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320" y="140416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320" y="405648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0" y="140416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0" y="4056485"/>
            <a:ext cx="4297680" cy="2651760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365760" y="6675120"/>
            <a:ext cx="822960" cy="1828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7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kumimoji="0" lang="en-US" sz="2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233363" marR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tabLst/>
              <a:defRPr kumimoji="0" lang="en-US" sz="2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L="574675" marR="0" indent="-234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tabLst/>
              <a:defRPr kumimoji="0" lang="en-US" sz="2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914400" marR="0" indent="-2238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336265"/>
            <a:ext cx="8330184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100000"/>
              </a:lnSpc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6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719501"/>
            <a:ext cx="36576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30097FF8-7868-4222-9E26-937991311CBA}" type="slidenum">
              <a:rPr lang="en-US" sz="9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" y="6675120"/>
            <a:ext cx="82296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3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7" r:id="rId3"/>
    <p:sldLayoutId id="2147483668" r:id="rId4"/>
    <p:sldLayoutId id="2147483669" r:id="rId5"/>
    <p:sldLayoutId id="2147483676" r:id="rId6"/>
    <p:sldLayoutId id="2147483650" r:id="rId7"/>
    <p:sldLayoutId id="2147483671" r:id="rId8"/>
    <p:sldLayoutId id="2147483710" r:id="rId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rgbClr val="1F49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−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52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−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719501"/>
            <a:ext cx="36576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30097FF8-7868-4222-9E26-937991311CBA}" type="slidenum">
              <a:rPr lang="en-US" sz="900" smtClean="0">
                <a:solidFill>
                  <a:srgbClr val="717171"/>
                </a:solidFill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rgbClr val="717171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" y="6675120"/>
            <a:ext cx="82296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8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5" r:id="rId14"/>
    <p:sldLayoutId id="2147483696" r:id="rId15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rgbClr val="1F49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−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52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−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719501"/>
            <a:ext cx="36576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30097FF8-7868-4222-9E26-937991311CBA}" type="slidenum">
              <a:rPr lang="en-US" sz="900" smtClean="0">
                <a:solidFill>
                  <a:srgbClr val="717171"/>
                </a:solidFill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rgbClr val="717171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" y="6675120"/>
            <a:ext cx="82296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3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1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rgbClr val="1F49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−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52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−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719501"/>
            <a:ext cx="365760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30097FF8-7868-4222-9E26-937991311CBA}" type="slidenum">
              <a:rPr lang="en-US" sz="900" smtClean="0">
                <a:solidFill>
                  <a:srgbClr val="717171"/>
                </a:solidFill>
                <a:cs typeface="Arial" panose="020B0604020202020204" pitchFamily="34" charset="0"/>
              </a:rPr>
              <a:pPr algn="ctr"/>
              <a:t>‹#›</a:t>
            </a:fld>
            <a:endParaRPr lang="en-US" sz="900" dirty="0">
              <a:solidFill>
                <a:srgbClr val="717171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" y="6675120"/>
            <a:ext cx="82296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rgbClr val="1F497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576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−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864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152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−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4400" indent="-182880" algn="l" defTabSz="914400" rtl="0" eaLnBrk="1" latinLnBrk="0" hangingPunct="1"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hyperlink" Target="mailto:Ann.Ferriter@fda.hs.gov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mailto:garth.conrad@medtronic.com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hyperlink" Target="mailto:Joanna.Engelke@bsci.com" TargetMode="External"/><Relationship Id="rId10" Type="http://schemas.openxmlformats.org/officeDocument/2006/relationships/image" Target="../media/image17.jpeg"/><Relationship Id="rId4" Type="http://schemas.microsoft.com/office/2007/relationships/hdphoto" Target="../media/hdphoto3.wdp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663525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Garth Conrad</a:t>
            </a:r>
            <a:br>
              <a:rPr lang="en-US" i="1" dirty="0" smtClean="0"/>
            </a:br>
            <a:r>
              <a:rPr lang="en-US" sz="1300" i="1" dirty="0" smtClean="0"/>
              <a:t>VP Quality</a:t>
            </a:r>
            <a:br>
              <a:rPr lang="en-US" sz="1300" i="1" dirty="0" smtClean="0"/>
            </a:br>
            <a:r>
              <a:rPr lang="en-US" sz="1300" i="1" dirty="0" smtClean="0"/>
              <a:t>Medtronic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619314"/>
            <a:ext cx="5886450" cy="2805204"/>
          </a:xfrm>
        </p:spPr>
        <p:txBody>
          <a:bodyPr/>
          <a:lstStyle/>
          <a:p>
            <a:r>
              <a:rPr lang="en-US" sz="2800" dirty="0"/>
              <a:t>Advanced Analytics to </a:t>
            </a:r>
            <a:r>
              <a:rPr lang="en-US" sz="2800" dirty="0" smtClean="0"/>
              <a:t>Improve </a:t>
            </a:r>
            <a:r>
              <a:rPr lang="en-US" sz="2800" dirty="0"/>
              <a:t>Medical Device </a:t>
            </a:r>
            <a:r>
              <a:rPr lang="en-US" sz="2800" dirty="0" smtClean="0"/>
              <a:t>Quality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33" b="89167" l="0" r="100000">
                        <a14:foregroundMark x1="67784" y1="79333" x2="67784" y2="79333"/>
                        <a14:foregroundMark x1="67066" y1="77333" x2="67066" y2="77333"/>
                        <a14:foregroundMark x1="68144" y1="73833" x2="68144" y2="73833"/>
                        <a14:foregroundMark x1="69341" y1="74833" x2="69341" y2="74833"/>
                        <a14:foregroundMark x1="69222" y1="71667" x2="69222" y2="71667"/>
                        <a14:foregroundMark x1="38802" y1="76667" x2="38802" y2="76667"/>
                        <a14:foregroundMark x1="40599" y1="76833" x2="40599" y2="76833"/>
                        <a14:foregroundMark x1="37126" y1="75333" x2="45868" y2="75167"/>
                        <a14:foregroundMark x1="27066" y1="70833" x2="26228" y2="73667"/>
                        <a14:foregroundMark x1="28024" y1="74500" x2="28024" y2="74500"/>
                        <a14:foregroundMark x1="30299" y1="74833" x2="30299" y2="74833"/>
                        <a14:foregroundMark x1="32934" y1="75333" x2="32934" y2="75333"/>
                        <a14:foregroundMark x1="34731" y1="75500" x2="34731" y2="75500"/>
                        <a14:foregroundMark x1="36048" y1="76333" x2="36048" y2="76333"/>
                        <a14:foregroundMark x1="34371" y1="75333" x2="34371" y2="75333"/>
                        <a14:foregroundMark x1="33413" y1="75000" x2="33413" y2="75000"/>
                        <a14:foregroundMark x1="36647" y1="77167" x2="39042" y2="79333"/>
                        <a14:foregroundMark x1="39401" y1="79500" x2="50659" y2="80833"/>
                        <a14:foregroundMark x1="50539" y1="81667" x2="50898" y2="85167"/>
                        <a14:foregroundMark x1="50778" y1="85500" x2="53533" y2="85000"/>
                        <a14:foregroundMark x1="53653" y1="84667" x2="53293" y2="77667"/>
                        <a14:foregroundMark x1="58084" y1="79667" x2="64790" y2="79833"/>
                        <a14:foregroundMark x1="64192" y1="82167" x2="65269" y2="85167"/>
                        <a14:foregroundMark x1="65509" y1="85667" x2="70898" y2="85500"/>
                        <a14:foregroundMark x1="70898" y1="85167" x2="71257" y2="70167"/>
                        <a14:foregroundMark x1="72814" y1="72167" x2="77365" y2="72333"/>
                        <a14:foregroundMark x1="77365" y1="72833" x2="80838" y2="67333"/>
                        <a14:foregroundMark x1="81198" y1="67667" x2="86707" y2="66500"/>
                        <a14:foregroundMark x1="87066" y1="66500" x2="86826" y2="62167"/>
                        <a14:foregroundMark x1="87186" y1="62667" x2="92575" y2="61333"/>
                        <a14:foregroundMark x1="90180" y1="55833" x2="90180" y2="55833"/>
                        <a14:foregroundMark x1="90778" y1="57167" x2="90778" y2="57167"/>
                        <a14:foregroundMark x1="92216" y1="59500" x2="92216" y2="59500"/>
                        <a14:foregroundMark x1="97964" y1="35667" x2="97964" y2="35667"/>
                        <a14:foregroundMark x1="91497" y1="34167" x2="91497" y2="34167"/>
                        <a14:foregroundMark x1="91257" y1="30000" x2="91257" y2="30000"/>
                        <a14:foregroundMark x1="93054" y1="34167" x2="93054" y2="34167"/>
                        <a14:foregroundMark x1="89102" y1="25333" x2="89102" y2="25333"/>
                        <a14:foregroundMark x1="89940" y1="25667" x2="89940" y2="25667"/>
                        <a14:foregroundMark x1="88383" y1="24500" x2="74251" y2="14000"/>
                        <a14:foregroundMark x1="73772" y1="13833" x2="54012" y2="14000"/>
                        <a14:foregroundMark x1="53533" y1="12500" x2="53533" y2="12500"/>
                        <a14:foregroundMark x1="51018" y1="12167" x2="51018" y2="12167"/>
                        <a14:foregroundMark x1="52216" y1="12167" x2="52216" y2="12167"/>
                        <a14:foregroundMark x1="49940" y1="12167" x2="49940" y2="12167"/>
                        <a14:foregroundMark x1="48982" y1="12667" x2="48982" y2="12667"/>
                        <a14:foregroundMark x1="48024" y1="13333" x2="48024" y2="13333"/>
                        <a14:foregroundMark x1="40000" y1="13667" x2="40000" y2="13667"/>
                        <a14:foregroundMark x1="47665" y1="13500" x2="38802" y2="13667"/>
                        <a14:foregroundMark x1="37006" y1="17333" x2="26347" y2="17833"/>
                        <a14:foregroundMark x1="26347" y1="15667" x2="26347" y2="15667"/>
                        <a14:foregroundMark x1="25150" y1="15167" x2="25150" y2="15167"/>
                        <a14:foregroundMark x1="24072" y1="16000" x2="24072" y2="16000"/>
                        <a14:foregroundMark x1="23713" y1="17500" x2="23713" y2="17500"/>
                        <a14:foregroundMark x1="21796" y1="18667" x2="16168" y2="18833"/>
                        <a14:foregroundMark x1="15928" y1="22833" x2="8383" y2="26667"/>
                        <a14:foregroundMark x1="8263" y1="27167" x2="3713" y2="39500"/>
                        <a14:foregroundMark x1="4311" y1="58833" x2="4311" y2="58833"/>
                        <a14:foregroundMark x1="5749" y1="64167" x2="5749" y2="64167"/>
                        <a14:foregroundMark x1="7665" y1="65500" x2="7665" y2="65500"/>
                        <a14:foregroundMark x1="10659" y1="68000" x2="10659" y2="68000"/>
                        <a14:foregroundMark x1="9940" y1="68667" x2="13413" y2="74667"/>
                        <a14:foregroundMark x1="14371" y1="74667" x2="27665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68" b="11767"/>
          <a:stretch/>
        </p:blipFill>
        <p:spPr bwMode="auto">
          <a:xfrm>
            <a:off x="938365" y="4203865"/>
            <a:ext cx="4265475" cy="231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0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Advanced Analytics to Improve Medical Device Quality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397823" y="3253832"/>
            <a:ext cx="8229600" cy="13894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Objective: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To develop and pilot a process that </a:t>
            </a:r>
            <a:r>
              <a:rPr lang="en-US" sz="1400" dirty="0"/>
              <a:t>will </a:t>
            </a:r>
            <a:r>
              <a:rPr lang="en-US" sz="1400" dirty="0" smtClean="0"/>
              <a:t>provide information </a:t>
            </a:r>
            <a:r>
              <a:rPr lang="en-US" sz="1400" dirty="0"/>
              <a:t>to </a:t>
            </a:r>
            <a:r>
              <a:rPr lang="en-US" sz="1400" b="1" dirty="0" smtClean="0"/>
              <a:t>customers</a:t>
            </a:r>
            <a:r>
              <a:rPr lang="en-US" sz="1400" dirty="0" smtClean="0"/>
              <a:t> to </a:t>
            </a:r>
            <a:r>
              <a:rPr lang="en-US" sz="1400" dirty="0"/>
              <a:t>use when making </a:t>
            </a:r>
            <a:r>
              <a:rPr lang="en-US" sz="1400" dirty="0" smtClean="0"/>
              <a:t>decisions about which medical </a:t>
            </a:r>
            <a:r>
              <a:rPr lang="en-US" sz="1400" dirty="0"/>
              <a:t>device </a:t>
            </a:r>
            <a:r>
              <a:rPr lang="en-US" sz="1400" dirty="0" smtClean="0"/>
              <a:t>has the highest quality and thus greatest value to the patient. </a:t>
            </a:r>
            <a:r>
              <a:rPr lang="en-US" sz="1400" dirty="0"/>
              <a:t>The outcome of these </a:t>
            </a:r>
            <a:r>
              <a:rPr lang="en-US" sz="1400" dirty="0" smtClean="0"/>
              <a:t>decisions </a:t>
            </a:r>
            <a:r>
              <a:rPr lang="en-US" sz="1400" dirty="0"/>
              <a:t>is to improve </a:t>
            </a:r>
            <a:r>
              <a:rPr lang="en-US" sz="1400" dirty="0" smtClean="0"/>
              <a:t>access </a:t>
            </a:r>
            <a:r>
              <a:rPr lang="en-US" sz="1400" dirty="0"/>
              <a:t>to </a:t>
            </a:r>
            <a:r>
              <a:rPr lang="en-US" sz="1400" dirty="0" smtClean="0"/>
              <a:t>quality medical </a:t>
            </a:r>
            <a:r>
              <a:rPr lang="en-US" sz="1400" dirty="0"/>
              <a:t>devices, leading to improved patient outcomes</a:t>
            </a:r>
            <a:r>
              <a:rPr lang="en-US" sz="1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Potential barriers: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No standards for quality of data or method of collection (measures and metrics)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Manufacturers not willing or able to provide data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No standard for analytics that provide most useful information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Customer not knowledgeable of how to access or use information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6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006442" y="1983172"/>
            <a:ext cx="1781298" cy="985659"/>
          </a:xfrm>
          <a:prstGeom prst="round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Improved Patient Outcomes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8234366"/>
              </p:ext>
            </p:extLst>
          </p:nvPr>
        </p:nvGraphicFramePr>
        <p:xfrm>
          <a:off x="253337" y="1686328"/>
          <a:ext cx="6681850" cy="15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47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amerifirst.com/hubfs/Mike_K/AmeriFirst-Loyalty-Customer-Service.jpg?t=14289456978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harpenSoften amoun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633"/>
            <a:ext cx="9144000" cy="64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" y="225163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Who is the customer?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" y="1084949"/>
            <a:ext cx="9144000" cy="54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0306"/>
            <a:ext cx="7459683" cy="9445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Hypotheses and Research Questions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06467"/>
              </p:ext>
            </p:extLst>
          </p:nvPr>
        </p:nvGraphicFramePr>
        <p:xfrm>
          <a:off x="376999" y="1601179"/>
          <a:ext cx="8413116" cy="448217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06558"/>
                <a:gridCol w="4206558"/>
              </a:tblGrid>
              <a:tr h="304800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Assumption: </a:t>
                      </a:r>
                      <a:r>
                        <a:rPr lang="en-US" sz="1200" kern="1200" dirty="0" smtClean="0">
                          <a:effectLst/>
                        </a:rPr>
                        <a:t>Stakeholders use data to make decisions to improve patient access to high quality devices.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419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Hypothesis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b="1" dirty="0" smtClean="0"/>
                        <a:t>Research Questions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09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baseline="0" dirty="0" smtClean="0"/>
                        <a:t>If stakeholders had access to unbiased and relevant information about product quality then they would make better informed decisions.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/>
                        <a:t>What information should</a:t>
                      </a:r>
                      <a:r>
                        <a:rPr lang="en-US" sz="1200" baseline="0" dirty="0" smtClean="0"/>
                        <a:t> stakeholders use to determine product quality?</a:t>
                      </a:r>
                      <a:endParaRPr lang="en-US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/>
                        <a:t>What information do stakeholders</a:t>
                      </a:r>
                      <a:r>
                        <a:rPr lang="en-US" sz="1200" baseline="0" dirty="0" smtClean="0"/>
                        <a:t> use today?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9117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US" sz="1200" dirty="0" smtClean="0"/>
                        <a:t>If</a:t>
                      </a:r>
                      <a:r>
                        <a:rPr lang="en-US" sz="1200" baseline="0" dirty="0" smtClean="0"/>
                        <a:t> stakeholders c</a:t>
                      </a:r>
                      <a:r>
                        <a:rPr lang="en-US" sz="1200" dirty="0" smtClean="0"/>
                        <a:t>onsistently applied KPIs and analytical</a:t>
                      </a:r>
                      <a:r>
                        <a:rPr lang="en-US" sz="1200" baseline="0" dirty="0" smtClean="0"/>
                        <a:t> methods to measure product quality then they would make better informed decisions.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/>
                        <a:t>What KPIs and analytical methods should stakeholders use?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/>
                        <a:t>What</a:t>
                      </a:r>
                      <a:r>
                        <a:rPr lang="en-US" sz="1200" baseline="0" dirty="0" smtClean="0"/>
                        <a:t> KPIs and analytical methods do they use today?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846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US" sz="1200" dirty="0" smtClean="0"/>
                        <a:t>If there</a:t>
                      </a:r>
                      <a:r>
                        <a:rPr lang="en-US" sz="1200" baseline="0" dirty="0" smtClean="0"/>
                        <a:t> were a </a:t>
                      </a:r>
                      <a:r>
                        <a:rPr lang="en-US" sz="1200" dirty="0" smtClean="0"/>
                        <a:t>secure process or operating model</a:t>
                      </a:r>
                      <a:r>
                        <a:rPr lang="en-US" sz="1200" baseline="0" dirty="0" smtClean="0"/>
                        <a:t> to enable and encourage individual companies to be fully transparency about product quality, they would share this information.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/>
                        <a:t>What information</a:t>
                      </a:r>
                      <a:r>
                        <a:rPr lang="en-US" sz="1200" baseline="0" dirty="0" smtClean="0"/>
                        <a:t> about product quality do manufacturer’s share today?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/>
                        <a:t>What is the gap between what is shared today versus what information stakeholders need?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 smtClean="0"/>
                        <a:t> What are the challenges to closing the gap (what would it take for companies to disclose this information)?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7566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4"/>
                      </a:pPr>
                      <a:r>
                        <a:rPr lang="en-US" sz="1200" dirty="0" smtClean="0"/>
                        <a:t>If stakeholders had unbiased and relevant</a:t>
                      </a:r>
                      <a:r>
                        <a:rPr lang="en-US" sz="1200" baseline="0" dirty="0" smtClean="0"/>
                        <a:t> information from companies and applied consistent KPIs and analytical methods, they would make better informed decisions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 smtClean="0"/>
                        <a:t>How would a stakeholder’s historic</a:t>
                      </a:r>
                      <a:r>
                        <a:rPr lang="en-US" sz="1200" baseline="0" dirty="0" smtClean="0"/>
                        <a:t> decision been different if they applied the proposed data and analytics?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41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0306"/>
            <a:ext cx="7459683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Voice of Customer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575952" y="1721922"/>
            <a:ext cx="8176161" cy="4413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What </a:t>
            </a:r>
            <a:r>
              <a:rPr lang="en-US" sz="1600" b="1" dirty="0" smtClean="0"/>
              <a:t>information do </a:t>
            </a:r>
            <a:r>
              <a:rPr lang="en-US" sz="1600" b="1" dirty="0" smtClean="0"/>
              <a:t>VAC/VAPs use to make a decisions about Quality of Product?</a:t>
            </a:r>
          </a:p>
          <a:p>
            <a:pPr marL="0" lvl="0" indent="0">
              <a:buNone/>
            </a:pPr>
            <a:r>
              <a:rPr lang="en-US" sz="1400" dirty="0" smtClean="0"/>
              <a:t>  (1) MAUDE</a:t>
            </a:r>
          </a:p>
          <a:p>
            <a:pPr marL="0" indent="0">
              <a:buNone/>
            </a:pPr>
            <a:r>
              <a:rPr lang="en-US" sz="1400" dirty="0" smtClean="0"/>
              <a:t>  (2) Field Corrective </a:t>
            </a:r>
            <a:r>
              <a:rPr lang="en-US" sz="1400" dirty="0"/>
              <a:t>Actions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(3) Service experience</a:t>
            </a:r>
            <a:endParaRPr lang="en-US" sz="1400" u="sng" dirty="0"/>
          </a:p>
          <a:p>
            <a:pPr marL="0" indent="0">
              <a:buNone/>
            </a:pPr>
            <a:endParaRPr lang="en-US" sz="800" dirty="0" smtClean="0"/>
          </a:p>
          <a:p>
            <a:pPr marL="1200150" indent="-285750"/>
            <a:r>
              <a:rPr lang="en-US" sz="1400" i="1" dirty="0" smtClean="0"/>
              <a:t>Need </a:t>
            </a:r>
            <a:r>
              <a:rPr lang="en-US" sz="1400" i="1" dirty="0"/>
              <a:t>information (characteristics &amp; facts) not </a:t>
            </a:r>
            <a:r>
              <a:rPr lang="en-US" sz="1400" i="1" dirty="0" smtClean="0"/>
              <a:t>data.</a:t>
            </a:r>
          </a:p>
          <a:p>
            <a:pPr marL="1200150" indent="-285750"/>
            <a:r>
              <a:rPr lang="en-US" sz="1400" i="1" dirty="0" smtClean="0"/>
              <a:t>Specific to decision being made.</a:t>
            </a:r>
          </a:p>
          <a:p>
            <a:pPr marL="1200150" indent="-285750"/>
            <a:r>
              <a:rPr lang="en-US" sz="1400" i="1" dirty="0" smtClean="0"/>
              <a:t>Mechanism for manufacturer interaction (e.g. what fixes put in place</a:t>
            </a:r>
            <a:r>
              <a:rPr lang="en-US" sz="1400" i="1" dirty="0" smtClean="0"/>
              <a:t>)</a:t>
            </a:r>
          </a:p>
          <a:p>
            <a:pPr marL="914400" lvl="0" indent="0">
              <a:buNone/>
            </a:pPr>
            <a:endParaRPr lang="en-US" sz="1400" u="sng" dirty="0" smtClean="0"/>
          </a:p>
          <a:p>
            <a:pPr marL="0" indent="0">
              <a:buNone/>
            </a:pPr>
            <a:r>
              <a:rPr lang="en-US" sz="1600" b="1" dirty="0" smtClean="0"/>
              <a:t>What assistance is needed?</a:t>
            </a:r>
            <a:endParaRPr lang="en-US" sz="1600" b="1" dirty="0"/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Standardization </a:t>
            </a:r>
            <a:r>
              <a:rPr lang="en-US" sz="1400" dirty="0" smtClean="0"/>
              <a:t>of </a:t>
            </a:r>
            <a:r>
              <a:rPr lang="en-US" sz="1400" dirty="0"/>
              <a:t>how to gather information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Quality of information available is critical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400" dirty="0"/>
              <a:t>Could use assistance in identifying what is important (critical to quality) about the technology</a:t>
            </a:r>
          </a:p>
          <a:p>
            <a:pPr marL="914400" lvl="0" indent="0">
              <a:buNone/>
            </a:pP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028207" y="1009402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“Trust = self service model”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1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27038"/>
            <a:ext cx="7459683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Prior work - AHRMM Survey</a:t>
            </a: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540326" y="1455158"/>
            <a:ext cx="8176161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Association for Healthcare Resource &amp; Materials Management (AHRMM</a:t>
            </a:r>
            <a:r>
              <a:rPr lang="en-US" sz="1600" dirty="0" smtClean="0"/>
              <a:t>) received </a:t>
            </a:r>
            <a:r>
              <a:rPr lang="en-US" sz="1600" dirty="0"/>
              <a:t>165 responses to the survey.  More than 80% of the responders indicated that the following criteria were “extremely important” or “very important” when making purchasing decisions about all medical devices. </a:t>
            </a:r>
          </a:p>
          <a:p>
            <a:pPr lvl="1"/>
            <a:r>
              <a:rPr lang="en-US" sz="1200" dirty="0"/>
              <a:t>Improved patient outcomes</a:t>
            </a:r>
          </a:p>
          <a:p>
            <a:pPr lvl="1"/>
            <a:r>
              <a:rPr lang="en-US" sz="1200" dirty="0"/>
              <a:t>Cost per unit</a:t>
            </a:r>
          </a:p>
          <a:p>
            <a:pPr lvl="1"/>
            <a:r>
              <a:rPr lang="en-US" sz="1200" dirty="0"/>
              <a:t>Demonstrated ability to supply</a:t>
            </a:r>
          </a:p>
          <a:p>
            <a:pPr lvl="1"/>
            <a:r>
              <a:rPr lang="en-US" sz="1200" dirty="0"/>
              <a:t>Improved operational efficiency</a:t>
            </a:r>
          </a:p>
          <a:p>
            <a:pPr lvl="1"/>
            <a:r>
              <a:rPr lang="en-US" sz="1200" dirty="0"/>
              <a:t>Durability of device</a:t>
            </a:r>
          </a:p>
          <a:p>
            <a:pPr lvl="1"/>
            <a:r>
              <a:rPr lang="en-US" sz="1200" dirty="0"/>
              <a:t>Clinicians ease of use (interface, programming, etc.)</a:t>
            </a:r>
          </a:p>
          <a:p>
            <a:pPr lvl="1"/>
            <a:r>
              <a:rPr lang="en-US" sz="1200" dirty="0"/>
              <a:t>Adverse Events</a:t>
            </a:r>
          </a:p>
          <a:p>
            <a:pPr lvl="1"/>
            <a:r>
              <a:rPr lang="en-US" sz="1200" dirty="0"/>
              <a:t>Recalls</a:t>
            </a:r>
          </a:p>
          <a:p>
            <a:pPr lvl="1"/>
            <a:r>
              <a:rPr lang="en-US" sz="1200" dirty="0"/>
              <a:t>Comparative Benchmarking of similar </a:t>
            </a:r>
            <a:r>
              <a:rPr lang="en-US" sz="1200" dirty="0" smtClean="0"/>
              <a:t>devices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104 Hospitals identified one or more of the following data sources as data routinely considered before making a medical device purchase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pPr marL="914400" lvl="0" indent="0">
              <a:buNone/>
            </a:pP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324758"/>
              </p:ext>
            </p:extLst>
          </p:nvPr>
        </p:nvGraphicFramePr>
        <p:xfrm>
          <a:off x="1953180" y="5384668"/>
          <a:ext cx="5373894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7588"/>
                <a:gridCol w="855023"/>
                <a:gridCol w="1211283"/>
              </a:tblGrid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responses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% of responses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Clinical trial data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FDA Medical Device Adverse Event Reports (MDR)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ECRI reports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Comparative benchmark reports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MD Buyline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Patient/consumer reports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7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148" y="379536"/>
            <a:ext cx="8300852" cy="9445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</a:t>
            </a:r>
            <a:r>
              <a:rPr lang="en-US" sz="3600" dirty="0"/>
              <a:t>timeline and milestones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1467951"/>
            <a:ext cx="8716489" cy="483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65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2663"/>
            <a:ext cx="8229600" cy="944562"/>
          </a:xfrm>
        </p:spPr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  <p:pic>
        <p:nvPicPr>
          <p:cNvPr id="7" name="Picture 6" descr="Joanna Engelk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7" y="1217849"/>
            <a:ext cx="87189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media.licdn.com/media/AAEAAQAAAAAAAAUNAAAAJGYwMzQ4ZmVjLWQ0MzMtNGRhNC04ZDI2LWJhNjcyZWUyYjA4Mg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772"/>
          <a:stretch/>
        </p:blipFill>
        <p:spPr bwMode="auto">
          <a:xfrm>
            <a:off x="3810890" y="4801063"/>
            <a:ext cx="73167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Garth Conra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016" y="1217849"/>
            <a:ext cx="862732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nn Ferrite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95" y="1217849"/>
            <a:ext cx="852117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ike Schiller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98" y="1217849"/>
            <a:ext cx="935272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Jeff Kaser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34" y="3001061"/>
            <a:ext cx="870913" cy="87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Nathan Soderbor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6019"/>
          <a:stretch/>
        </p:blipFill>
        <p:spPr bwMode="auto">
          <a:xfrm>
            <a:off x="4666686" y="3015735"/>
            <a:ext cx="738035" cy="86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media.licdn.com/media/p/1/005/09c/21f/031b89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07" y="3001567"/>
            <a:ext cx="857908" cy="857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aniel Matlis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78" y="3007676"/>
            <a:ext cx="872322" cy="87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media.licdn.com/media/p/8/000/2bf/06a/11695d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33" y="4793708"/>
            <a:ext cx="856007" cy="85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47" y="4800155"/>
            <a:ext cx="581591" cy="8706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r="13000"/>
          <a:stretch/>
        </p:blipFill>
        <p:spPr>
          <a:xfrm>
            <a:off x="7239000" y="4800155"/>
            <a:ext cx="849477" cy="85784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21801" y="1215785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Joanna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Engelke</a:t>
            </a: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Calibri" panose="020F0502020204030204" pitchFamily="34" charset="0"/>
              </a:rPr>
              <a:t>Boston </a:t>
            </a:r>
            <a:r>
              <a:rPr lang="en-US" sz="1000" dirty="0">
                <a:ea typeface="Calibri" panose="020F0502020204030204" pitchFamily="34" charset="0"/>
                <a:cs typeface="Calibri" panose="020F0502020204030204" pitchFamily="34" charset="0"/>
              </a:rPr>
              <a:t>Scientific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j</a:t>
            </a: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oanna.engelke@bsci.com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gray">
          <a:xfrm>
            <a:off x="2777085" y="1215616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4563553" y="1215616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6344614" y="1215616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gray">
          <a:xfrm>
            <a:off x="2810041" y="4794356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4592318" y="4794356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gray">
          <a:xfrm>
            <a:off x="6373379" y="4794356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4720" y="2661928"/>
            <a:ext cx="1717256" cy="153888"/>
          </a:xfrm>
          <a:prstGeom prst="rect">
            <a:avLst/>
          </a:prstGeom>
          <a:solidFill>
            <a:srgbClr val="255F9C"/>
          </a:solidFill>
          <a:ln>
            <a:solidFill>
              <a:srgbClr val="255F9C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000" dirty="0" smtClean="0">
                <a:solidFill>
                  <a:schemeClr val="bg1"/>
                </a:solidFill>
              </a:rPr>
              <a:t>Steering Committee Sponsor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2473" y="6240668"/>
            <a:ext cx="1717256" cy="153888"/>
          </a:xfrm>
          <a:prstGeom prst="rect">
            <a:avLst/>
          </a:prstGeom>
          <a:solidFill>
            <a:srgbClr val="255F9C"/>
          </a:solidFill>
          <a:ln>
            <a:solidFill>
              <a:srgbClr val="255F9C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000" dirty="0" smtClean="0">
                <a:solidFill>
                  <a:schemeClr val="bg1"/>
                </a:solidFill>
              </a:rPr>
              <a:t>Project Manager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9517" y="2661928"/>
            <a:ext cx="1717256" cy="153888"/>
          </a:xfrm>
          <a:prstGeom prst="rect">
            <a:avLst/>
          </a:prstGeom>
          <a:solidFill>
            <a:srgbClr val="255F9C"/>
          </a:solidFill>
          <a:ln>
            <a:solidFill>
              <a:srgbClr val="255F9C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  <a:buSzPct val="25000"/>
            </a:pPr>
            <a:r>
              <a:rPr lang="en-US" sz="1000" dirty="0" smtClean="0">
                <a:solidFill>
                  <a:schemeClr val="bg1"/>
                </a:solidFill>
              </a:rPr>
              <a:t>Project Leader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992288" y="1215616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5809" y="4815090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Rahmat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Muhammad</a:t>
            </a: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Calibri" panose="020F0502020204030204" pitchFamily="34" charset="0"/>
              </a:rPr>
              <a:t>Deloitte &amp; Touche LLP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5"/>
              </a:rPr>
              <a:t>rmuhammad@deloitte.com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8415" y="1221558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Garth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Conrad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Medtronic - Spinal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garth.conrad@medtronic.com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81909" y="1221558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Ann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Ferriter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FDA</a:t>
            </a: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7"/>
              </a:rPr>
              <a:t>Ann.Ferriter@fda.hhs.gov</a:t>
            </a: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65816" y="1215785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Mike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Schiller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AHRMM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mschiller@aha.com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16385" y="4803650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Danqing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Yu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Deloitte &amp; Touche LLP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danqyu@deloitte.com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86465" y="4800155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Rachael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Marshall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Deloitte &amp; Touche LLP</a:t>
            </a: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ramarshall@deloitte.com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6522" y="3001061"/>
            <a:ext cx="1764309" cy="1600200"/>
            <a:chOff x="106522" y="2959715"/>
            <a:chExt cx="1764309" cy="1600200"/>
          </a:xfrm>
        </p:grpSpPr>
        <p:sp>
          <p:nvSpPr>
            <p:cNvPr id="37" name="Rectangle 36"/>
            <p:cNvSpPr/>
            <p:nvPr/>
          </p:nvSpPr>
          <p:spPr bwMode="gray">
            <a:xfrm>
              <a:off x="106522" y="2959715"/>
              <a:ext cx="1722120" cy="1600200"/>
            </a:xfrm>
            <a:prstGeom prst="rect">
              <a:avLst/>
            </a:prstGeom>
            <a:noFill/>
            <a:ln w="19050" algn="ctr">
              <a:solidFill>
                <a:srgbClr val="255F9C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8438" y="2966422"/>
              <a:ext cx="1732393" cy="1348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endParaRPr lang="en-US" sz="1000" b="1" dirty="0" smtClean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sz="1200" b="1" dirty="0" smtClean="0">
                  <a:ea typeface="Calibri" panose="020F0502020204030204" pitchFamily="34" charset="0"/>
                  <a:cs typeface="Calibri" panose="020F0502020204030204" pitchFamily="34" charset="0"/>
                </a:rPr>
                <a:t>Jacqueline </a:t>
              </a:r>
            </a:p>
            <a:p>
              <a:pPr>
                <a:lnSpc>
                  <a:spcPct val="115000"/>
                </a:lnSpc>
              </a:pPr>
              <a:r>
                <a:rPr lang="en-US" sz="1200" b="1" dirty="0" smtClean="0">
                  <a:ea typeface="Calibri" panose="020F0502020204030204" pitchFamily="34" charset="0"/>
                  <a:cs typeface="Calibri" panose="020F0502020204030204" pitchFamily="34" charset="0"/>
                </a:rPr>
                <a:t>Berretta</a:t>
              </a:r>
            </a:p>
            <a:p>
              <a:pPr>
                <a:lnSpc>
                  <a:spcPct val="115000"/>
                </a:lnSpc>
              </a:pPr>
              <a:endParaRPr lang="en-US" sz="1200" dirty="0" smtClean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</a:pPr>
              <a:endParaRPr lang="en-US" sz="600" dirty="0" smtClean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sz="10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J&amp;J - ASP</a:t>
              </a:r>
              <a:endParaRPr lang="en-US" sz="10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sz="900" dirty="0" smtClean="0">
                  <a:solidFill>
                    <a:srgbClr val="0000FF"/>
                  </a:solidFill>
                  <a:ea typeface="Calibri" panose="020F0502020204030204" pitchFamily="34" charset="0"/>
                  <a:cs typeface="Calibri" panose="020F0502020204030204" pitchFamily="34" charset="0"/>
                  <a:hlinkClick r:id="rId16"/>
                </a:rPr>
                <a:t>jberret@ITS.JNJ.com</a:t>
              </a:r>
              <a:endPara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2"/>
            <p:cNvSpPr>
              <a:spLocks noChangeAspect="1"/>
            </p:cNvSpPr>
            <p:nvPr/>
          </p:nvSpPr>
          <p:spPr bwMode="auto">
            <a:xfrm>
              <a:off x="990443" y="2972420"/>
              <a:ext cx="838200" cy="868680"/>
            </a:xfrm>
            <a:custGeom>
              <a:avLst/>
              <a:gdLst>
                <a:gd name="T0" fmla="*/ 109 w 139"/>
                <a:gd name="T1" fmla="*/ 99 h 133"/>
                <a:gd name="T2" fmla="*/ 85 w 139"/>
                <a:gd name="T3" fmla="*/ 75 h 133"/>
                <a:gd name="T4" fmla="*/ 93 w 139"/>
                <a:gd name="T5" fmla="*/ 57 h 133"/>
                <a:gd name="T6" fmla="*/ 100 w 139"/>
                <a:gd name="T7" fmla="*/ 45 h 133"/>
                <a:gd name="T8" fmla="*/ 97 w 139"/>
                <a:gd name="T9" fmla="*/ 39 h 133"/>
                <a:gd name="T10" fmla="*/ 99 w 139"/>
                <a:gd name="T11" fmla="*/ 26 h 133"/>
                <a:gd name="T12" fmla="*/ 70 w 139"/>
                <a:gd name="T13" fmla="*/ 0 h 133"/>
                <a:gd name="T14" fmla="*/ 40 w 139"/>
                <a:gd name="T15" fmla="*/ 26 h 133"/>
                <a:gd name="T16" fmla="*/ 42 w 139"/>
                <a:gd name="T17" fmla="*/ 39 h 133"/>
                <a:gd name="T18" fmla="*/ 39 w 139"/>
                <a:gd name="T19" fmla="*/ 45 h 133"/>
                <a:gd name="T20" fmla="*/ 46 w 139"/>
                <a:gd name="T21" fmla="*/ 57 h 133"/>
                <a:gd name="T22" fmla="*/ 54 w 139"/>
                <a:gd name="T23" fmla="*/ 75 h 133"/>
                <a:gd name="T24" fmla="*/ 30 w 139"/>
                <a:gd name="T25" fmla="*/ 99 h 133"/>
                <a:gd name="T26" fmla="*/ 0 w 139"/>
                <a:gd name="T27" fmla="*/ 118 h 133"/>
                <a:gd name="T28" fmla="*/ 0 w 139"/>
                <a:gd name="T29" fmla="*/ 133 h 133"/>
                <a:gd name="T30" fmla="*/ 70 w 139"/>
                <a:gd name="T31" fmla="*/ 133 h 133"/>
                <a:gd name="T32" fmla="*/ 139 w 139"/>
                <a:gd name="T33" fmla="*/ 133 h 133"/>
                <a:gd name="T34" fmla="*/ 139 w 139"/>
                <a:gd name="T35" fmla="*/ 118 h 133"/>
                <a:gd name="T36" fmla="*/ 109 w 139"/>
                <a:gd name="T37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133">
                  <a:moveTo>
                    <a:pt x="109" y="99"/>
                  </a:moveTo>
                  <a:cubicBezTo>
                    <a:pt x="91" y="93"/>
                    <a:pt x="85" y="87"/>
                    <a:pt x="85" y="75"/>
                  </a:cubicBezTo>
                  <a:cubicBezTo>
                    <a:pt x="85" y="68"/>
                    <a:pt x="90" y="70"/>
                    <a:pt x="93" y="57"/>
                  </a:cubicBezTo>
                  <a:cubicBezTo>
                    <a:pt x="94" y="52"/>
                    <a:pt x="99" y="57"/>
                    <a:pt x="100" y="45"/>
                  </a:cubicBezTo>
                  <a:cubicBezTo>
                    <a:pt x="100" y="40"/>
                    <a:pt x="97" y="39"/>
                    <a:pt x="97" y="39"/>
                  </a:cubicBezTo>
                  <a:cubicBezTo>
                    <a:pt x="97" y="39"/>
                    <a:pt x="98" y="31"/>
                    <a:pt x="99" y="26"/>
                  </a:cubicBezTo>
                  <a:cubicBezTo>
                    <a:pt x="100" y="19"/>
                    <a:pt x="95" y="0"/>
                    <a:pt x="70" y="0"/>
                  </a:cubicBezTo>
                  <a:cubicBezTo>
                    <a:pt x="44" y="0"/>
                    <a:pt x="40" y="19"/>
                    <a:pt x="40" y="26"/>
                  </a:cubicBezTo>
                  <a:cubicBezTo>
                    <a:pt x="41" y="31"/>
                    <a:pt x="42" y="39"/>
                    <a:pt x="42" y="39"/>
                  </a:cubicBezTo>
                  <a:cubicBezTo>
                    <a:pt x="42" y="39"/>
                    <a:pt x="39" y="40"/>
                    <a:pt x="39" y="45"/>
                  </a:cubicBezTo>
                  <a:cubicBezTo>
                    <a:pt x="40" y="57"/>
                    <a:pt x="45" y="52"/>
                    <a:pt x="46" y="57"/>
                  </a:cubicBezTo>
                  <a:cubicBezTo>
                    <a:pt x="49" y="70"/>
                    <a:pt x="54" y="68"/>
                    <a:pt x="54" y="75"/>
                  </a:cubicBezTo>
                  <a:cubicBezTo>
                    <a:pt x="54" y="87"/>
                    <a:pt x="48" y="93"/>
                    <a:pt x="30" y="99"/>
                  </a:cubicBezTo>
                  <a:cubicBezTo>
                    <a:pt x="12" y="106"/>
                    <a:pt x="0" y="113"/>
                    <a:pt x="0" y="118"/>
                  </a:cubicBezTo>
                  <a:cubicBezTo>
                    <a:pt x="0" y="122"/>
                    <a:pt x="0" y="133"/>
                    <a:pt x="0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139" y="133"/>
                    <a:pt x="139" y="133"/>
                    <a:pt x="139" y="133"/>
                  </a:cubicBezTo>
                  <a:cubicBezTo>
                    <a:pt x="139" y="133"/>
                    <a:pt x="139" y="122"/>
                    <a:pt x="139" y="118"/>
                  </a:cubicBezTo>
                  <a:cubicBezTo>
                    <a:pt x="139" y="113"/>
                    <a:pt x="127" y="106"/>
                    <a:pt x="109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 bwMode="gray">
          <a:xfrm>
            <a:off x="1897998" y="3001061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29914" y="3007768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Jeff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Kaser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J&amp;J - Depuy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jkaser@ITS.JNJ.com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3682601" y="3006343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06852" y="3022865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Nathan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Soderborg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Exponent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nsoderborg@exponent.com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gray">
          <a:xfrm>
            <a:off x="5468847" y="3001061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95944" y="3022374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Melissa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Lalomia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Stryker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melissa.lalomia@stryker.com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gray">
          <a:xfrm>
            <a:off x="7263584" y="3001061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301396" y="3015735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Daniel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Matlis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Axendia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dmatlis@axendia.com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gray">
          <a:xfrm>
            <a:off x="1006114" y="4794356"/>
            <a:ext cx="1722120" cy="1600200"/>
          </a:xfrm>
          <a:prstGeom prst="rect">
            <a:avLst/>
          </a:prstGeom>
          <a:noFill/>
          <a:ln w="19050" algn="ctr">
            <a:solidFill>
              <a:srgbClr val="255F9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38030" y="4801063"/>
            <a:ext cx="1732393" cy="134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1000" b="1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George </a:t>
            </a:r>
          </a:p>
          <a:p>
            <a:pPr>
              <a:lnSpc>
                <a:spcPct val="115000"/>
              </a:lnSpc>
            </a:pPr>
            <a:r>
              <a:rPr lang="en-US" sz="1200" b="1" dirty="0" smtClean="0">
                <a:ea typeface="Calibri" panose="020F0502020204030204" pitchFamily="34" charset="0"/>
                <a:cs typeface="Calibri" panose="020F0502020204030204" pitchFamily="34" charset="0"/>
              </a:rPr>
              <a:t>Serafin</a:t>
            </a:r>
          </a:p>
          <a:p>
            <a:pPr>
              <a:lnSpc>
                <a:spcPct val="115000"/>
              </a:lnSpc>
            </a:pPr>
            <a:endParaRPr lang="en-US" sz="12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US" sz="6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Deloitte &amp; Touche LLP</a:t>
            </a:r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 smtClean="0">
                <a:solidFill>
                  <a:srgbClr val="0000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16"/>
              </a:rPr>
              <a:t>gserafin@deloitte.com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33" b="89167" l="0" r="100000">
                        <a14:foregroundMark x1="67784" y1="79333" x2="67784" y2="79333"/>
                        <a14:foregroundMark x1="67066" y1="77333" x2="67066" y2="77333"/>
                        <a14:foregroundMark x1="68144" y1="73833" x2="68144" y2="73833"/>
                        <a14:foregroundMark x1="69341" y1="74833" x2="69341" y2="74833"/>
                        <a14:foregroundMark x1="69222" y1="71667" x2="69222" y2="71667"/>
                        <a14:foregroundMark x1="38802" y1="76667" x2="38802" y2="76667"/>
                        <a14:foregroundMark x1="40599" y1="76833" x2="40599" y2="76833"/>
                        <a14:foregroundMark x1="37126" y1="75333" x2="45868" y2="75167"/>
                        <a14:foregroundMark x1="27066" y1="70833" x2="26228" y2="73667"/>
                        <a14:foregroundMark x1="28024" y1="74500" x2="28024" y2="74500"/>
                        <a14:foregroundMark x1="30299" y1="74833" x2="30299" y2="74833"/>
                        <a14:foregroundMark x1="32934" y1="75333" x2="32934" y2="75333"/>
                        <a14:foregroundMark x1="34731" y1="75500" x2="34731" y2="75500"/>
                        <a14:foregroundMark x1="36048" y1="76333" x2="36048" y2="76333"/>
                        <a14:foregroundMark x1="34371" y1="75333" x2="34371" y2="75333"/>
                        <a14:foregroundMark x1="33413" y1="75000" x2="33413" y2="75000"/>
                        <a14:foregroundMark x1="36647" y1="77167" x2="39042" y2="79333"/>
                        <a14:foregroundMark x1="39401" y1="79500" x2="50659" y2="80833"/>
                        <a14:foregroundMark x1="50539" y1="81667" x2="50898" y2="85167"/>
                        <a14:foregroundMark x1="50778" y1="85500" x2="53533" y2="85000"/>
                        <a14:foregroundMark x1="53653" y1="84667" x2="53293" y2="77667"/>
                        <a14:foregroundMark x1="58084" y1="79667" x2="64790" y2="79833"/>
                        <a14:foregroundMark x1="64192" y1="82167" x2="65269" y2="85167"/>
                        <a14:foregroundMark x1="65509" y1="85667" x2="70898" y2="85500"/>
                        <a14:foregroundMark x1="70898" y1="85167" x2="71257" y2="70167"/>
                        <a14:foregroundMark x1="72814" y1="72167" x2="77365" y2="72333"/>
                        <a14:foregroundMark x1="77365" y1="72833" x2="80838" y2="67333"/>
                        <a14:foregroundMark x1="81198" y1="67667" x2="86707" y2="66500"/>
                        <a14:foregroundMark x1="87066" y1="66500" x2="86826" y2="62167"/>
                        <a14:foregroundMark x1="87186" y1="62667" x2="92575" y2="61333"/>
                        <a14:foregroundMark x1="90180" y1="55833" x2="90180" y2="55833"/>
                        <a14:foregroundMark x1="90778" y1="57167" x2="90778" y2="57167"/>
                        <a14:foregroundMark x1="92216" y1="59500" x2="92216" y2="59500"/>
                        <a14:foregroundMark x1="97964" y1="35667" x2="97964" y2="35667"/>
                        <a14:foregroundMark x1="91497" y1="34167" x2="91497" y2="34167"/>
                        <a14:foregroundMark x1="91257" y1="30000" x2="91257" y2="30000"/>
                        <a14:foregroundMark x1="93054" y1="34167" x2="93054" y2="34167"/>
                        <a14:foregroundMark x1="89102" y1="25333" x2="89102" y2="25333"/>
                        <a14:foregroundMark x1="89940" y1="25667" x2="89940" y2="25667"/>
                        <a14:foregroundMark x1="88383" y1="24500" x2="74251" y2="14000"/>
                        <a14:foregroundMark x1="73772" y1="13833" x2="54012" y2="14000"/>
                        <a14:foregroundMark x1="53533" y1="12500" x2="53533" y2="12500"/>
                        <a14:foregroundMark x1="51018" y1="12167" x2="51018" y2="12167"/>
                        <a14:foregroundMark x1="52216" y1="12167" x2="52216" y2="12167"/>
                        <a14:foregroundMark x1="49940" y1="12167" x2="49940" y2="12167"/>
                        <a14:foregroundMark x1="48982" y1="12667" x2="48982" y2="12667"/>
                        <a14:foregroundMark x1="48024" y1="13333" x2="48024" y2="13333"/>
                        <a14:foregroundMark x1="40000" y1="13667" x2="40000" y2="13667"/>
                        <a14:foregroundMark x1="47665" y1="13500" x2="38802" y2="13667"/>
                        <a14:foregroundMark x1="37006" y1="17333" x2="26347" y2="17833"/>
                        <a14:foregroundMark x1="26347" y1="15667" x2="26347" y2="15667"/>
                        <a14:foregroundMark x1="25150" y1="15167" x2="25150" y2="15167"/>
                        <a14:foregroundMark x1="24072" y1="16000" x2="24072" y2="16000"/>
                        <a14:foregroundMark x1="23713" y1="17500" x2="23713" y2="17500"/>
                        <a14:foregroundMark x1="21796" y1="18667" x2="16168" y2="18833"/>
                        <a14:foregroundMark x1="15928" y1="22833" x2="8383" y2="26667"/>
                        <a14:foregroundMark x1="8263" y1="27167" x2="3713" y2="39500"/>
                        <a14:foregroundMark x1="4311" y1="58833" x2="4311" y2="58833"/>
                        <a14:foregroundMark x1="5749" y1="64167" x2="5749" y2="64167"/>
                        <a14:foregroundMark x1="7665" y1="65500" x2="7665" y2="65500"/>
                        <a14:foregroundMark x1="10659" y1="68000" x2="10659" y2="68000"/>
                        <a14:foregroundMark x1="9940" y1="68667" x2="13413" y2="74667"/>
                        <a14:foregroundMark x1="14371" y1="74667" x2="27665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68" b="11767"/>
          <a:stretch/>
        </p:blipFill>
        <p:spPr bwMode="auto">
          <a:xfrm>
            <a:off x="582105" y="1603172"/>
            <a:ext cx="7991259" cy="43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0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DIC">
      <a:dk1>
        <a:sysClr val="windowText" lastClr="000000"/>
      </a:dk1>
      <a:lt1>
        <a:sysClr val="window" lastClr="FFFFFF"/>
      </a:lt1>
      <a:dk2>
        <a:srgbClr val="1F497D"/>
      </a:dk2>
      <a:lt2>
        <a:srgbClr val="717171"/>
      </a:lt2>
      <a:accent1>
        <a:srgbClr val="E67D1E"/>
      </a:accent1>
      <a:accent2>
        <a:srgbClr val="5AAF46"/>
      </a:accent2>
      <a:accent3>
        <a:srgbClr val="0055A0"/>
      </a:accent3>
      <a:accent4>
        <a:srgbClr val="C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DIC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CC85EE2A-0D96-469A-B0AB-6DBD8E83040A}" vid="{0D48C91F-8C02-490C-A137-BBE5699A818D}"/>
    </a:ext>
  </a:extLst>
</a:theme>
</file>

<file path=ppt/theme/theme2.xml><?xml version="1.0" encoding="utf-8"?>
<a:theme xmlns:a="http://schemas.openxmlformats.org/drawingml/2006/main" name="1_Default Theme">
  <a:themeElements>
    <a:clrScheme name="MDIC">
      <a:dk1>
        <a:sysClr val="windowText" lastClr="000000"/>
      </a:dk1>
      <a:lt1>
        <a:sysClr val="window" lastClr="FFFFFF"/>
      </a:lt1>
      <a:dk2>
        <a:srgbClr val="1F497D"/>
      </a:dk2>
      <a:lt2>
        <a:srgbClr val="717171"/>
      </a:lt2>
      <a:accent1>
        <a:srgbClr val="E67D1E"/>
      </a:accent1>
      <a:accent2>
        <a:srgbClr val="5AAF46"/>
      </a:accent2>
      <a:accent3>
        <a:srgbClr val="0055A0"/>
      </a:accent3>
      <a:accent4>
        <a:srgbClr val="C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DIC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DC841685-8F2F-4139-9C16-7AB7A94DC4FE}" vid="{2480362F-E040-4FF8-B378-868A390AA2BC}"/>
    </a:ext>
  </a:extLst>
</a:theme>
</file>

<file path=ppt/theme/theme3.xml><?xml version="1.0" encoding="utf-8"?>
<a:theme xmlns:a="http://schemas.openxmlformats.org/drawingml/2006/main" name="2_Default Theme">
  <a:themeElements>
    <a:clrScheme name="MDIC">
      <a:dk1>
        <a:sysClr val="windowText" lastClr="000000"/>
      </a:dk1>
      <a:lt1>
        <a:sysClr val="window" lastClr="FFFFFF"/>
      </a:lt1>
      <a:dk2>
        <a:srgbClr val="1F497D"/>
      </a:dk2>
      <a:lt2>
        <a:srgbClr val="717171"/>
      </a:lt2>
      <a:accent1>
        <a:srgbClr val="E67D1E"/>
      </a:accent1>
      <a:accent2>
        <a:srgbClr val="5AAF46"/>
      </a:accent2>
      <a:accent3>
        <a:srgbClr val="0055A0"/>
      </a:accent3>
      <a:accent4>
        <a:srgbClr val="C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DIC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DC841685-8F2F-4139-9C16-7AB7A94DC4FE}" vid="{2480362F-E040-4FF8-B378-868A390AA2BC}"/>
    </a:ext>
  </a:extLst>
</a:theme>
</file>

<file path=ppt/theme/theme4.xml><?xml version="1.0" encoding="utf-8"?>
<a:theme xmlns:a="http://schemas.openxmlformats.org/drawingml/2006/main" name="MDIC Master">
  <a:themeElements>
    <a:clrScheme name="MDIC">
      <a:dk1>
        <a:sysClr val="windowText" lastClr="000000"/>
      </a:dk1>
      <a:lt1>
        <a:sysClr val="window" lastClr="FFFFFF"/>
      </a:lt1>
      <a:dk2>
        <a:srgbClr val="1F497D"/>
      </a:dk2>
      <a:lt2>
        <a:srgbClr val="717171"/>
      </a:lt2>
      <a:accent1>
        <a:srgbClr val="E67D1E"/>
      </a:accent1>
      <a:accent2>
        <a:srgbClr val="5AAF46"/>
      </a:accent2>
      <a:accent3>
        <a:srgbClr val="0055A0"/>
      </a:accent3>
      <a:accent4>
        <a:srgbClr val="C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DIC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fault Theme" id="{73AA68B9-53F6-414A-A1D7-DF161B1E1586}" vid="{F7B96FC4-450E-40BF-AEC3-DA2DEB1AA72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2620</TotalTime>
  <Words>684</Words>
  <Application>Microsoft Office PowerPoint</Application>
  <PresentationFormat>On-screen Show (4:3)</PresentationFormat>
  <Paragraphs>181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Default Theme</vt:lpstr>
      <vt:lpstr>1_Default Theme</vt:lpstr>
      <vt:lpstr>2_Default Theme</vt:lpstr>
      <vt:lpstr>MDIC Master</vt:lpstr>
      <vt:lpstr>Garth Conrad VP Quality Medtronic </vt:lpstr>
      <vt:lpstr>Advanced Analytics to Improve Medical Device Quality</vt:lpstr>
      <vt:lpstr>Who is the customer?</vt:lpstr>
      <vt:lpstr>Hypotheses and Research Questions</vt:lpstr>
      <vt:lpstr>Voice of Customer</vt:lpstr>
      <vt:lpstr>Prior work - AHRMM Survey</vt:lpstr>
      <vt:lpstr>Project timeline and milestones</vt:lpstr>
      <vt:lpstr>Team Members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bardot</dc:creator>
  <cp:lastModifiedBy>Conrad, Garth</cp:lastModifiedBy>
  <cp:revision>105</cp:revision>
  <dcterms:created xsi:type="dcterms:W3CDTF">2015-04-20T21:43:31Z</dcterms:created>
  <dcterms:modified xsi:type="dcterms:W3CDTF">2015-10-05T01:34:12Z</dcterms:modified>
</cp:coreProperties>
</file>