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6" r:id="rId2"/>
  </p:sldMasterIdLst>
  <p:notesMasterIdLst>
    <p:notesMasterId r:id="rId23"/>
  </p:notesMasterIdLst>
  <p:handoutMasterIdLst>
    <p:handoutMasterId r:id="rId24"/>
  </p:handoutMasterIdLst>
  <p:sldIdLst>
    <p:sldId id="524" r:id="rId3"/>
    <p:sldId id="382" r:id="rId4"/>
    <p:sldId id="381" r:id="rId5"/>
    <p:sldId id="527" r:id="rId6"/>
    <p:sldId id="525" r:id="rId7"/>
    <p:sldId id="526" r:id="rId8"/>
    <p:sldId id="465" r:id="rId9"/>
    <p:sldId id="501" r:id="rId10"/>
    <p:sldId id="503" r:id="rId11"/>
    <p:sldId id="520" r:id="rId12"/>
    <p:sldId id="493" r:id="rId13"/>
    <p:sldId id="496" r:id="rId14"/>
    <p:sldId id="494" r:id="rId15"/>
    <p:sldId id="499" r:id="rId16"/>
    <p:sldId id="522" r:id="rId17"/>
    <p:sldId id="495" r:id="rId18"/>
    <p:sldId id="528" r:id="rId19"/>
    <p:sldId id="482" r:id="rId20"/>
    <p:sldId id="383" r:id="rId21"/>
    <p:sldId id="529" r:id="rId22"/>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0">
          <p15:clr>
            <a:srgbClr val="A4A3A4"/>
          </p15:clr>
        </p15:guide>
        <p15:guide id="2" orient="horz" pos="3984">
          <p15:clr>
            <a:srgbClr val="A4A3A4"/>
          </p15:clr>
        </p15:guide>
        <p15:guide id="3" orient="horz" pos="2640" userDrawn="1">
          <p15:clr>
            <a:srgbClr val="A4A3A4"/>
          </p15:clr>
        </p15:guide>
        <p15:guide id="4" orient="horz" pos="1296">
          <p15:clr>
            <a:srgbClr val="A4A3A4"/>
          </p15:clr>
        </p15:guide>
        <p15:guide id="6" orient="horz" pos="1008" userDrawn="1">
          <p15:clr>
            <a:srgbClr val="A4A3A4"/>
          </p15:clr>
        </p15:guide>
        <p15:guide id="7" pos="2160" userDrawn="1">
          <p15:clr>
            <a:srgbClr val="A4A3A4"/>
          </p15:clr>
        </p15:guide>
        <p15:guide id="8" pos="240" userDrawn="1">
          <p15:clr>
            <a:srgbClr val="A4A3A4"/>
          </p15:clr>
        </p15:guide>
        <p15:guide id="9" pos="5530">
          <p15:clr>
            <a:srgbClr val="A4A3A4"/>
          </p15:clr>
        </p15:guide>
        <p15:guide id="10" pos="1968" userDrawn="1">
          <p15:clr>
            <a:srgbClr val="A4A3A4"/>
          </p15:clr>
        </p15:guide>
        <p15:guide id="11" pos="2928">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an, Subramanian" initials="SR" lastIdx="2" clrIdx="0"/>
  <p:cmAuthor id="1" name="Shaikh, Matin" initials="MS" lastIdx="2" clrIdx="1">
    <p:extLst/>
  </p:cmAuthor>
  <p:cmAuthor id="2" name="Serafin, George" initials="GJ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7B3"/>
    <a:srgbClr val="002776"/>
    <a:srgbClr val="A0C945"/>
    <a:srgbClr val="FF9900"/>
    <a:srgbClr val="00A1DE"/>
    <a:srgbClr val="E7F0F9"/>
    <a:srgbClr val="255F9C"/>
    <a:srgbClr val="8AB982"/>
    <a:srgbClr val="3C8A2E"/>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71016" autoAdjust="0"/>
  </p:normalViewPr>
  <p:slideViewPr>
    <p:cSldViewPr snapToObjects="1" showGuides="1">
      <p:cViewPr>
        <p:scale>
          <a:sx n="81" d="100"/>
          <a:sy n="81" d="100"/>
        </p:scale>
        <p:origin x="-1038" y="-36"/>
      </p:cViewPr>
      <p:guideLst>
        <p:guide orient="horz" pos="240"/>
        <p:guide orient="horz" pos="3984"/>
        <p:guide orient="horz" pos="2640"/>
        <p:guide orient="horz" pos="1296"/>
        <p:guide orient="horz" pos="1008"/>
        <p:guide pos="2160"/>
        <p:guide pos="240"/>
        <p:guide pos="5530"/>
        <p:guide pos="1968"/>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71" d="100"/>
          <a:sy n="71" d="100"/>
        </p:scale>
        <p:origin x="-337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rmuhammad\Documents\00%20Working\Firm%20Contributions\FY16\MDIC%20Advanced%20Analytics\Medical%20Device%20Survey%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Sheet4!$B$1</c:f>
              <c:strCache>
                <c:ptCount val="1"/>
                <c:pt idx="0">
                  <c:v>Device 1</c:v>
                </c:pt>
              </c:strCache>
            </c:strRef>
          </c:tx>
          <c:spPr>
            <a:ln w="31750"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cat>
            <c:strRef>
              <c:f>Sheet4!$A$2:$A$7</c:f>
              <c:strCache>
                <c:ptCount val="6"/>
                <c:pt idx="0">
                  <c:v>Safety rating</c:v>
                </c:pt>
                <c:pt idx="1">
                  <c:v>Usability rating</c:v>
                </c:pt>
                <c:pt idx="2">
                  <c:v>Availability rating</c:v>
                </c:pt>
                <c:pt idx="3">
                  <c:v>Durability rating</c:v>
                </c:pt>
                <c:pt idx="4">
                  <c:v>Compatability rating</c:v>
                </c:pt>
                <c:pt idx="5">
                  <c:v>Customer satisfaction rating</c:v>
                </c:pt>
              </c:strCache>
            </c:strRef>
          </c:cat>
          <c:val>
            <c:numRef>
              <c:f>Sheet4!$B$2:$B$7</c:f>
              <c:numCache>
                <c:formatCode>General</c:formatCode>
                <c:ptCount val="6"/>
                <c:pt idx="0">
                  <c:v>0.6</c:v>
                </c:pt>
                <c:pt idx="1">
                  <c:v>0.7</c:v>
                </c:pt>
                <c:pt idx="2">
                  <c:v>0.8</c:v>
                </c:pt>
                <c:pt idx="3">
                  <c:v>0.7</c:v>
                </c:pt>
                <c:pt idx="4">
                  <c:v>0.5</c:v>
                </c:pt>
                <c:pt idx="5">
                  <c:v>0.5</c:v>
                </c:pt>
              </c:numCache>
            </c:numRef>
          </c:val>
        </c:ser>
        <c:ser>
          <c:idx val="1"/>
          <c:order val="1"/>
          <c:tx>
            <c:strRef>
              <c:f>Sheet4!$C$1</c:f>
              <c:strCache>
                <c:ptCount val="1"/>
                <c:pt idx="0">
                  <c:v>Device 2</c:v>
                </c:pt>
              </c:strCache>
            </c:strRef>
          </c:tx>
          <c:spPr>
            <a:ln w="31750"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cat>
            <c:strRef>
              <c:f>Sheet4!$A$2:$A$7</c:f>
              <c:strCache>
                <c:ptCount val="6"/>
                <c:pt idx="0">
                  <c:v>Safety rating</c:v>
                </c:pt>
                <c:pt idx="1">
                  <c:v>Usability rating</c:v>
                </c:pt>
                <c:pt idx="2">
                  <c:v>Availability rating</c:v>
                </c:pt>
                <c:pt idx="3">
                  <c:v>Durability rating</c:v>
                </c:pt>
                <c:pt idx="4">
                  <c:v>Compatability rating</c:v>
                </c:pt>
                <c:pt idx="5">
                  <c:v>Customer satisfaction rating</c:v>
                </c:pt>
              </c:strCache>
            </c:strRef>
          </c:cat>
          <c:val>
            <c:numRef>
              <c:f>Sheet4!$C$2:$C$7</c:f>
              <c:numCache>
                <c:formatCode>General</c:formatCode>
                <c:ptCount val="6"/>
                <c:pt idx="0">
                  <c:v>0.6</c:v>
                </c:pt>
                <c:pt idx="1">
                  <c:v>0.5</c:v>
                </c:pt>
                <c:pt idx="2">
                  <c:v>0.3</c:v>
                </c:pt>
                <c:pt idx="3">
                  <c:v>0.7</c:v>
                </c:pt>
                <c:pt idx="4">
                  <c:v>0.5</c:v>
                </c:pt>
                <c:pt idx="5">
                  <c:v>0.4</c:v>
                </c:pt>
              </c:numCache>
            </c:numRef>
          </c:val>
        </c:ser>
        <c:ser>
          <c:idx val="2"/>
          <c:order val="2"/>
          <c:tx>
            <c:strRef>
              <c:f>Sheet4!$D$1</c:f>
              <c:strCache>
                <c:ptCount val="1"/>
                <c:pt idx="0">
                  <c:v>Device 3</c:v>
                </c:pt>
              </c:strCache>
            </c:strRef>
          </c:tx>
          <c:spPr>
            <a:ln w="31750" cap="rnd">
              <a:solidFill>
                <a:schemeClr val="accent3"/>
              </a:solidFill>
              <a:round/>
            </a:ln>
            <a:effectLst>
              <a:outerShdw blurRad="40000" dist="23000" dir="5400000" rotWithShape="0">
                <a:srgbClr val="000000">
                  <a:alpha val="35000"/>
                </a:srgbClr>
              </a:outerShdw>
            </a:effectLst>
          </c:spPr>
          <c:marker>
            <c:symbol val="circle"/>
            <c:size val="6"/>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cat>
            <c:strRef>
              <c:f>Sheet4!$A$2:$A$7</c:f>
              <c:strCache>
                <c:ptCount val="6"/>
                <c:pt idx="0">
                  <c:v>Safety rating</c:v>
                </c:pt>
                <c:pt idx="1">
                  <c:v>Usability rating</c:v>
                </c:pt>
                <c:pt idx="2">
                  <c:v>Availability rating</c:v>
                </c:pt>
                <c:pt idx="3">
                  <c:v>Durability rating</c:v>
                </c:pt>
                <c:pt idx="4">
                  <c:v>Compatability rating</c:v>
                </c:pt>
                <c:pt idx="5">
                  <c:v>Customer satisfaction rating</c:v>
                </c:pt>
              </c:strCache>
            </c:strRef>
          </c:cat>
          <c:val>
            <c:numRef>
              <c:f>Sheet4!$D$2:$D$7</c:f>
              <c:numCache>
                <c:formatCode>General</c:formatCode>
                <c:ptCount val="6"/>
                <c:pt idx="0">
                  <c:v>0.7</c:v>
                </c:pt>
                <c:pt idx="1">
                  <c:v>0.8</c:v>
                </c:pt>
                <c:pt idx="2">
                  <c:v>0.8</c:v>
                </c:pt>
                <c:pt idx="3">
                  <c:v>0.8</c:v>
                </c:pt>
                <c:pt idx="4">
                  <c:v>0.4</c:v>
                </c:pt>
                <c:pt idx="5">
                  <c:v>0.9</c:v>
                </c:pt>
              </c:numCache>
            </c:numRef>
          </c:val>
        </c:ser>
        <c:ser>
          <c:idx val="3"/>
          <c:order val="3"/>
          <c:tx>
            <c:strRef>
              <c:f>Sheet4!$E$1</c:f>
              <c:strCache>
                <c:ptCount val="1"/>
                <c:pt idx="0">
                  <c:v>Device 4</c:v>
                </c:pt>
              </c:strCache>
            </c:strRef>
          </c:tx>
          <c:spPr>
            <a:ln w="31750" cap="rnd">
              <a:solidFill>
                <a:schemeClr val="accent4"/>
              </a:solidFill>
              <a:round/>
            </a:ln>
            <a:effectLst>
              <a:outerShdw blurRad="40000" dist="23000" dir="5400000" rotWithShape="0">
                <a:srgbClr val="000000">
                  <a:alpha val="35000"/>
                </a:srgbClr>
              </a:outerShdw>
            </a:effectLst>
          </c:spPr>
          <c:marker>
            <c:symbol val="circle"/>
            <c:size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cat>
            <c:strRef>
              <c:f>Sheet4!$A$2:$A$7</c:f>
              <c:strCache>
                <c:ptCount val="6"/>
                <c:pt idx="0">
                  <c:v>Safety rating</c:v>
                </c:pt>
                <c:pt idx="1">
                  <c:v>Usability rating</c:v>
                </c:pt>
                <c:pt idx="2">
                  <c:v>Availability rating</c:v>
                </c:pt>
                <c:pt idx="3">
                  <c:v>Durability rating</c:v>
                </c:pt>
                <c:pt idx="4">
                  <c:v>Compatability rating</c:v>
                </c:pt>
                <c:pt idx="5">
                  <c:v>Customer satisfaction rating</c:v>
                </c:pt>
              </c:strCache>
            </c:strRef>
          </c:cat>
          <c:val>
            <c:numRef>
              <c:f>Sheet4!$E$2:$E$7</c:f>
              <c:numCache>
                <c:formatCode>General</c:formatCode>
                <c:ptCount val="6"/>
                <c:pt idx="0">
                  <c:v>0.6</c:v>
                </c:pt>
                <c:pt idx="1">
                  <c:v>0.7</c:v>
                </c:pt>
                <c:pt idx="2">
                  <c:v>0.8</c:v>
                </c:pt>
                <c:pt idx="3">
                  <c:v>0.65</c:v>
                </c:pt>
                <c:pt idx="4">
                  <c:v>0.5</c:v>
                </c:pt>
                <c:pt idx="5">
                  <c:v>0.7</c:v>
                </c:pt>
              </c:numCache>
            </c:numRef>
          </c:val>
        </c:ser>
        <c:dLbls>
          <c:showLegendKey val="0"/>
          <c:showVal val="0"/>
          <c:showCatName val="0"/>
          <c:showSerName val="0"/>
          <c:showPercent val="0"/>
          <c:showBubbleSize val="0"/>
        </c:dLbls>
        <c:axId val="43637376"/>
        <c:axId val="43639552"/>
      </c:radarChart>
      <c:catAx>
        <c:axId val="436373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3639552"/>
        <c:crosses val="autoZero"/>
        <c:auto val="1"/>
        <c:lblAlgn val="ctr"/>
        <c:lblOffset val="100"/>
        <c:noMultiLvlLbl val="0"/>
      </c:catAx>
      <c:valAx>
        <c:axId val="43639552"/>
        <c:scaling>
          <c:orientation val="minMax"/>
          <c:max val="1"/>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363737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049" cy="464316"/>
          </a:xfrm>
          <a:prstGeom prst="rect">
            <a:avLst/>
          </a:prstGeom>
        </p:spPr>
        <p:txBody>
          <a:bodyPr vert="horz" lIns="87316" tIns="43658" rIns="87316" bIns="43658"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784" y="0"/>
            <a:ext cx="3038049" cy="464316"/>
          </a:xfrm>
          <a:prstGeom prst="rect">
            <a:avLst/>
          </a:prstGeom>
        </p:spPr>
        <p:txBody>
          <a:bodyPr vert="horz" lIns="87316" tIns="43658" rIns="87316" bIns="43658" rtlCol="0"/>
          <a:lstStyle>
            <a:lvl1pPr algn="r">
              <a:defRPr sz="1100"/>
            </a:lvl1pPr>
          </a:lstStyle>
          <a:p>
            <a:fld id="{B4AD245C-091B-44E2-BFB0-BD94217887F7}" type="datetimeFigureOut">
              <a:rPr lang="en-US" smtClean="0">
                <a:latin typeface="Arial" panose="020B0604020202020204" pitchFamily="34" charset="0"/>
              </a:rPr>
              <a:t>12/7/2015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8830643"/>
            <a:ext cx="3038049" cy="464316"/>
          </a:xfrm>
          <a:prstGeom prst="rect">
            <a:avLst/>
          </a:prstGeom>
        </p:spPr>
        <p:txBody>
          <a:bodyPr vert="horz" lIns="87316" tIns="43658" rIns="87316" bIns="43658"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784" y="8830643"/>
            <a:ext cx="3038049" cy="464316"/>
          </a:xfrm>
          <a:prstGeom prst="rect">
            <a:avLst/>
          </a:prstGeom>
        </p:spPr>
        <p:txBody>
          <a:bodyPr vert="horz" lIns="87316" tIns="43658" rIns="87316" bIns="43658"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4581" tIns="47290" rIns="94581" bIns="4729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4581" tIns="47290" rIns="94581" bIns="47290" rtlCol="0"/>
          <a:lstStyle>
            <a:lvl1pPr algn="r">
              <a:defRPr sz="1200">
                <a:latin typeface="Arial" panose="020B0604020202020204" pitchFamily="34" charset="0"/>
              </a:defRPr>
            </a:lvl1pPr>
          </a:lstStyle>
          <a:p>
            <a:fld id="{0BA5BBE4-AEA3-489A-A28E-0C2FAF2506E3}" type="datetimeFigureOut">
              <a:rPr lang="en-US" smtClean="0"/>
              <a:pPr/>
              <a:t>12/7/2015</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4581" tIns="47290" rIns="94581" bIns="47290" rtlCol="0" anchor="ctr"/>
          <a:lstStyle/>
          <a:p>
            <a:endParaRPr lang="en-GB"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4581" tIns="47290" rIns="94581" bIns="47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4581" tIns="47290" rIns="94581" bIns="4729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4581" tIns="47290" rIns="94581" bIns="47290"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142482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92197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249720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19</a:t>
            </a:fld>
            <a:endParaRPr lang="en-US" dirty="0"/>
          </a:p>
        </p:txBody>
      </p:sp>
    </p:spTree>
    <p:extLst>
      <p:ext uri="{BB962C8B-B14F-4D97-AF65-F5344CB8AC3E}">
        <p14:creationId xmlns:p14="http://schemas.microsoft.com/office/powerpoint/2010/main" val="1497863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gi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EL_PRI_RGB.gif"/>
          <p:cNvPicPr>
            <a:picLocks noChangeAspect="1"/>
          </p:cNvPicPr>
          <p:nvPr userDrawn="1"/>
        </p:nvPicPr>
        <p:blipFill>
          <a:blip r:embed="rId2" cstate="print"/>
          <a:stretch>
            <a:fillRect/>
          </a:stretch>
        </p:blipFill>
        <p:spPr>
          <a:xfrm>
            <a:off x="325984" y="399576"/>
            <a:ext cx="1720800" cy="322531"/>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9861067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3482420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745454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7454549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baseline="0">
                <a:solidFill>
                  <a:schemeClr val="accent2"/>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23866649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with second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818068"/>
            <a:ext cx="2811073" cy="3007406"/>
          </a:xfrm>
        </p:spPr>
        <p:txBody>
          <a:bodyPr/>
          <a:lstStyle>
            <a:lvl1pPr>
              <a:defRPr sz="4800">
                <a:solidFill>
                  <a:schemeClr val="accent2"/>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41995729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20183659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675225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second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897603"/>
            <a:ext cx="2772000" cy="841248"/>
          </a:xfrm>
        </p:spPr>
        <p:txBody>
          <a:bodyPr anchor="b"/>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2770632" cy="1371600"/>
          </a:xfrm>
        </p:spPr>
        <p:txBody>
          <a:bodyPr>
            <a:noAutofit/>
          </a:bodyPr>
          <a:lstStyle>
            <a:lvl1pPr marL="0" indent="0" algn="l">
              <a:lnSpc>
                <a:spcPct val="100000"/>
              </a:lnSpc>
              <a:spcBef>
                <a:spcPts val="0"/>
              </a:spcBef>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DEL_PRI_RGB.gif"/>
          <p:cNvPicPr>
            <a:picLocks noChangeAspect="1"/>
          </p:cNvPicPr>
          <p:nvPr userDrawn="1"/>
        </p:nvPicPr>
        <p:blipFill>
          <a:blip r:embed="rId2" cstate="print"/>
          <a:stretch>
            <a:fillRect/>
          </a:stretch>
        </p:blipFill>
        <p:spPr>
          <a:xfrm>
            <a:off x="325984" y="399576"/>
            <a:ext cx="1720800" cy="322531"/>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67522584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897" y="3904488"/>
            <a:ext cx="1720800" cy="322531"/>
          </a:xfrm>
          <a:prstGeom prst="rect">
            <a:avLst/>
          </a:prstGeom>
        </p:spPr>
      </p:pic>
    </p:spTree>
    <p:extLst>
      <p:ext uri="{BB962C8B-B14F-4D97-AF65-F5344CB8AC3E}">
        <p14:creationId xmlns:p14="http://schemas.microsoft.com/office/powerpoint/2010/main" val="20074532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143000" y="2641627"/>
            <a:ext cx="4113213" cy="743793"/>
          </a:xfrm>
          <a:prstGeom prst="rect">
            <a:avLst/>
          </a:prstGeom>
        </p:spPr>
        <p:txBody>
          <a:bodyPr anchor="b" anchorCtr="0">
            <a:spAutoFit/>
          </a:bodyPr>
          <a:lstStyle>
            <a:lvl1pPr>
              <a:lnSpc>
                <a:spcPct val="85000"/>
              </a:lnSpc>
              <a:defRPr sz="28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3000" y="3689350"/>
            <a:ext cx="4113213" cy="276999"/>
          </a:xfrm>
          <a:prstGeom prst="rect">
            <a:avLst/>
          </a:prstGeom>
        </p:spPr>
        <p:txBody>
          <a:bodyPr>
            <a:spAutoFit/>
          </a:bodyPr>
          <a:lstStyle>
            <a:lvl1pPr>
              <a:lnSpc>
                <a:spcPct val="100000"/>
              </a:lnSpc>
              <a:defRPr sz="1800" b="1" smtClean="0">
                <a:latin typeface="Arial" pitchFamily="34" charset="0"/>
              </a:defRPr>
            </a:lvl1pPr>
          </a:lstStyle>
          <a:p>
            <a:r>
              <a:rPr lang="en-US" smtClean="0"/>
              <a:t>Click to edit Master subtitle style</a:t>
            </a:r>
            <a:endParaRPr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p:spPr>
      </p:pic>
    </p:spTree>
    <p:extLst>
      <p:ext uri="{BB962C8B-B14F-4D97-AF65-F5344CB8AC3E}">
        <p14:creationId xmlns:p14="http://schemas.microsoft.com/office/powerpoint/2010/main" val="2991568255"/>
      </p:ext>
    </p:extLst>
  </p:cSld>
  <p:clrMapOvr>
    <a:masterClrMapping/>
  </p:clrMapOvr>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vider">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411480" y="2773363"/>
            <a:ext cx="4325112" cy="731520"/>
          </a:xfrm>
          <a:prstGeom prst="rect">
            <a:avLst/>
          </a:prstGeom>
        </p:spPr>
        <p:txBody>
          <a:bodyPr>
            <a:spAutoFit/>
          </a:bodyPr>
          <a:lstStyle>
            <a:lvl1pPr>
              <a:lnSpc>
                <a:spcPct val="85000"/>
              </a:lnSpc>
              <a:defRPr sz="2800" b="1" smtClean="0">
                <a:latin typeface="+mj-lt"/>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411480" y="3694176"/>
            <a:ext cx="4325112" cy="307777"/>
          </a:xfrm>
          <a:prstGeom prst="rect">
            <a:avLst/>
          </a:prstGeom>
        </p:spPr>
        <p:txBody>
          <a:bodyPr>
            <a:spAutoFit/>
          </a:bodyPr>
          <a:lstStyle>
            <a:lvl1pPr>
              <a:lnSpc>
                <a:spcPct val="100000"/>
              </a:lnSpc>
              <a:defRPr sz="2000" b="0" smtClean="0">
                <a:latin typeface="Arial" pitchFamily="34" charset="0"/>
              </a:defRPr>
            </a:lvl1pPr>
          </a:lstStyle>
          <a:p>
            <a:r>
              <a:rPr lang="en-US" smtClean="0"/>
              <a:t>Click to edit Master subtitle style</a:t>
            </a:r>
            <a:endParaRPr smtClean="0"/>
          </a:p>
        </p:txBody>
      </p:sp>
    </p:spTree>
    <p:extLst>
      <p:ext uri="{BB962C8B-B14F-4D97-AF65-F5344CB8AC3E}">
        <p14:creationId xmlns:p14="http://schemas.microsoft.com/office/powerpoint/2010/main" val="3526658967"/>
      </p:ext>
    </p:extLst>
  </p:cSld>
  <p:clrMapOvr>
    <a:masterClrMapping/>
  </p:clrMapOv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vider 2">
    <p:bg>
      <p:bgPr>
        <a:solidFill>
          <a:schemeClr val="accent2"/>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411480" y="2824696"/>
            <a:ext cx="8149908" cy="680186"/>
          </a:xfrm>
          <a:prstGeom prst="rect">
            <a:avLst/>
          </a:prstGeom>
        </p:spPr>
        <p:txBody>
          <a:bodyPr anchor="b" anchorCtr="0">
            <a:spAutoFit/>
          </a:bodyPr>
          <a:lstStyle>
            <a:lvl1pPr>
              <a:lnSpc>
                <a:spcPct val="85000"/>
              </a:lnSpc>
              <a:defRPr sz="5200" b="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auto">
          <a:xfrm>
            <a:off x="411480" y="3694176"/>
            <a:ext cx="4325112" cy="276999"/>
          </a:xfrm>
          <a:prstGeom prst="rect">
            <a:avLst/>
          </a:prstGeom>
        </p:spPr>
        <p:txBody>
          <a:bodyPr>
            <a:spAutoFit/>
          </a:bodyPr>
          <a:lstStyle>
            <a:lvl1pPr>
              <a:lnSpc>
                <a:spcPct val="100000"/>
              </a:lnSpc>
              <a:defRPr sz="1800" b="1" smtClean="0">
                <a:solidFill>
                  <a:schemeClr val="bg1"/>
                </a:solidFill>
                <a:latin typeface="Arial" pitchFamily="34" charset="0"/>
              </a:defRPr>
            </a:lvl1pPr>
          </a:lstStyle>
          <a:p>
            <a:r>
              <a:rPr lang="en-US" smtClean="0"/>
              <a:t>Click to edit Master subtitle style</a:t>
            </a:r>
            <a:endParaRPr smtClean="0"/>
          </a:p>
        </p:txBody>
      </p:sp>
    </p:spTree>
    <p:extLst>
      <p:ext uri="{BB962C8B-B14F-4D97-AF65-F5344CB8AC3E}">
        <p14:creationId xmlns:p14="http://schemas.microsoft.com/office/powerpoint/2010/main" val="3312667317"/>
      </p:ext>
    </p:extLst>
  </p:cSld>
  <p:clrMapOvr>
    <a:masterClrMapping/>
  </p:clrMapOvr>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tab pos="3889375"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tab pos="3889375"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3883025" algn="r"/>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3889375" algn="r"/>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3889375" algn="r"/>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365056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220193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6"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4724400"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4199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7"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8" name="Content Placeholder 20"/>
          <p:cNvSpPr>
            <a:spLocks noGrp="1"/>
          </p:cNvSpPr>
          <p:nvPr>
            <p:ph sz="quarter" idx="11"/>
          </p:nvPr>
        </p:nvSpPr>
        <p:spPr bwMode="gray">
          <a:xfrm>
            <a:off x="411480"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0"/>
          <p:cNvSpPr>
            <a:spLocks noGrp="1"/>
          </p:cNvSpPr>
          <p:nvPr>
            <p:ph sz="quarter" idx="14"/>
          </p:nvPr>
        </p:nvSpPr>
        <p:spPr bwMode="gray">
          <a:xfrm>
            <a:off x="3245624"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0"/>
          <p:cNvSpPr>
            <a:spLocks noGrp="1"/>
          </p:cNvSpPr>
          <p:nvPr>
            <p:ph sz="quarter" idx="15"/>
          </p:nvPr>
        </p:nvSpPr>
        <p:spPr bwMode="gray">
          <a:xfrm>
            <a:off x="6069209"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6837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4280807"/>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276999"/>
          </a:xfrm>
          <a:prstGeom prst="rect">
            <a:avLst/>
          </a:prstGeom>
        </p:spPr>
        <p:txBody>
          <a:bodyPr>
            <a:spAutoFit/>
          </a:bodyPr>
          <a:lstStyle>
            <a:lvl1pPr>
              <a:defRPr sz="18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3" name="Text Placeholder 18"/>
          <p:cNvSpPr>
            <a:spLocks noGrp="1"/>
          </p:cNvSpPr>
          <p:nvPr>
            <p:ph type="body" sz="quarter" idx="16"/>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8"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99510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full bleed imag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2"/>
            </p:custDataLst>
            <p:extLst>
              <p:ext uri="{D42A27DB-BD31-4B8C-83A1-F6EECF244321}">
                <p14:modId xmlns:p14="http://schemas.microsoft.com/office/powerpoint/2010/main" val="24512881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4" name="Picture 13" descr="Cover-image-3.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p:cNvSpPr/>
          <p:nvPr userDrawn="1"/>
        </p:nvSpPr>
        <p:spPr>
          <a:xfrm>
            <a:off x="369066" y="-1"/>
            <a:ext cx="54864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DEL_PRI_RGB.gif"/>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79698" y="366583"/>
            <a:ext cx="1720800" cy="322531"/>
          </a:xfrm>
          <a:prstGeom prst="rect">
            <a:avLst/>
          </a:prstGeom>
        </p:spPr>
      </p:pic>
      <p:sp>
        <p:nvSpPr>
          <p:cNvPr id="2" name="Title 1"/>
          <p:cNvSpPr>
            <a:spLocks noGrp="1"/>
          </p:cNvSpPr>
          <p:nvPr>
            <p:ph type="ctrTitle"/>
          </p:nvPr>
        </p:nvSpPr>
        <p:spPr>
          <a:xfrm>
            <a:off x="621838" y="998068"/>
            <a:ext cx="4878856" cy="670396"/>
          </a:xfrm>
        </p:spPr>
        <p:txBody>
          <a:bodyPr anchor="b"/>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21838" y="1672132"/>
            <a:ext cx="4878856" cy="670396"/>
          </a:xfrm>
        </p:spPr>
        <p:txBody>
          <a:bodyPr>
            <a:noAutofit/>
          </a:bodyPr>
          <a:lstStyle>
            <a:lvl1pPr marL="0" indent="0" algn="l">
              <a:spcBef>
                <a:spcPts val="0"/>
              </a:spcBef>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428080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3995928" cy="276999"/>
          </a:xfrm>
          <a:prstGeom prst="rect">
            <a:avLst/>
          </a:prstGeom>
        </p:spPr>
        <p:txBody>
          <a:bodyPr>
            <a:spAutoFit/>
          </a:bodyPr>
          <a:lstStyle>
            <a:lvl1pPr>
              <a:defRPr sz="18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5" name="Text Placeholder 13"/>
          <p:cNvSpPr>
            <a:spLocks noGrp="1"/>
          </p:cNvSpPr>
          <p:nvPr>
            <p:ph type="body" sz="quarter" idx="16"/>
          </p:nvPr>
        </p:nvSpPr>
        <p:spPr bwMode="gray">
          <a:xfrm>
            <a:off x="4737846" y="6153912"/>
            <a:ext cx="3995928" cy="128016"/>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7" name="Text Placeholder 18"/>
          <p:cNvSpPr>
            <a:spLocks noGrp="1"/>
          </p:cNvSpPr>
          <p:nvPr>
            <p:ph type="body" sz="quarter" idx="17"/>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10"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11" name="Content Placeholder 20"/>
          <p:cNvSpPr>
            <a:spLocks noGrp="1"/>
          </p:cNvSpPr>
          <p:nvPr>
            <p:ph sz="quarter" idx="18"/>
          </p:nvPr>
        </p:nvSpPr>
        <p:spPr bwMode="gray">
          <a:xfrm>
            <a:off x="4724400" y="1873248"/>
            <a:ext cx="3999155" cy="428080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1"/>
          <p:cNvSpPr>
            <a:spLocks noGrp="1"/>
          </p:cNvSpPr>
          <p:nvPr>
            <p:ph type="body" sz="quarter" idx="19"/>
          </p:nvPr>
        </p:nvSpPr>
        <p:spPr bwMode="gray">
          <a:xfrm>
            <a:off x="4727259" y="1397000"/>
            <a:ext cx="3995928" cy="276999"/>
          </a:xfrm>
          <a:prstGeom prst="rect">
            <a:avLst/>
          </a:prstGeom>
        </p:spPr>
        <p:txBody>
          <a:bodyPr>
            <a:spAutoFit/>
          </a:bodyPr>
          <a:lstStyle>
            <a:lvl1pPr>
              <a:defRPr sz="1800" b="1">
                <a:latin typeface="+mj-lt"/>
              </a:defRPr>
            </a:lvl1pPr>
          </a:lstStyle>
          <a:p>
            <a:pPr lvl="0"/>
            <a:r>
              <a:rPr lang="en-US" smtClean="0"/>
              <a:t>Click to edit Master text styles</a:t>
            </a:r>
          </a:p>
        </p:txBody>
      </p:sp>
    </p:spTree>
    <p:extLst>
      <p:ext uri="{BB962C8B-B14F-4D97-AF65-F5344CB8AC3E}">
        <p14:creationId xmlns:p14="http://schemas.microsoft.com/office/powerpoint/2010/main" val="3484837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375583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2844800" y="3032125"/>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8"/>
            <a:ext cx="4937760" cy="1152144"/>
          </a:xfrm>
        </p:spPr>
        <p:txBody>
          <a:bodyPr anchor="b" anchorCtr="0">
            <a:noAutofit/>
          </a:bodyPr>
          <a:lstStyle>
            <a:lvl1pPr>
              <a:lnSpc>
                <a:spcPts val="800"/>
              </a:lnSpc>
              <a:spcBef>
                <a:spcPts val="400"/>
              </a:spcBef>
              <a:spcAft>
                <a:spcPts val="400"/>
              </a:spcAft>
              <a:defRPr sz="700"/>
            </a:lvl1pPr>
          </a:lstStyle>
          <a:p>
            <a:pPr lvl="0"/>
            <a:r>
              <a:rPr lang="en-US" smtClean="0"/>
              <a:t>Click to edit Master text styles</a:t>
            </a:r>
          </a:p>
        </p:txBody>
      </p:sp>
    </p:spTree>
    <p:extLst>
      <p:ext uri="{BB962C8B-B14F-4D97-AF65-F5344CB8AC3E}">
        <p14:creationId xmlns:p14="http://schemas.microsoft.com/office/powerpoint/2010/main" val="3131369249"/>
      </p:ext>
    </p:extLst>
  </p:cSld>
  <p:clrMapOvr>
    <a:masterClrMapping/>
  </p:clrMapOvr>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spAutoFit/>
          </a:bodyPr>
          <a:lstStyle/>
          <a:p>
            <a:r>
              <a:rPr lang="en-US" smtClean="0"/>
              <a:t>Click to edit Master title style</a:t>
            </a:r>
            <a:endParaRPr lang="en-US" dirty="0"/>
          </a:p>
        </p:txBody>
      </p:sp>
      <p:sp>
        <p:nvSpPr>
          <p:cNvPr id="3" name="Text Placeholder 7"/>
          <p:cNvSpPr>
            <a:spLocks noGrp="1"/>
          </p:cNvSpPr>
          <p:nvPr>
            <p:ph type="body" sz="quarter" idx="11"/>
          </p:nvPr>
        </p:nvSpPr>
        <p:spPr bwMode="gray">
          <a:xfrm>
            <a:off x="414338" y="779463"/>
            <a:ext cx="8330184" cy="221599"/>
          </a:xfrm>
          <a:noFill/>
          <a:ln w="9525">
            <a:noFill/>
            <a:miter lim="800000"/>
            <a:headEnd/>
            <a:tailEnd/>
          </a:ln>
        </p:spPr>
        <p:txBody>
          <a:bodyPr lIns="0" tIns="0" rIns="0" bIns="0">
            <a:spAutoFit/>
          </a:bodyPr>
          <a:lstStyle>
            <a:lvl1pPr algn="l" rtl="0" eaLnBrk="0" fontAlgn="base" hangingPunct="0">
              <a:lnSpc>
                <a:spcPct val="90000"/>
              </a:lnSpc>
              <a:spcBef>
                <a:spcPct val="0"/>
              </a:spcBef>
              <a:spcAft>
                <a:spcPct val="0"/>
              </a:spcAft>
              <a:defRPr lang="en-US" sz="1600" b="0" kern="1200" dirty="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087269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4085790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106005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0"/>
            <a:ext cx="83454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8340725" cy="5135562"/>
          </a:xfrm>
        </p:spPr>
        <p:txBody>
          <a:bodyPr/>
          <a:lstStyle/>
          <a:p>
            <a:endParaRPr lang="en-US" dirty="0"/>
          </a:p>
        </p:txBody>
      </p:sp>
    </p:spTree>
    <p:extLst>
      <p:ext uri="{BB962C8B-B14F-4D97-AF65-F5344CB8AC3E}">
        <p14:creationId xmlns:p14="http://schemas.microsoft.com/office/powerpoint/2010/main" val="4237265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pic>
        <p:nvPicPr>
          <p:cNvPr id="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a:ln w="9525">
            <a:noFill/>
            <a:miter lim="800000"/>
            <a:headEnd/>
            <a:tailEnd/>
          </a:ln>
        </p:spPr>
      </p:pic>
      <p:sp>
        <p:nvSpPr>
          <p:cNvPr id="120835" name="Title Placeholder 1"/>
          <p:cNvSpPr>
            <a:spLocks noGrp="1"/>
          </p:cNvSpPr>
          <p:nvPr>
            <p:ph type="ctrTitle"/>
          </p:nvPr>
        </p:nvSpPr>
        <p:spPr bwMode="gray">
          <a:xfrm>
            <a:off x="1143000" y="2641627"/>
            <a:ext cx="4113213" cy="743793"/>
          </a:xfrm>
          <a:prstGeom prst="rect">
            <a:avLst/>
          </a:prstGeom>
        </p:spPr>
        <p:txBody>
          <a:bodyPr/>
          <a:lstStyle>
            <a:lvl1pPr>
              <a:lnSpc>
                <a:spcPct val="85000"/>
              </a:lnSpc>
              <a:defRPr sz="28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3000" y="3689350"/>
            <a:ext cx="4113213" cy="276999"/>
          </a:xfrm>
          <a:prstGeom prst="rect">
            <a:avLst/>
          </a:prstGeom>
        </p:spPr>
        <p:txBody>
          <a:bodyPr/>
          <a:lstStyle>
            <a:lvl1pPr>
              <a:lnSpc>
                <a:spcPct val="100000"/>
              </a:lnSpc>
              <a:defRPr sz="1800" b="1" smtClean="0">
                <a:latin typeface="Arial" pitchFamily="34" charset="0"/>
              </a:defRPr>
            </a:lvl1pPr>
          </a:lstStyle>
          <a:p>
            <a:r>
              <a:rPr lang="en-US" smtClean="0"/>
              <a:t>Click to edit Master subtitle style</a:t>
            </a:r>
            <a:endParaRPr smtClean="0"/>
          </a:p>
        </p:txBody>
      </p:sp>
    </p:spTree>
    <p:extLst>
      <p:ext uri="{BB962C8B-B14F-4D97-AF65-F5344CB8AC3E}">
        <p14:creationId xmlns:p14="http://schemas.microsoft.com/office/powerpoint/2010/main" val="41865508"/>
      </p:ext>
    </p:extLst>
  </p:cSld>
  <p:clrMapOvr>
    <a:masterClrMapping/>
  </p:clrMapOvr>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1190069"/>
          </a:xfrm>
          <a:prstGeom prst="rect">
            <a:avLst/>
          </a:prstGeom>
          <a:noFill/>
          <a:ln w="9525" algn="ctr">
            <a:noFill/>
            <a:miter lim="800000"/>
            <a:headEnd/>
            <a:tailEnd/>
          </a:ln>
          <a:effectLst/>
        </p:spPr>
        <p:txBody>
          <a:bodyPr/>
          <a:lstStyle>
            <a:lvl1pPr marR="0" algn="l" defTabSz="914400" rtl="0" eaLnBrk="1" fontAlgn="base" latinLnBrk="0" hangingPunct="1">
              <a:lnSpc>
                <a:spcPct val="100000"/>
              </a:lnSpc>
              <a:spcAft>
                <a:spcPct val="0"/>
              </a:spcAft>
              <a:buFont typeface="Arial" pitchFamily="34" charset="0"/>
              <a:tabLst>
                <a:tab pos="3889375" algn="r"/>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tab pos="3889375" algn="r"/>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3883025" algn="r"/>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3889375" algn="r"/>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3889375" algn="r"/>
              </a:tabLst>
              <a:defRPr kumimoji="0" lang="en-US" sz="12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0"/>
          <p:cNvSpPr>
            <a:spLocks noGrp="1"/>
          </p:cNvSpPr>
          <p:nvPr>
            <p:ph type="title"/>
          </p:nvPr>
        </p:nvSpPr>
        <p:spPr bwMode="gray">
          <a:xfrm>
            <a:off x="414338" y="450279"/>
            <a:ext cx="8330184" cy="329184"/>
          </a:xfrm>
          <a:prstGeom prst="rect">
            <a:avLst/>
          </a:prstGeom>
        </p:spPr>
        <p:txBody>
          <a:bodyPr/>
          <a:lstStyle/>
          <a:p>
            <a:pPr lvl="0"/>
            <a:r>
              <a:rPr lang="en-US" dirty="0" smtClean="0"/>
              <a:t>Click to edit Master title style</a:t>
            </a:r>
            <a:endParaRPr lang="en-US" dirty="0"/>
          </a:p>
        </p:txBody>
      </p:sp>
    </p:spTree>
    <p:extLst>
      <p:ext uri="{BB962C8B-B14F-4D97-AF65-F5344CB8AC3E}">
        <p14:creationId xmlns:p14="http://schemas.microsoft.com/office/powerpoint/2010/main" val="1670551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1190069"/>
          </a:xfrm>
          <a:prstGeom prst="rect">
            <a:avLst/>
          </a:prstGeom>
        </p:spPr>
        <p:txBody>
          <a:bodyPr rtlCol="0"/>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a:lstStyle>
            <a:lvl1pPr>
              <a:defRPr kumimoji="0" lang="en-US" sz="16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dirty="0" smtClean="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a:lstStyle/>
          <a:p>
            <a:pPr lvl="0"/>
            <a:r>
              <a:rPr lang="en-US" dirty="0" smtClean="0"/>
              <a:t>Click to edit Master title style</a:t>
            </a:r>
            <a:endParaRPr lang="en-US" dirty="0"/>
          </a:p>
        </p:txBody>
      </p:sp>
    </p:spTree>
    <p:extLst>
      <p:ext uri="{BB962C8B-B14F-4D97-AF65-F5344CB8AC3E}">
        <p14:creationId xmlns:p14="http://schemas.microsoft.com/office/powerpoint/2010/main" val="2858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1200329"/>
          </a:xfrm>
        </p:spPr>
        <p:txBody>
          <a:bodyPr>
            <a:spAutoFit/>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9_1 Column w/o subtitle">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1190069"/>
          </a:xfrm>
          <a:prstGeom prst="rect">
            <a:avLst/>
          </a:prstGeom>
        </p:spPr>
        <p:txBody>
          <a:bodyPr rtlCol="0"/>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bwMode="gray">
          <a:xfrm>
            <a:off x="414338" y="450279"/>
            <a:ext cx="8330184" cy="329184"/>
          </a:xfrm>
          <a:prstGeom prst="rect">
            <a:avLst/>
          </a:prstGeom>
        </p:spPr>
        <p:txBody>
          <a:bodyPr/>
          <a:lstStyle/>
          <a:p>
            <a:pPr lvl="0"/>
            <a:r>
              <a:rPr lang="en-US" dirty="0" smtClean="0"/>
              <a:t>Click to edit Master title style</a:t>
            </a:r>
            <a:endParaRPr lang="en-US" dirty="0"/>
          </a:p>
        </p:txBody>
      </p:sp>
    </p:spTree>
    <p:extLst>
      <p:ext uri="{BB962C8B-B14F-4D97-AF65-F5344CB8AC3E}">
        <p14:creationId xmlns:p14="http://schemas.microsoft.com/office/powerpoint/2010/main" val="1293623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2 Column w/o subtitle">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7471"/>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
        <p:nvSpPr>
          <p:cNvPr id="7" name="Content Placeholder 20"/>
          <p:cNvSpPr>
            <a:spLocks noGrp="1"/>
          </p:cNvSpPr>
          <p:nvPr>
            <p:ph sz="quarter" idx="14"/>
          </p:nvPr>
        </p:nvSpPr>
        <p:spPr bwMode="gray">
          <a:xfrm>
            <a:off x="4724400" y="1399029"/>
            <a:ext cx="3999155" cy="4887471"/>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5576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38" y="450279"/>
            <a:ext cx="8330184" cy="329184"/>
          </a:xfrm>
          <a:prstGeom prst="rect">
            <a:avLst/>
          </a:prstGeom>
        </p:spPr>
        <p:txBody>
          <a:bodyPr/>
          <a:lstStyle/>
          <a:p>
            <a:pPr lvl="0"/>
            <a:r>
              <a:rPr lang="en-US" dirty="0" smtClean="0"/>
              <a:t>Click to edit Master title style</a:t>
            </a:r>
            <a:endParaRPr lang="en-US" dirty="0"/>
          </a:p>
        </p:txBody>
      </p:sp>
    </p:spTree>
    <p:extLst>
      <p:ext uri="{BB962C8B-B14F-4D97-AF65-F5344CB8AC3E}">
        <p14:creationId xmlns:p14="http://schemas.microsoft.com/office/powerpoint/2010/main" val="207151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chemeClr val="bg1"/>
        </a:solidFill>
        <a:effectLst/>
      </p:bgPr>
    </p:bg>
    <p:spTree>
      <p:nvGrpSpPr>
        <p:cNvPr id="1" name=""/>
        <p:cNvGrpSpPr/>
        <p:nvPr/>
      </p:nvGrpSpPr>
      <p:grpSpPr>
        <a:xfrm>
          <a:off x="0" y="0"/>
          <a:ext cx="0" cy="0"/>
          <a:chOff x="0" y="0"/>
          <a:chExt cx="0" cy="0"/>
        </a:xfrm>
      </p:grpSpPr>
      <p:pic>
        <p:nvPicPr>
          <p:cNvPr id="4" name="Picture 19" descr="DEL_PRI_RGB"/>
          <p:cNvPicPr>
            <a:picLocks noChangeAspect="1" noChangeArrowheads="1"/>
          </p:cNvPicPr>
          <p:nvPr userDrawn="1"/>
        </p:nvPicPr>
        <p:blipFill>
          <a:blip r:embed="rId2" cstate="print"/>
          <a:srcRect/>
          <a:stretch>
            <a:fillRect/>
          </a:stretch>
        </p:blipFill>
        <p:spPr bwMode="gray">
          <a:xfrm>
            <a:off x="2844800" y="3032125"/>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8"/>
            <a:ext cx="4937760" cy="1152144"/>
          </a:xfrm>
        </p:spPr>
        <p:txBody>
          <a:bodyPr anchor="b">
            <a:noAutofit/>
          </a:bodyPr>
          <a:lstStyle>
            <a:lvl1pPr>
              <a:lnSpc>
                <a:spcPts val="800"/>
              </a:lnSpc>
              <a:spcBef>
                <a:spcPts val="400"/>
              </a:spcBef>
              <a:spcAft>
                <a:spcPts val="400"/>
              </a:spcAft>
              <a:defRPr sz="700"/>
            </a:lvl1pPr>
          </a:lstStyle>
          <a:p>
            <a:pPr lvl="0"/>
            <a:r>
              <a:rPr lang="en-US" smtClean="0"/>
              <a:t>Click to edit Master text styles</a:t>
            </a:r>
          </a:p>
        </p:txBody>
      </p:sp>
    </p:spTree>
    <p:extLst>
      <p:ext uri="{BB962C8B-B14F-4D97-AF65-F5344CB8AC3E}">
        <p14:creationId xmlns:p14="http://schemas.microsoft.com/office/powerpoint/2010/main" val="220938070"/>
      </p:ext>
    </p:extLst>
  </p:cSld>
  <p:clrMapOvr>
    <a:masterClrMapping/>
  </p:clrMapOvr>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ubhead with one table">
    <p:spTree>
      <p:nvGrpSpPr>
        <p:cNvPr id="1" name=""/>
        <p:cNvGrpSpPr/>
        <p:nvPr/>
      </p:nvGrpSpPr>
      <p:grpSpPr>
        <a:xfrm>
          <a:off x="0" y="0"/>
          <a:ext cx="0" cy="0"/>
          <a:chOff x="0" y="0"/>
          <a:chExt cx="0" cy="0"/>
        </a:xfrm>
      </p:grpSpPr>
      <p:sp>
        <p:nvSpPr>
          <p:cNvPr id="2" name="Title 1"/>
          <p:cNvSpPr>
            <a:spLocks noGrp="1"/>
          </p:cNvSpPr>
          <p:nvPr>
            <p:ph type="title"/>
          </p:nvPr>
        </p:nvSpPr>
        <p:spPr>
          <a:xfrm>
            <a:off x="414338" y="446038"/>
            <a:ext cx="8330184" cy="333425"/>
          </a:xfrm>
        </p:spPr>
        <p:txBody>
          <a:bodyPr/>
          <a:lstStyle/>
          <a:p>
            <a:r>
              <a:rPr lang="en-US" smtClean="0"/>
              <a:t>Click to edit Master title style</a:t>
            </a:r>
            <a:endParaRPr lang="en-US"/>
          </a:p>
        </p:txBody>
      </p:sp>
      <p:sp>
        <p:nvSpPr>
          <p:cNvPr id="11" name="Text Placeholder 10"/>
          <p:cNvSpPr>
            <a:spLocks noGrp="1"/>
          </p:cNvSpPr>
          <p:nvPr>
            <p:ph type="body" sz="quarter" idx="10"/>
          </p:nvPr>
        </p:nvSpPr>
        <p:spPr>
          <a:xfrm>
            <a:off x="417514" y="993838"/>
            <a:ext cx="8320087" cy="276999"/>
          </a:xfrm>
        </p:spPr>
        <p:txBody>
          <a:bodyPr/>
          <a:lstStyle>
            <a:lvl1pPr>
              <a:defRPr b="1"/>
            </a:lvl1pPr>
            <a:lvl2pPr>
              <a:buNone/>
              <a:defRPr/>
            </a:lvl2pPr>
          </a:lstStyle>
          <a:p>
            <a:pPr lvl="0"/>
            <a:r>
              <a:rPr lang="en-US" smtClean="0"/>
              <a:t>Click to edit Master text styles</a:t>
            </a:r>
          </a:p>
        </p:txBody>
      </p:sp>
      <p:sp>
        <p:nvSpPr>
          <p:cNvPr id="13" name="Table Placeholder 12"/>
          <p:cNvSpPr>
            <a:spLocks noGrp="1"/>
          </p:cNvSpPr>
          <p:nvPr>
            <p:ph type="tbl" sz="quarter" idx="11"/>
          </p:nvPr>
        </p:nvSpPr>
        <p:spPr>
          <a:xfrm>
            <a:off x="417513" y="1397001"/>
            <a:ext cx="8320087" cy="276999"/>
          </a:xfrm>
        </p:spPr>
        <p:txBody>
          <a:bodyPr/>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799005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606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120836" name="Text Placeholder 2"/>
          <p:cNvSpPr>
            <a:spLocks noGrp="1"/>
          </p:cNvSpPr>
          <p:nvPr>
            <p:ph type="subTitle" idx="1"/>
          </p:nvPr>
        </p:nvSpPr>
        <p:spPr>
          <a:xfrm>
            <a:off x="406912" y="6028937"/>
            <a:ext cx="4740105" cy="269304"/>
          </a:xfrm>
        </p:spPr>
        <p:txBody>
          <a:bodyPr/>
          <a:lstStyle>
            <a:lvl1pPr marL="0" indent="0">
              <a:lnSpc>
                <a:spcPts val="2092"/>
              </a:lnSpc>
              <a:defRPr sz="1100" b="0" smtClean="0"/>
            </a:lvl1pPr>
          </a:lstStyle>
          <a:p>
            <a:r>
              <a:rPr lang="en-US" dirty="0" smtClean="0"/>
              <a:t>Click to edit Master subtitle style</a:t>
            </a:r>
          </a:p>
        </p:txBody>
      </p:sp>
      <p:pic>
        <p:nvPicPr>
          <p:cNvPr id="120841" name="Picture 5" descr="DEL_PRI_RGB"/>
          <p:cNvPicPr>
            <a:picLocks noChangeArrowheads="1"/>
          </p:cNvPicPr>
          <p:nvPr/>
        </p:nvPicPr>
        <p:blipFill>
          <a:blip r:embed="rId2" cstate="print"/>
          <a:srcRect l="7785" t="27351" r="9871" b="25598"/>
          <a:stretch>
            <a:fillRect/>
          </a:stretch>
        </p:blipFill>
        <p:spPr bwMode="auto">
          <a:xfrm>
            <a:off x="287149" y="252081"/>
            <a:ext cx="2132687" cy="470551"/>
          </a:xfrm>
          <a:prstGeom prst="rect">
            <a:avLst/>
          </a:prstGeom>
          <a:noFill/>
          <a:ln w="9525">
            <a:noFill/>
            <a:miter lim="800000"/>
            <a:headEnd/>
            <a:tailEnd/>
          </a:ln>
        </p:spPr>
      </p:pic>
      <p:sp>
        <p:nvSpPr>
          <p:cNvPr id="8" name="Footer Placeholder 4"/>
          <p:cNvSpPr>
            <a:spLocks noGrp="1"/>
          </p:cNvSpPr>
          <p:nvPr>
            <p:ph type="ftr" sz="quarter" idx="14"/>
          </p:nvPr>
        </p:nvSpPr>
        <p:spPr>
          <a:xfrm>
            <a:off x="771982" y="6554104"/>
            <a:ext cx="4317318" cy="144247"/>
          </a:xfrm>
          <a:prstGeom prst="rect">
            <a:avLst/>
          </a:prstGeom>
        </p:spPr>
        <p:txBody>
          <a:bodyPr/>
          <a:lstStyle/>
          <a:p>
            <a:pPr fontAlgn="base">
              <a:spcBef>
                <a:spcPct val="0"/>
              </a:spcBef>
              <a:spcAft>
                <a:spcPct val="0"/>
              </a:spcAft>
            </a:pPr>
            <a:r>
              <a:rPr lang="en-US" sz="1100" b="1" dirty="0" smtClean="0">
                <a:solidFill>
                  <a:srgbClr val="002776"/>
                </a:solidFill>
                <a:cs typeface="Arial" pitchFamily="34" charset="0"/>
              </a:rPr>
              <a:t>Teaming for Growth - PIL Support</a:t>
            </a:r>
            <a:endParaRPr lang="en-US" sz="1100" b="1" dirty="0">
              <a:solidFill>
                <a:srgbClr val="002776"/>
              </a:solidFill>
              <a:cs typeface="Arial" pitchFamily="34" charset="0"/>
            </a:endParaRPr>
          </a:p>
        </p:txBody>
      </p:sp>
      <p:sp>
        <p:nvSpPr>
          <p:cNvPr id="9" name="Slide Number Placeholder 2"/>
          <p:cNvSpPr>
            <a:spLocks noGrp="1"/>
          </p:cNvSpPr>
          <p:nvPr>
            <p:ph type="sldNum" sz="quarter" idx="10"/>
          </p:nvPr>
        </p:nvSpPr>
        <p:spPr>
          <a:xfrm>
            <a:off x="415572" y="6554104"/>
            <a:ext cx="282819" cy="144247"/>
          </a:xfrm>
          <a:prstGeom prst="rect">
            <a:avLst/>
          </a:prstGeom>
        </p:spPr>
        <p:txBody>
          <a:bodyPr/>
          <a:lstStyle>
            <a:lvl1pPr>
              <a:defRPr/>
            </a:lvl1pPr>
          </a:lstStyle>
          <a:p>
            <a:pPr fontAlgn="base">
              <a:spcBef>
                <a:spcPct val="0"/>
              </a:spcBef>
              <a:spcAft>
                <a:spcPct val="0"/>
              </a:spcAft>
            </a:pPr>
            <a:fld id="{4D6AB691-F729-49DC-A330-3E997DCFADEB}" type="slidenum">
              <a:rPr lang="en-US" sz="1100" b="1">
                <a:solidFill>
                  <a:srgbClr val="002776"/>
                </a:solidFill>
                <a:cs typeface="Arial" pitchFamily="34" charset="0"/>
              </a:rPr>
              <a:pPr fontAlgn="base">
                <a:spcBef>
                  <a:spcPct val="0"/>
                </a:spcBef>
                <a:spcAft>
                  <a:spcPct val="0"/>
                </a:spcAft>
              </a:pPr>
              <a:t>‹#›</a:t>
            </a:fld>
            <a:endParaRPr lang="en-US" sz="1100" b="1" dirty="0">
              <a:solidFill>
                <a:srgbClr val="002776"/>
              </a:solidFill>
              <a:cs typeface="Arial" pitchFamily="34" charset="0"/>
            </a:endParaRPr>
          </a:p>
        </p:txBody>
      </p:sp>
      <p:sp>
        <p:nvSpPr>
          <p:cNvPr id="2" name="Title 1"/>
          <p:cNvSpPr>
            <a:spLocks noGrp="1"/>
          </p:cNvSpPr>
          <p:nvPr>
            <p:ph type="title"/>
          </p:nvPr>
        </p:nvSpPr>
        <p:spPr>
          <a:xfrm>
            <a:off x="449773" y="3437745"/>
            <a:ext cx="8422522" cy="333425"/>
          </a:xfrm>
        </p:spPr>
        <p:txBody>
          <a:bodyPr/>
          <a:lstStyle/>
          <a:p>
            <a:r>
              <a:rPr lang="en-US" smtClean="0"/>
              <a:t>Click to edit Master title style</a:t>
            </a:r>
            <a:endParaRPr lang="nl-NL"/>
          </a:p>
        </p:txBody>
      </p:sp>
    </p:spTree>
    <p:extLst>
      <p:ext uri="{BB962C8B-B14F-4D97-AF65-F5344CB8AC3E}">
        <p14:creationId xmlns:p14="http://schemas.microsoft.com/office/powerpoint/2010/main" val="2454988641"/>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414338" y="471686"/>
            <a:ext cx="8330184" cy="307777"/>
          </a:xfrm>
        </p:spPr>
        <p:txBody>
          <a:bodyPr/>
          <a:lstStyle>
            <a:lvl1pPr>
              <a:defRPr lang="en-US" sz="2000" b="1" kern="1200" spc="-50" noProof="0" dirty="0">
                <a:solidFill>
                  <a:schemeClr val="tx2"/>
                </a:solidFill>
                <a:latin typeface="Arial" pitchFamily="34" charset="0"/>
                <a:ea typeface="+mn-ea"/>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title style</a:t>
            </a:r>
            <a:endParaRPr lang="en-US" dirty="0"/>
          </a:p>
        </p:txBody>
      </p:sp>
      <p:sp>
        <p:nvSpPr>
          <p:cNvPr id="3" name="Content Placeholder 2"/>
          <p:cNvSpPr>
            <a:spLocks noGrp="1"/>
          </p:cNvSpPr>
          <p:nvPr>
            <p:ph idx="1"/>
          </p:nvPr>
        </p:nvSpPr>
        <p:spPr>
          <a:xfrm>
            <a:off x="405472" y="1190382"/>
            <a:ext cx="8341722" cy="1374735"/>
          </a:xfrm>
        </p:spPr>
        <p:txBody>
          <a:bodyPr/>
          <a:lstStyle>
            <a:lvl1pPr>
              <a:defRPr sz="16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0"/>
          <p:cNvSpPr>
            <a:spLocks noGrp="1"/>
          </p:cNvSpPr>
          <p:nvPr>
            <p:ph type="ftr" sz="quarter" idx="11"/>
          </p:nvPr>
        </p:nvSpPr>
        <p:spPr>
          <a:xfrm>
            <a:off x="771982" y="6634846"/>
            <a:ext cx="4317318" cy="144247"/>
          </a:xfrm>
          <a:prstGeom prst="rect">
            <a:avLst/>
          </a:prstGeom>
        </p:spPr>
        <p:txBody>
          <a:bodyPr/>
          <a:lstStyle>
            <a:lvl1pPr>
              <a:defRPr/>
            </a:lvl1pPr>
          </a:lstStyle>
          <a:p>
            <a:pPr fontAlgn="base">
              <a:spcBef>
                <a:spcPct val="0"/>
              </a:spcBef>
              <a:spcAft>
                <a:spcPct val="0"/>
              </a:spcAft>
            </a:pPr>
            <a:r>
              <a:rPr lang="en-US" sz="1100" b="1" dirty="0" smtClean="0">
                <a:solidFill>
                  <a:srgbClr val="002776"/>
                </a:solidFill>
                <a:cs typeface="Arial" pitchFamily="34" charset="0"/>
              </a:rPr>
              <a:t>Teaming for Growth - PIL Support</a:t>
            </a:r>
            <a:endParaRPr lang="en-US" sz="1100" b="1" dirty="0">
              <a:solidFill>
                <a:srgbClr val="002776"/>
              </a:solidFill>
              <a:cs typeface="Arial" pitchFamily="34" charset="0"/>
            </a:endParaRPr>
          </a:p>
        </p:txBody>
      </p:sp>
      <p:sp>
        <p:nvSpPr>
          <p:cNvPr id="5" name="Slide Number Placeholder 2"/>
          <p:cNvSpPr>
            <a:spLocks noGrp="1"/>
          </p:cNvSpPr>
          <p:nvPr>
            <p:ph type="sldNum" sz="quarter" idx="10"/>
          </p:nvPr>
        </p:nvSpPr>
        <p:spPr>
          <a:xfrm>
            <a:off x="415573" y="6634846"/>
            <a:ext cx="282819" cy="144247"/>
          </a:xfrm>
          <a:prstGeom prst="rect">
            <a:avLst/>
          </a:prstGeom>
        </p:spPr>
        <p:txBody>
          <a:bodyPr/>
          <a:lstStyle>
            <a:lvl1pPr>
              <a:defRPr/>
            </a:lvl1pPr>
          </a:lstStyle>
          <a:p>
            <a:pPr fontAlgn="base">
              <a:spcBef>
                <a:spcPct val="0"/>
              </a:spcBef>
              <a:spcAft>
                <a:spcPct val="0"/>
              </a:spcAft>
            </a:pPr>
            <a:fld id="{4D6AB691-F729-49DC-A330-3E997DCFADEB}" type="slidenum">
              <a:rPr lang="en-US" sz="1100" b="1">
                <a:solidFill>
                  <a:srgbClr val="002776"/>
                </a:solidFill>
                <a:cs typeface="Arial" pitchFamily="34" charset="0"/>
              </a:rPr>
              <a:pPr fontAlgn="base">
                <a:spcBef>
                  <a:spcPct val="0"/>
                </a:spcBef>
                <a:spcAft>
                  <a:spcPct val="0"/>
                </a:spcAft>
              </a:pPr>
              <a:t>‹#›</a:t>
            </a:fld>
            <a:endParaRPr lang="en-US" sz="1100" b="1" dirty="0">
              <a:solidFill>
                <a:srgbClr val="002776"/>
              </a:solidFill>
              <a:cs typeface="Arial" pitchFamily="34" charset="0"/>
            </a:endParaRPr>
          </a:p>
        </p:txBody>
      </p:sp>
    </p:spTree>
    <p:extLst>
      <p:ext uri="{BB962C8B-B14F-4D97-AF65-F5344CB8AC3E}">
        <p14:creationId xmlns:p14="http://schemas.microsoft.com/office/powerpoint/2010/main" val="32660701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503533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18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1200329"/>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18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65760" y="1611313"/>
            <a:ext cx="5394960" cy="4735487"/>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18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1200329"/>
          </a:xfrm>
        </p:spPr>
        <p:txBody>
          <a:bodyPr vert="horz" lIns="0" tIns="0" rIns="0" bIns="0" rtlCol="0">
            <a:sp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Content Placeholder 6"/>
          <p:cNvSpPr>
            <a:spLocks noGrp="1"/>
          </p:cNvSpPr>
          <p:nvPr>
            <p:ph sz="quarter" idx="17"/>
          </p:nvPr>
        </p:nvSpPr>
        <p:spPr>
          <a:xfrm>
            <a:off x="4663440" y="1611313"/>
            <a:ext cx="4114800" cy="1200329"/>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65760" y="295683"/>
            <a:ext cx="8412480" cy="1244192"/>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5760" y="1611313"/>
            <a:ext cx="8412480" cy="1200329"/>
          </a:xfrm>
          <a:prstGeom prst="rect">
            <a:avLst/>
          </a:prstGeom>
        </p:spPr>
        <p:txBody>
          <a:bodyPr vert="horz" lIns="0" tIns="0" rIns="0" bIns="0" rtlCol="0">
            <a:sp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7" name="TextBox 6"/>
          <p:cNvSpPr txBox="1"/>
          <p:nvPr/>
        </p:nvSpPr>
        <p:spPr bwMode="gray">
          <a:xfrm>
            <a:off x="6248400" y="6599366"/>
            <a:ext cx="2724150" cy="153888"/>
          </a:xfrm>
          <a:prstGeom prst="rect">
            <a:avLst/>
          </a:prstGeom>
          <a:noFill/>
        </p:spPr>
        <p:txBody>
          <a:bodyPr wrap="square" lIns="0" tIns="0" rIns="0" bIns="0" rtlCol="0" anchor="ctr">
            <a:spAutoFit/>
          </a:bodyPr>
          <a:lstStyle/>
          <a:p>
            <a:pPr lvl="0" algn="r"/>
            <a:r>
              <a:rPr lang="en-US" sz="1000" dirty="0" smtClean="0">
                <a:solidFill>
                  <a:srgbClr val="8C8C8C"/>
                </a:solidFill>
              </a:rPr>
              <a:t>MDIC</a:t>
            </a:r>
            <a:endParaRPr lang="en-US" sz="1000" dirty="0">
              <a:solidFill>
                <a:srgbClr val="8C8C8C"/>
              </a:solidFill>
            </a:endParaRPr>
          </a:p>
        </p:txBody>
      </p:sp>
      <p:sp>
        <p:nvSpPr>
          <p:cNvPr id="8" name="Line 47"/>
          <p:cNvSpPr>
            <a:spLocks noChangeShapeType="1"/>
          </p:cNvSpPr>
          <p:nvPr/>
        </p:nvSpPr>
        <p:spPr bwMode="invGray">
          <a:xfrm>
            <a:off x="401638" y="737852"/>
            <a:ext cx="8335962" cy="0"/>
          </a:xfrm>
          <a:prstGeom prst="line">
            <a:avLst/>
          </a:prstGeom>
          <a:noFill/>
          <a:ln w="28575">
            <a:solidFill>
              <a:srgbClr val="003399"/>
            </a:solidFill>
            <a:round/>
            <a:headEnd/>
            <a:tailEnd/>
          </a:ln>
          <a:effectLst/>
        </p:spPr>
        <p:txBody>
          <a:bodyPr wrap="none" lIns="91430" tIns="45716" rIns="91430" bIns="45716" anchor="ctr"/>
          <a:lstStyle/>
          <a:p>
            <a:pPr fontAlgn="base">
              <a:lnSpc>
                <a:spcPct val="106000"/>
              </a:lnSpc>
              <a:spcBef>
                <a:spcPct val="0"/>
              </a:spcBef>
              <a:spcAft>
                <a:spcPct val="0"/>
              </a:spcAft>
              <a:buFont typeface="Wingdings 2" pitchFamily="18" charset="2"/>
              <a:buNone/>
              <a:defRPr/>
            </a:pPr>
            <a:endParaRPr lang="en-US" sz="2000" dirty="0">
              <a:solidFill>
                <a:srgbClr val="000000"/>
              </a:solidFill>
              <a:cs typeface="Arial" pitchFamily="34" charset="0"/>
            </a:endParaRPr>
          </a:p>
        </p:txBody>
      </p:sp>
      <p:sp>
        <p:nvSpPr>
          <p:cNvPr id="4" name="Rectangle 3"/>
          <p:cNvSpPr/>
          <p:nvPr/>
        </p:nvSpPr>
        <p:spPr>
          <a:xfrm>
            <a:off x="194880" y="6553200"/>
            <a:ext cx="341760" cy="246221"/>
          </a:xfrm>
          <a:prstGeom prst="rect">
            <a:avLst/>
          </a:prstGeom>
        </p:spPr>
        <p:txBody>
          <a:bodyPr wrap="none" anchor="ctr">
            <a:spAutoFit/>
          </a:bodyPr>
          <a:lstStyle/>
          <a:p>
            <a:fld id="{95CC1D26-A9BD-4BDE-BDD9-08EDBAE96860}" type="slidenum">
              <a:rPr lang="en-US" sz="1000" smtClean="0">
                <a:solidFill>
                  <a:srgbClr val="8C8C8C"/>
                </a:solidFill>
              </a:rPr>
              <a:pPr/>
              <a:t>‹#›</a:t>
            </a:fld>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78" r:id="rId4"/>
    <p:sldLayoutId id="2147483680" r:id="rId5"/>
    <p:sldLayoutId id="2147483681" r:id="rId6"/>
    <p:sldLayoutId id="2147483695" r:id="rId7"/>
    <p:sldLayoutId id="2147483679" r:id="rId8"/>
    <p:sldLayoutId id="2147483697" r:id="rId9"/>
    <p:sldLayoutId id="2147483682" r:id="rId10"/>
    <p:sldLayoutId id="2147483698" r:id="rId11"/>
    <p:sldLayoutId id="2147483696" r:id="rId12"/>
    <p:sldLayoutId id="2147483684" r:id="rId13"/>
    <p:sldLayoutId id="2147483691" r:id="rId14"/>
    <p:sldLayoutId id="2147483690" r:id="rId15"/>
    <p:sldLayoutId id="2147483683" r:id="rId16"/>
    <p:sldLayoutId id="2147483692" r:id="rId17"/>
    <p:sldLayoutId id="2147483685" r:id="rId18"/>
    <p:sldLayoutId id="2147483693" r:id="rId19"/>
    <p:sldLayoutId id="2147483694" r:id="rId20"/>
    <p:sldLayoutId id="2147483689" r:id="rId2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400" kern="1200">
          <a:solidFill>
            <a:schemeClr val="accent2"/>
          </a:solidFill>
          <a:latin typeface="+mj-lt"/>
          <a:ea typeface="+mj-ea"/>
          <a:cs typeface="+mj-cs"/>
        </a:defRPr>
      </a:lvl1pPr>
    </p:titleStyle>
    <p:bodyStyle>
      <a:lvl1pPr marL="0" indent="0" algn="l" defTabSz="914400" rtl="0" eaLnBrk="1" latinLnBrk="0" hangingPunct="1">
        <a:spcBef>
          <a:spcPts val="1200"/>
        </a:spcBef>
        <a:buSzPct val="25000"/>
        <a:buFont typeface="Arial" panose="020B0604020202020204" pitchFamily="34" charset="0"/>
        <a:buChar char="‏"/>
        <a:defRPr sz="12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2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2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1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1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5965825" y="6656388"/>
            <a:ext cx="2774950" cy="107722"/>
          </a:xfrm>
          <a:prstGeom prst="rect">
            <a:avLst/>
          </a:prstGeom>
          <a:noFill/>
          <a:ln w="25400" algn="ctr">
            <a:noFill/>
            <a:miter lim="800000"/>
            <a:headEnd/>
            <a:tailEnd/>
          </a:ln>
        </p:spPr>
        <p:txBody>
          <a:bodyPr lIns="0" tIns="0" rIns="0" bIns="0" anchor="b">
            <a:spAutoFit/>
          </a:bodyPr>
          <a:lstStyle/>
          <a:p>
            <a:pPr algn="r" fontAlgn="base">
              <a:spcBef>
                <a:spcPct val="0"/>
              </a:spcBef>
              <a:spcAft>
                <a:spcPct val="0"/>
              </a:spcAft>
            </a:pPr>
            <a:r>
              <a:rPr lang="en-US" sz="700" dirty="0">
                <a:solidFill>
                  <a:srgbClr val="002776"/>
                </a:solidFill>
                <a:cs typeface="Arial" pitchFamily="34" charset="0"/>
              </a:rPr>
              <a:t>Copyright © </a:t>
            </a:r>
            <a:r>
              <a:rPr lang="en-US" sz="700" dirty="0" smtClean="0">
                <a:solidFill>
                  <a:srgbClr val="002776"/>
                </a:solidFill>
                <a:cs typeface="Arial" pitchFamily="34" charset="0"/>
              </a:rPr>
              <a:t>2014 </a:t>
            </a:r>
            <a:r>
              <a:rPr lang="en-US" sz="700" dirty="0">
                <a:solidFill>
                  <a:srgbClr val="002776"/>
                </a:solidFill>
                <a:cs typeface="Arial" pitchFamily="34" charset="0"/>
              </a:rPr>
              <a:t>Deloitte Development LLC. </a:t>
            </a:r>
            <a:r>
              <a:rPr lang="en-US" sz="700" dirty="0" smtClean="0">
                <a:solidFill>
                  <a:srgbClr val="002776"/>
                </a:solidFill>
                <a:cs typeface="Arial" pitchFamily="34" charset="0"/>
              </a:rPr>
              <a:t>All rights reserved.</a:t>
            </a:r>
            <a:endParaRPr lang="en-US" sz="700" dirty="0">
              <a:solidFill>
                <a:srgbClr val="002776"/>
              </a:solidFill>
              <a:cs typeface="Arial" pitchFamily="34" charset="0"/>
            </a:endParaRPr>
          </a:p>
        </p:txBody>
      </p:sp>
      <p:sp>
        <p:nvSpPr>
          <p:cNvPr id="19" name="Slide Number Placeholder 9"/>
          <p:cNvSpPr>
            <a:spLocks/>
          </p:cNvSpPr>
          <p:nvPr/>
        </p:nvSpPr>
        <p:spPr bwMode="gray">
          <a:xfrm>
            <a:off x="414338" y="6640513"/>
            <a:ext cx="268287" cy="138499"/>
          </a:xfrm>
          <a:prstGeom prst="rect">
            <a:avLst/>
          </a:prstGeom>
          <a:noFill/>
          <a:ln w="9525">
            <a:noFill/>
            <a:miter lim="800000"/>
            <a:headEnd/>
            <a:tailEnd/>
          </a:ln>
        </p:spPr>
        <p:txBody>
          <a:bodyPr lIns="0" tIns="0" rIns="0" bIns="0" anchor="b">
            <a:spAutoFit/>
          </a:bodyPr>
          <a:lstStyle/>
          <a:p>
            <a:pPr fontAlgn="base">
              <a:spcBef>
                <a:spcPct val="0"/>
              </a:spcBef>
              <a:spcAft>
                <a:spcPct val="0"/>
              </a:spcAft>
            </a:pPr>
            <a:fld id="{86C77FDF-45C5-4665-AAEE-45520AE6BEA9}" type="slidenum">
              <a:rPr lang="en-US" sz="900" b="1">
                <a:solidFill>
                  <a:srgbClr val="002776"/>
                </a:solidFill>
                <a:cs typeface="Arial" pitchFamily="34" charset="0"/>
              </a:rPr>
              <a:pPr fontAlgn="base">
                <a:spcBef>
                  <a:spcPct val="0"/>
                </a:spcBef>
                <a:spcAft>
                  <a:spcPct val="0"/>
                </a:spcAft>
              </a:pPr>
              <a:t>‹#›</a:t>
            </a:fld>
            <a:endParaRPr lang="en-US" sz="900" b="1" dirty="0">
              <a:solidFill>
                <a:srgbClr val="002776"/>
              </a:solidFill>
              <a:cs typeface="Arial" pitchFamily="34" charset="0"/>
            </a:endParaRPr>
          </a:p>
        </p:txBody>
      </p:sp>
      <p:sp>
        <p:nvSpPr>
          <p:cNvPr id="11"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16" name="Text Placeholder 15"/>
          <p:cNvSpPr>
            <a:spLocks noGrp="1"/>
          </p:cNvSpPr>
          <p:nvPr>
            <p:ph type="body" idx="1"/>
          </p:nvPr>
        </p:nvSpPr>
        <p:spPr bwMode="gray">
          <a:xfrm>
            <a:off x="411480" y="1400175"/>
            <a:ext cx="8330184" cy="149784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7363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30" r:id="rId23"/>
    <p:sldLayoutId id="2147483731" r:id="rId24"/>
    <p:sldLayoutId id="2147483732" r:id="rId25"/>
    <p:sldLayoutId id="2147483733" r:id="rId26"/>
  </p:sldLayoutIdLst>
  <p:timing>
    <p:tnLst>
      <p:par>
        <p:cTn id="1" dur="indefinite" restart="never" nodeType="tmRoot"/>
      </p:par>
    </p:tnLst>
  </p:timing>
  <p:hf hdr="0" dt="0"/>
  <p:txStyles>
    <p:titleStyle>
      <a:lvl1pPr algn="l" rtl="0" eaLnBrk="1" fontAlgn="base" hangingPunct="1">
        <a:lnSpc>
          <a:spcPts val="2600"/>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marR="0" indent="0" algn="l" defTabSz="914400" rtl="0" eaLnBrk="1" fontAlgn="base" latinLnBrk="0" hangingPunct="1">
        <a:lnSpc>
          <a:spcPct val="100000"/>
        </a:lnSpc>
        <a:spcBef>
          <a:spcPts val="2200"/>
        </a:spcBef>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4625" algn="l" defTabSz="914400" rtl="0" eaLnBrk="1" fontAlgn="base" latinLnBrk="0" hangingPunct="1">
        <a:lnSpc>
          <a:spcPct val="100000"/>
        </a:lnSpc>
        <a:spcBef>
          <a:spcPts val="400"/>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L="341313" indent="-171450" algn="l" rtl="0" eaLnBrk="1" fontAlgn="base" hangingPunct="1">
        <a:lnSpc>
          <a:spcPct val="100000"/>
        </a:lnSpc>
        <a:spcBef>
          <a:spcPts val="400"/>
        </a:spcBef>
        <a:spcAft>
          <a:spcPct val="0"/>
        </a:spcAft>
        <a:buFont typeface="Arial" pitchFamily="34" charset="0"/>
        <a:buChar char="–"/>
        <a:defRPr lang="en-US" sz="1600" kern="1200" dirty="0" smtClean="0">
          <a:solidFill>
            <a:schemeClr val="tx2"/>
          </a:solidFill>
          <a:latin typeface="+mn-lt"/>
          <a:ea typeface="+mn-ea"/>
          <a:cs typeface="+mn-cs"/>
        </a:defRPr>
      </a:lvl3pPr>
      <a:lvl4pPr marL="515938" marR="0" indent="-174625" algn="l" defTabSz="914400" rtl="0" eaLnBrk="1" fontAlgn="base" latinLnBrk="0" hangingPunct="1">
        <a:lnSpc>
          <a:spcPct val="100000"/>
        </a:lnSpc>
        <a:spcBef>
          <a:spcPts val="400"/>
        </a:spcBef>
        <a:spcAft>
          <a:spcPct val="0"/>
        </a:spcAft>
        <a:buFont typeface="Arial" pitchFamily="34" charset="0"/>
        <a:buChar char="•"/>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4pPr>
      <a:lvl5pPr marL="688975" marR="0" indent="-173038" algn="l" defTabSz="914400" rtl="0" eaLnBrk="1" fontAlgn="base" latinLnBrk="0" hangingPunct="1">
        <a:lnSpc>
          <a:spcPct val="100000"/>
        </a:lnSpc>
        <a:spcBef>
          <a:spcPts val="400"/>
        </a:spcBef>
        <a:spcAft>
          <a:spcPct val="0"/>
        </a:spcAft>
        <a:buFont typeface="Arial" pitchFamily="34" charset="0"/>
        <a:buChar char="–"/>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5pPr>
      <a:lvl6pPr marL="666750" marR="0" indent="-166688" algn="l" defTabSz="914400" rtl="0" eaLnBrk="1" fontAlgn="base" latinLnBrk="0" hangingPunct="1">
        <a:lnSpc>
          <a:spcPct val="100000"/>
        </a:lnSpc>
        <a:spcBef>
          <a:spcPts val="400"/>
        </a:spcBef>
        <a:spcAft>
          <a:spcPct val="0"/>
        </a:spcAft>
        <a:buFont typeface="Arial" pitchFamily="34" charset="0"/>
        <a:buChar char="–"/>
        <a:tabLst/>
        <a:def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frm=1&amp;source=images&amp;cd=&amp;cad=rja&amp;uact=8&amp;ved=0CAcQjRw&amp;url=http://mdic.org/&amp;ei=adrUVOCIGsiTyAS94oHQCw&amp;bvm=bv.85464276,d.aWw&amp;psig=AFQjCNEgVJbxyK3b69gm47Vhoy9H3sPwaA&amp;ust=1423322079355328"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hyperlink" Target="mailto:Joanna.Engelke@bsci.com" TargetMode="External"/><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g"/><Relationship Id="rId17" Type="http://schemas.openxmlformats.org/officeDocument/2006/relationships/image" Target="../media/image22.jpg"/><Relationship Id="rId2" Type="http://schemas.openxmlformats.org/officeDocument/2006/relationships/image" Target="../media/image10.jpeg"/><Relationship Id="rId16" Type="http://schemas.openxmlformats.org/officeDocument/2006/relationships/image" Target="../media/image21.jpg"/><Relationship Id="rId1" Type="http://schemas.openxmlformats.org/officeDocument/2006/relationships/slideLayout" Target="../slideLayouts/slideLayout5.xml"/><Relationship Id="rId6" Type="http://schemas.openxmlformats.org/officeDocument/2006/relationships/image" Target="../media/image14.jpeg"/><Relationship Id="rId11" Type="http://schemas.openxmlformats.org/officeDocument/2006/relationships/image" Target="../media/image19.jpg"/><Relationship Id="rId5" Type="http://schemas.openxmlformats.org/officeDocument/2006/relationships/image" Target="../media/image13.jpeg"/><Relationship Id="rId15" Type="http://schemas.openxmlformats.org/officeDocument/2006/relationships/hyperlink" Target="mailto:Ann.Ferriter@fda.hs.gov" TargetMode="External"/><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hyperlink" Target="mailto:garth.conrad@medtronic.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Title 1"/>
          <p:cNvSpPr txBox="1">
            <a:spLocks/>
          </p:cNvSpPr>
          <p:nvPr/>
        </p:nvSpPr>
        <p:spPr bwMode="gray">
          <a:xfrm>
            <a:off x="5257800" y="5425273"/>
            <a:ext cx="3749040" cy="842400"/>
          </a:xfrm>
          <a:prstGeom prst="rect">
            <a:avLst/>
          </a:prstGeom>
        </p:spPr>
        <p:txBody>
          <a:bodyPr vert="horz" lIns="0" tIns="0" rIns="0" bIns="0" rtlCol="0" anchor="t" anchorCtr="0">
            <a:noAutofit/>
          </a:bodyPr>
          <a:lstStyle>
            <a:lvl1pPr algn="l" defTabSz="914400" rtl="0" eaLnBrk="1" latinLnBrk="0" hangingPunct="1">
              <a:spcBef>
                <a:spcPct val="0"/>
              </a:spcBef>
              <a:buNone/>
              <a:defRPr sz="2400" kern="1200">
                <a:solidFill>
                  <a:schemeClr val="accent2"/>
                </a:solidFill>
                <a:latin typeface="+mj-lt"/>
                <a:ea typeface="+mj-ea"/>
                <a:cs typeface="+mj-cs"/>
              </a:defRPr>
            </a:lvl1pPr>
          </a:lstStyle>
          <a:p>
            <a:pPr algn="r"/>
            <a:r>
              <a:rPr lang="en-US" sz="1800" dirty="0" smtClean="0">
                <a:solidFill>
                  <a:schemeClr val="accent1"/>
                </a:solidFill>
              </a:rPr>
              <a:t>December Case for Quality Forum</a:t>
            </a:r>
          </a:p>
          <a:p>
            <a:pPr algn="r"/>
            <a:r>
              <a:rPr lang="en-US" sz="1800" dirty="0" smtClean="0">
                <a:solidFill>
                  <a:schemeClr val="accent1"/>
                </a:solidFill>
              </a:rPr>
              <a:t>Dec 8, 2015</a:t>
            </a:r>
          </a:p>
          <a:p>
            <a:pPr algn="r"/>
            <a:r>
              <a:rPr lang="en-US" sz="1800" dirty="0" smtClean="0">
                <a:solidFill>
                  <a:schemeClr val="accent1"/>
                </a:solidFill>
              </a:rPr>
              <a:t>Ann Ferriter</a:t>
            </a:r>
            <a:endParaRPr lang="en-US" dirty="0">
              <a:solidFill>
                <a:schemeClr val="accent1"/>
              </a:solidFill>
            </a:endParaRPr>
          </a:p>
        </p:txBody>
      </p:sp>
      <p:pic>
        <p:nvPicPr>
          <p:cNvPr id="4" name="Picture 4" descr="http://mdic.org/wp-content/uploads/2014/01/MDIC-Logo3.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 y="1073150"/>
            <a:ext cx="2838450" cy="933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71600" y="2225040"/>
            <a:ext cx="6324600" cy="1231106"/>
          </a:xfrm>
          <a:prstGeom prst="rect">
            <a:avLst/>
          </a:prstGeom>
          <a:noFill/>
        </p:spPr>
        <p:txBody>
          <a:bodyPr wrap="square" lIns="0" tIns="0" rIns="0" bIns="0" rtlCol="0">
            <a:spAutoFit/>
          </a:bodyPr>
          <a:lstStyle/>
          <a:p>
            <a:pPr algn="ctr">
              <a:spcBef>
                <a:spcPts val="1200"/>
              </a:spcBef>
              <a:buSzPct val="25000"/>
              <a:buFont typeface="Arial" panose="020B0604020202020204" pitchFamily="34" charset="0"/>
              <a:buChar char="‏"/>
            </a:pPr>
            <a:r>
              <a:rPr lang="en-US" sz="4000" b="1" dirty="0">
                <a:solidFill>
                  <a:schemeClr val="accent1"/>
                </a:solidFill>
              </a:rPr>
              <a:t>Advanced Analytics for Medical Device Quality</a:t>
            </a:r>
          </a:p>
        </p:txBody>
      </p:sp>
    </p:spTree>
    <p:extLst>
      <p:ext uri="{BB962C8B-B14F-4D97-AF65-F5344CB8AC3E}">
        <p14:creationId xmlns:p14="http://schemas.microsoft.com/office/powerpoint/2010/main" val="446156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information about product quality</a:t>
            </a:r>
            <a:endParaRPr lang="en-US" dirty="0"/>
          </a:p>
        </p:txBody>
      </p:sp>
      <p:sp>
        <p:nvSpPr>
          <p:cNvPr id="8" name="Rectangle 7"/>
          <p:cNvSpPr/>
          <p:nvPr/>
        </p:nvSpPr>
        <p:spPr>
          <a:xfrm>
            <a:off x="533400" y="838200"/>
            <a:ext cx="5638800" cy="5109091"/>
          </a:xfrm>
          <a:prstGeom prst="rect">
            <a:avLst/>
          </a:prstGeom>
        </p:spPr>
        <p:txBody>
          <a:bodyPr wrap="square">
            <a:spAutoFit/>
          </a:bodyPr>
          <a:lstStyle/>
          <a:p>
            <a:pPr marL="285750" indent="-285750">
              <a:spcBef>
                <a:spcPts val="1200"/>
              </a:spcBef>
              <a:buSzPct val="100000"/>
              <a:buFont typeface="Arial" panose="020B0604020202020204" pitchFamily="34" charset="0"/>
              <a:buChar char="•"/>
            </a:pPr>
            <a:r>
              <a:rPr lang="en-US" dirty="0" smtClean="0"/>
              <a:t>Pooled data from Value Analysis Teams</a:t>
            </a:r>
          </a:p>
          <a:p>
            <a:pPr marL="285750" indent="-285750">
              <a:spcBef>
                <a:spcPts val="1200"/>
              </a:spcBef>
              <a:buSzPct val="100000"/>
              <a:buFont typeface="Arial" panose="020B0604020202020204" pitchFamily="34" charset="0"/>
              <a:buChar char="•"/>
            </a:pPr>
            <a:r>
              <a:rPr lang="en-US" dirty="0" smtClean="0"/>
              <a:t>Registry data</a:t>
            </a:r>
          </a:p>
          <a:p>
            <a:pPr marL="285750" indent="-285750">
              <a:spcBef>
                <a:spcPts val="1200"/>
              </a:spcBef>
              <a:buSzPct val="100000"/>
              <a:buFont typeface="Arial" panose="020B0604020202020204" pitchFamily="34" charset="0"/>
              <a:buChar char="•"/>
            </a:pPr>
            <a:r>
              <a:rPr lang="en-US" dirty="0" smtClean="0"/>
              <a:t>Clinical trial data</a:t>
            </a:r>
          </a:p>
          <a:p>
            <a:pPr marL="285750" indent="-285750">
              <a:spcBef>
                <a:spcPts val="1200"/>
              </a:spcBef>
              <a:buSzPct val="100000"/>
              <a:buFont typeface="Arial" panose="020B0604020202020204" pitchFamily="34" charset="0"/>
              <a:buChar char="•"/>
            </a:pPr>
            <a:r>
              <a:rPr lang="en-US" dirty="0" smtClean="0"/>
              <a:t>FDA Adverse Events (MAUDE, SUS)</a:t>
            </a:r>
          </a:p>
          <a:p>
            <a:pPr marL="285750" indent="-285750">
              <a:spcBef>
                <a:spcPts val="1200"/>
              </a:spcBef>
              <a:buSzPct val="100000"/>
              <a:buFont typeface="Arial" panose="020B0604020202020204" pitchFamily="34" charset="0"/>
              <a:buChar char="•"/>
            </a:pPr>
            <a:r>
              <a:rPr lang="en-US" dirty="0" smtClean="0"/>
              <a:t>FDA R&amp;L, 510(k), PMA</a:t>
            </a:r>
          </a:p>
          <a:p>
            <a:pPr marL="285750" indent="-285750">
              <a:spcBef>
                <a:spcPts val="1200"/>
              </a:spcBef>
              <a:buSzPct val="100000"/>
              <a:buFont typeface="Arial" panose="020B0604020202020204" pitchFamily="34" charset="0"/>
              <a:buChar char="•"/>
            </a:pPr>
            <a:r>
              <a:rPr lang="en-US" dirty="0" smtClean="0"/>
              <a:t>MedSun Reliability information</a:t>
            </a:r>
          </a:p>
          <a:p>
            <a:pPr marL="742950" lvl="1" indent="-285750">
              <a:spcBef>
                <a:spcPts val="1200"/>
              </a:spcBef>
              <a:buSzPct val="100000"/>
              <a:buFont typeface="Arial" panose="020B0604020202020204" pitchFamily="34" charset="0"/>
              <a:buChar char="•"/>
            </a:pPr>
            <a:r>
              <a:rPr lang="en-US" dirty="0" smtClean="0"/>
              <a:t>Maintenance Logs</a:t>
            </a:r>
          </a:p>
          <a:p>
            <a:pPr marL="742950" lvl="1" indent="-285750">
              <a:spcBef>
                <a:spcPts val="1200"/>
              </a:spcBef>
              <a:buSzPct val="100000"/>
              <a:buFont typeface="Arial" panose="020B0604020202020204" pitchFamily="34" charset="0"/>
              <a:buChar char="•"/>
            </a:pPr>
            <a:r>
              <a:rPr lang="en-US" dirty="0" smtClean="0"/>
              <a:t>Hospital Risk Management</a:t>
            </a:r>
          </a:p>
          <a:p>
            <a:pPr marL="285750" indent="-285750">
              <a:spcBef>
                <a:spcPts val="1200"/>
              </a:spcBef>
              <a:buSzPct val="100000"/>
              <a:buFont typeface="Arial" panose="020B0604020202020204" pitchFamily="34" charset="0"/>
              <a:buChar char="•"/>
            </a:pPr>
            <a:r>
              <a:rPr lang="en-US" dirty="0" smtClean="0"/>
              <a:t>Patient survey information</a:t>
            </a:r>
          </a:p>
          <a:p>
            <a:pPr marL="285750" indent="-285750">
              <a:spcBef>
                <a:spcPts val="1200"/>
              </a:spcBef>
              <a:buSzPct val="100000"/>
              <a:buFont typeface="Arial" panose="020B0604020202020204" pitchFamily="34" charset="0"/>
              <a:buChar char="•"/>
            </a:pPr>
            <a:r>
              <a:rPr lang="en-US" dirty="0" smtClean="0"/>
              <a:t>Clinician input on usability</a:t>
            </a:r>
          </a:p>
          <a:p>
            <a:pPr marL="285750" indent="-285750">
              <a:spcBef>
                <a:spcPts val="1200"/>
              </a:spcBef>
              <a:buSzPct val="100000"/>
              <a:buFont typeface="Arial" panose="020B0604020202020204" pitchFamily="34" charset="0"/>
              <a:buChar char="•"/>
            </a:pPr>
            <a:r>
              <a:rPr lang="en-US" dirty="0" smtClean="0"/>
              <a:t>Product specifications and reference to Standards</a:t>
            </a:r>
          </a:p>
          <a:p>
            <a:pPr marL="285750" indent="-285750">
              <a:spcBef>
                <a:spcPts val="1200"/>
              </a:spcBef>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7463970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5125" y="1782208"/>
            <a:ext cx="8229600" cy="923330"/>
          </a:xfrm>
        </p:spPr>
        <p:txBody>
          <a:bodyPr/>
          <a:lstStyle/>
          <a:p>
            <a:pPr>
              <a:buNone/>
            </a:pPr>
            <a:r>
              <a:rPr lang="en-US" dirty="0" smtClean="0"/>
              <a:t>Pilot Plan</a:t>
            </a:r>
            <a:endParaRPr lang="en-US" dirty="0"/>
          </a:p>
        </p:txBody>
      </p:sp>
    </p:spTree>
    <p:extLst>
      <p:ext uri="{BB962C8B-B14F-4D97-AF65-F5344CB8AC3E}">
        <p14:creationId xmlns:p14="http://schemas.microsoft.com/office/powerpoint/2010/main" val="18123292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to pilot launch</a:t>
            </a:r>
            <a:endParaRPr lang="en-US" dirty="0"/>
          </a:p>
        </p:txBody>
      </p:sp>
      <p:sp>
        <p:nvSpPr>
          <p:cNvPr id="3" name="TextBox 2"/>
          <p:cNvSpPr txBox="1"/>
          <p:nvPr/>
        </p:nvSpPr>
        <p:spPr>
          <a:xfrm>
            <a:off x="381000" y="1295400"/>
            <a:ext cx="8397875" cy="4001095"/>
          </a:xfrm>
          <a:prstGeom prst="rect">
            <a:avLst/>
          </a:prstGeom>
          <a:noFill/>
        </p:spPr>
        <p:txBody>
          <a:bodyPr wrap="square" lIns="0" tIns="0" rIns="0" bIns="0" rtlCol="0">
            <a:spAutoFit/>
          </a:bodyPr>
          <a:lstStyle/>
          <a:p>
            <a:pPr marL="285750" indent="-285750">
              <a:spcBef>
                <a:spcPts val="1200"/>
              </a:spcBef>
              <a:buSzPct val="100000"/>
              <a:buFont typeface="Wingdings" panose="05000000000000000000" pitchFamily="2" charset="2"/>
              <a:buChar char="ü"/>
            </a:pPr>
            <a:r>
              <a:rPr lang="en-US" dirty="0" smtClean="0">
                <a:solidFill>
                  <a:schemeClr val="tx2"/>
                </a:solidFill>
              </a:rPr>
              <a:t>Define hypothesis</a:t>
            </a:r>
          </a:p>
          <a:p>
            <a:pPr marL="285750" indent="-285750">
              <a:spcBef>
                <a:spcPts val="1200"/>
              </a:spcBef>
              <a:buSzPct val="100000"/>
              <a:buFont typeface="Wingdings" panose="05000000000000000000" pitchFamily="2" charset="2"/>
              <a:buChar char="ü"/>
            </a:pPr>
            <a:r>
              <a:rPr lang="en-US" dirty="0" smtClean="0">
                <a:solidFill>
                  <a:schemeClr val="tx2"/>
                </a:solidFill>
              </a:rPr>
              <a:t>Define quality categories, metrics and data sources</a:t>
            </a:r>
          </a:p>
          <a:p>
            <a:pPr marL="285750" indent="-285750">
              <a:spcBef>
                <a:spcPts val="1200"/>
              </a:spcBef>
              <a:buSzPct val="100000"/>
              <a:buFont typeface="Wingdings" panose="05000000000000000000" pitchFamily="2" charset="2"/>
              <a:buChar char="ü"/>
            </a:pPr>
            <a:r>
              <a:rPr lang="en-US" dirty="0" smtClean="0">
                <a:solidFill>
                  <a:schemeClr val="tx2"/>
                </a:solidFill>
              </a:rPr>
              <a:t>Identify participants (Value Analysis Committees)</a:t>
            </a:r>
          </a:p>
          <a:p>
            <a:pPr marL="285750" indent="-285750">
              <a:spcBef>
                <a:spcPts val="1200"/>
              </a:spcBef>
              <a:buSzPct val="100000"/>
              <a:buFont typeface="Wingdings" panose="05000000000000000000" pitchFamily="2" charset="2"/>
              <a:buChar char="ü"/>
            </a:pPr>
            <a:r>
              <a:rPr lang="en-US" dirty="0" smtClean="0">
                <a:solidFill>
                  <a:schemeClr val="tx2"/>
                </a:solidFill>
              </a:rPr>
              <a:t>Identify device types for the pilot</a:t>
            </a:r>
          </a:p>
          <a:p>
            <a:pPr marL="285750" indent="-285750">
              <a:spcBef>
                <a:spcPts val="1200"/>
              </a:spcBef>
              <a:buSzPct val="100000"/>
              <a:buFont typeface="Wingdings" panose="05000000000000000000" pitchFamily="2" charset="2"/>
              <a:buChar char="q"/>
            </a:pPr>
            <a:r>
              <a:rPr lang="en-US" dirty="0" smtClean="0">
                <a:solidFill>
                  <a:schemeClr val="tx2"/>
                </a:solidFill>
              </a:rPr>
              <a:t>Develop dashboards</a:t>
            </a:r>
          </a:p>
          <a:p>
            <a:pPr marL="285750" indent="-285750">
              <a:spcBef>
                <a:spcPts val="1200"/>
              </a:spcBef>
              <a:buSzPct val="100000"/>
              <a:buFont typeface="Wingdings" panose="05000000000000000000" pitchFamily="2" charset="2"/>
              <a:buChar char="q"/>
            </a:pPr>
            <a:r>
              <a:rPr lang="en-US" dirty="0" smtClean="0">
                <a:solidFill>
                  <a:schemeClr val="tx2"/>
                </a:solidFill>
              </a:rPr>
              <a:t>Draft communications to pilot participants, including roles and responsibilities </a:t>
            </a:r>
          </a:p>
          <a:p>
            <a:pPr marL="285750" indent="-285750">
              <a:spcBef>
                <a:spcPts val="1200"/>
              </a:spcBef>
              <a:buSzPct val="100000"/>
              <a:buFont typeface="Wingdings" panose="05000000000000000000" pitchFamily="2" charset="2"/>
              <a:buChar char="q"/>
            </a:pPr>
            <a:r>
              <a:rPr lang="en-US" dirty="0" smtClean="0">
                <a:solidFill>
                  <a:schemeClr val="tx2"/>
                </a:solidFill>
              </a:rPr>
              <a:t>Share dashboards with VACs, update based on feedback</a:t>
            </a:r>
          </a:p>
          <a:p>
            <a:pPr marL="285750" indent="-285750">
              <a:spcBef>
                <a:spcPts val="1200"/>
              </a:spcBef>
              <a:buSzPct val="100000"/>
              <a:buFont typeface="Wingdings" panose="05000000000000000000" pitchFamily="2" charset="2"/>
              <a:buChar char="q"/>
            </a:pPr>
            <a:r>
              <a:rPr lang="en-US" dirty="0" smtClean="0">
                <a:solidFill>
                  <a:schemeClr val="tx2"/>
                </a:solidFill>
              </a:rPr>
              <a:t>Analyze VAC use of information</a:t>
            </a:r>
          </a:p>
          <a:p>
            <a:pPr marL="285750" indent="-285750">
              <a:spcBef>
                <a:spcPts val="1200"/>
              </a:spcBef>
              <a:buSzPct val="100000"/>
              <a:buFont typeface="Wingdings" panose="05000000000000000000" pitchFamily="2" charset="2"/>
              <a:buChar char="q"/>
            </a:pPr>
            <a:r>
              <a:rPr lang="en-US" dirty="0" smtClean="0">
                <a:solidFill>
                  <a:schemeClr val="tx2"/>
                </a:solidFill>
              </a:rPr>
              <a:t>Finalize recommendations for analytics in medical device quality (include recommendations for operating model)</a:t>
            </a:r>
            <a:endParaRPr lang="en-US" dirty="0">
              <a:solidFill>
                <a:schemeClr val="tx2"/>
              </a:solidFill>
            </a:endParaRPr>
          </a:p>
        </p:txBody>
      </p:sp>
    </p:spTree>
    <p:extLst>
      <p:ext uri="{BB962C8B-B14F-4D97-AF65-F5344CB8AC3E}">
        <p14:creationId xmlns:p14="http://schemas.microsoft.com/office/powerpoint/2010/main" val="31023157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3"/>
            <a:ext cx="8412480" cy="542517"/>
          </a:xfrm>
        </p:spPr>
        <p:txBody>
          <a:bodyPr/>
          <a:lstStyle/>
          <a:p>
            <a:r>
              <a:rPr lang="en-US" dirty="0" smtClean="0"/>
              <a:t>Phase 1: Value Analysis Committee Purchasing Hypothesis</a:t>
            </a:r>
            <a:endParaRPr lang="en-US" dirty="0"/>
          </a:p>
        </p:txBody>
      </p:sp>
      <p:sp>
        <p:nvSpPr>
          <p:cNvPr id="3" name="TextBox 2"/>
          <p:cNvSpPr txBox="1"/>
          <p:nvPr/>
        </p:nvSpPr>
        <p:spPr>
          <a:xfrm>
            <a:off x="533400" y="1262658"/>
            <a:ext cx="8245475" cy="3600986"/>
          </a:xfrm>
          <a:prstGeom prst="rect">
            <a:avLst/>
          </a:prstGeom>
          <a:noFill/>
        </p:spPr>
        <p:txBody>
          <a:bodyPr wrap="square" lIns="0" tIns="0" rIns="0" bIns="0" rtlCol="0">
            <a:spAutoFit/>
          </a:bodyPr>
          <a:lstStyle/>
          <a:p>
            <a:pPr>
              <a:spcBef>
                <a:spcPts val="1200"/>
              </a:spcBef>
              <a:buSzPct val="25000"/>
            </a:pPr>
            <a:r>
              <a:rPr lang="en-US" sz="1400" dirty="0" smtClean="0"/>
              <a:t>If VACs had access to the following information about implanted cardiac and orthopedic device</a:t>
            </a:r>
            <a:r>
              <a:rPr lang="en-US" sz="1400" dirty="0" smtClean="0">
                <a:solidFill>
                  <a:srgbClr val="FF0000"/>
                </a:solidFill>
              </a:rPr>
              <a:t> </a:t>
            </a:r>
            <a:r>
              <a:rPr lang="en-US" sz="1400" dirty="0" smtClean="0"/>
              <a:t>performance:</a:t>
            </a:r>
          </a:p>
          <a:p>
            <a:pPr marL="342900" indent="-342900">
              <a:spcBef>
                <a:spcPts val="1200"/>
              </a:spcBef>
              <a:buSzPct val="100000"/>
              <a:buFont typeface="Wingdings" panose="05000000000000000000" pitchFamily="2" charset="2"/>
              <a:buChar char="§"/>
            </a:pPr>
            <a:r>
              <a:rPr lang="en-US" sz="1400" dirty="0" smtClean="0"/>
              <a:t>Safety</a:t>
            </a:r>
          </a:p>
          <a:p>
            <a:pPr marL="342900" indent="-342900">
              <a:spcBef>
                <a:spcPts val="1200"/>
              </a:spcBef>
              <a:buSzPct val="100000"/>
              <a:buFont typeface="Wingdings" panose="05000000000000000000" pitchFamily="2" charset="2"/>
              <a:buChar char="§"/>
            </a:pPr>
            <a:r>
              <a:rPr lang="en-US" sz="1400" dirty="0"/>
              <a:t>Effectiveness</a:t>
            </a:r>
          </a:p>
          <a:p>
            <a:pPr marL="342900" indent="-342900">
              <a:spcBef>
                <a:spcPts val="1200"/>
              </a:spcBef>
              <a:buSzPct val="100000"/>
              <a:buFont typeface="Wingdings" panose="05000000000000000000" pitchFamily="2" charset="2"/>
              <a:buChar char="§"/>
            </a:pPr>
            <a:r>
              <a:rPr lang="en-US" sz="1400" dirty="0"/>
              <a:t>Reliability</a:t>
            </a:r>
          </a:p>
          <a:p>
            <a:pPr marL="342900" indent="-342900">
              <a:spcBef>
                <a:spcPts val="1200"/>
              </a:spcBef>
              <a:buSzPct val="100000"/>
              <a:buFont typeface="Wingdings" panose="05000000000000000000" pitchFamily="2" charset="2"/>
              <a:buChar char="§"/>
            </a:pPr>
            <a:r>
              <a:rPr lang="en-US" sz="1400" dirty="0" smtClean="0"/>
              <a:t>Patient experience</a:t>
            </a:r>
            <a:endParaRPr lang="en-US" sz="1400" dirty="0"/>
          </a:p>
          <a:p>
            <a:pPr marL="342900" indent="-342900">
              <a:spcBef>
                <a:spcPts val="1200"/>
              </a:spcBef>
              <a:buSzPct val="100000"/>
              <a:buFont typeface="Wingdings" panose="05000000000000000000" pitchFamily="2" charset="2"/>
              <a:buChar char="§"/>
            </a:pPr>
            <a:r>
              <a:rPr lang="en-US" sz="1400" dirty="0" smtClean="0"/>
              <a:t>Usability</a:t>
            </a:r>
          </a:p>
          <a:p>
            <a:pPr marL="342900" indent="-342900">
              <a:spcBef>
                <a:spcPts val="1200"/>
              </a:spcBef>
              <a:buSzPct val="100000"/>
              <a:buFont typeface="Wingdings" panose="05000000000000000000" pitchFamily="2" charset="2"/>
              <a:buChar char="§"/>
            </a:pPr>
            <a:r>
              <a:rPr lang="en-US" sz="1400" dirty="0" smtClean="0"/>
              <a:t>Availability</a:t>
            </a:r>
          </a:p>
          <a:p>
            <a:pPr marL="342900" indent="-342900">
              <a:spcBef>
                <a:spcPts val="1200"/>
              </a:spcBef>
              <a:buSzPct val="100000"/>
              <a:buFont typeface="Wingdings" panose="05000000000000000000" pitchFamily="2" charset="2"/>
              <a:buChar char="§"/>
            </a:pPr>
            <a:r>
              <a:rPr lang="en-US" sz="1400" dirty="0" smtClean="0"/>
              <a:t>Compatibility</a:t>
            </a:r>
          </a:p>
          <a:p>
            <a:pPr>
              <a:spcBef>
                <a:spcPts val="1200"/>
              </a:spcBef>
              <a:buSzPct val="25000"/>
            </a:pPr>
            <a:r>
              <a:rPr lang="en-US" sz="1400" dirty="0" smtClean="0"/>
              <a:t>and they applied predictive analytics</a:t>
            </a:r>
            <a:r>
              <a:rPr lang="en-US" sz="1400" dirty="0"/>
              <a:t> </a:t>
            </a:r>
            <a:r>
              <a:rPr lang="en-US" sz="1400" dirty="0" smtClean="0"/>
              <a:t>to this information, then they would make better informed purchasing decisions to improve patient access to high  quality medical devices.</a:t>
            </a:r>
            <a:endParaRPr lang="en-US" sz="1400" dirty="0"/>
          </a:p>
        </p:txBody>
      </p:sp>
    </p:spTree>
    <p:extLst>
      <p:ext uri="{BB962C8B-B14F-4D97-AF65-F5344CB8AC3E}">
        <p14:creationId xmlns:p14="http://schemas.microsoft.com/office/powerpoint/2010/main" val="421563493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3"/>
            <a:ext cx="8412480" cy="542517"/>
          </a:xfrm>
        </p:spPr>
        <p:txBody>
          <a:bodyPr/>
          <a:lstStyle/>
          <a:p>
            <a:r>
              <a:rPr lang="en-US" dirty="0"/>
              <a:t>D</a:t>
            </a:r>
            <a:r>
              <a:rPr lang="en-US" dirty="0" smtClean="0"/>
              <a:t>evice type for the pilot</a:t>
            </a:r>
            <a:endParaRPr lang="en-US" dirty="0"/>
          </a:p>
        </p:txBody>
      </p:sp>
      <p:sp>
        <p:nvSpPr>
          <p:cNvPr id="5" name="TextBox 4"/>
          <p:cNvSpPr txBox="1"/>
          <p:nvPr/>
        </p:nvSpPr>
        <p:spPr>
          <a:xfrm>
            <a:off x="917551" y="3692367"/>
            <a:ext cx="1243930" cy="276999"/>
          </a:xfrm>
          <a:prstGeom prst="rect">
            <a:avLst/>
          </a:prstGeom>
          <a:noFill/>
        </p:spPr>
        <p:txBody>
          <a:bodyPr wrap="none" lIns="0" tIns="0" rIns="0" bIns="0" rtlCol="0">
            <a:spAutoFit/>
          </a:bodyPr>
          <a:lstStyle/>
          <a:p>
            <a:pPr>
              <a:spcBef>
                <a:spcPts val="1200"/>
              </a:spcBef>
              <a:buSzPct val="25000"/>
            </a:pPr>
            <a:r>
              <a:rPr lang="en-US" dirty="0" smtClean="0">
                <a:solidFill>
                  <a:schemeClr val="tx2"/>
                </a:solidFill>
              </a:rPr>
              <a:t>Low interest</a:t>
            </a:r>
            <a:endParaRPr lang="en-US" dirty="0">
              <a:solidFill>
                <a:schemeClr val="tx2"/>
              </a:solidFill>
            </a:endParaRPr>
          </a:p>
        </p:txBody>
      </p:sp>
      <p:sp>
        <p:nvSpPr>
          <p:cNvPr id="6" name="TextBox 5"/>
          <p:cNvSpPr txBox="1"/>
          <p:nvPr/>
        </p:nvSpPr>
        <p:spPr>
          <a:xfrm>
            <a:off x="4194151" y="3692366"/>
            <a:ext cx="820738" cy="276999"/>
          </a:xfrm>
          <a:prstGeom prst="rect">
            <a:avLst/>
          </a:prstGeom>
          <a:noFill/>
        </p:spPr>
        <p:txBody>
          <a:bodyPr wrap="none" lIns="0" tIns="0" rIns="0" bIns="0" rtlCol="0">
            <a:spAutoFit/>
          </a:bodyPr>
          <a:lstStyle/>
          <a:p>
            <a:pPr>
              <a:spcBef>
                <a:spcPts val="1200"/>
              </a:spcBef>
              <a:buSzPct val="25000"/>
            </a:pPr>
            <a:r>
              <a:rPr lang="en-US" dirty="0" smtClean="0">
                <a:solidFill>
                  <a:schemeClr val="tx2"/>
                </a:solidFill>
              </a:rPr>
              <a:t>Medium</a:t>
            </a:r>
            <a:endParaRPr lang="en-US" dirty="0">
              <a:solidFill>
                <a:schemeClr val="tx2"/>
              </a:solidFill>
            </a:endParaRPr>
          </a:p>
        </p:txBody>
      </p:sp>
      <p:sp>
        <p:nvSpPr>
          <p:cNvPr id="8" name="TextBox 7"/>
          <p:cNvSpPr txBox="1"/>
          <p:nvPr/>
        </p:nvSpPr>
        <p:spPr>
          <a:xfrm>
            <a:off x="6943478" y="3692365"/>
            <a:ext cx="1295226" cy="276999"/>
          </a:xfrm>
          <a:prstGeom prst="rect">
            <a:avLst/>
          </a:prstGeom>
          <a:noFill/>
        </p:spPr>
        <p:txBody>
          <a:bodyPr wrap="none" lIns="0" tIns="0" rIns="0" bIns="0" rtlCol="0">
            <a:spAutoFit/>
          </a:bodyPr>
          <a:lstStyle/>
          <a:p>
            <a:pPr>
              <a:spcBef>
                <a:spcPts val="1200"/>
              </a:spcBef>
              <a:buSzPct val="25000"/>
            </a:pPr>
            <a:r>
              <a:rPr lang="en-US" dirty="0" smtClean="0">
                <a:solidFill>
                  <a:schemeClr val="tx2"/>
                </a:solidFill>
              </a:rPr>
              <a:t>High interest</a:t>
            </a:r>
            <a:endParaRPr lang="en-US" dirty="0">
              <a:solidFill>
                <a:schemeClr val="tx2"/>
              </a:solidFill>
            </a:endParaRPr>
          </a:p>
        </p:txBody>
      </p:sp>
      <p:sp>
        <p:nvSpPr>
          <p:cNvPr id="9" name="TextBox 8"/>
          <p:cNvSpPr txBox="1"/>
          <p:nvPr/>
        </p:nvSpPr>
        <p:spPr>
          <a:xfrm>
            <a:off x="5943600" y="4091226"/>
            <a:ext cx="2667001" cy="861774"/>
          </a:xfrm>
          <a:prstGeom prst="rect">
            <a:avLst/>
          </a:prstGeom>
          <a:noFill/>
        </p:spPr>
        <p:txBody>
          <a:bodyPr wrap="square" lIns="0" tIns="0" rIns="0" bIns="0" rtlCol="0">
            <a:spAutoFit/>
          </a:bodyPr>
          <a:lstStyle/>
          <a:p>
            <a:pPr algn="r">
              <a:buSzPct val="25000"/>
            </a:pPr>
            <a:r>
              <a:rPr lang="en-US" sz="1400" dirty="0">
                <a:solidFill>
                  <a:schemeClr val="tx2"/>
                </a:solidFill>
              </a:rPr>
              <a:t>I</a:t>
            </a:r>
            <a:r>
              <a:rPr lang="en-US" sz="1400" dirty="0" smtClean="0">
                <a:solidFill>
                  <a:schemeClr val="tx2"/>
                </a:solidFill>
              </a:rPr>
              <a:t>mplants </a:t>
            </a:r>
          </a:p>
          <a:p>
            <a:pPr algn="r">
              <a:buSzPct val="25000"/>
            </a:pPr>
            <a:r>
              <a:rPr lang="en-US" sz="1400" dirty="0" smtClean="0">
                <a:solidFill>
                  <a:schemeClr val="tx2"/>
                </a:solidFill>
              </a:rPr>
              <a:t>(stents, surgical mesh, pacemakers, defibrillators, large joints, spine)</a:t>
            </a:r>
            <a:endParaRPr lang="en-US" sz="1400" dirty="0">
              <a:solidFill>
                <a:schemeClr val="tx2"/>
              </a:solidFill>
            </a:endParaRPr>
          </a:p>
        </p:txBody>
      </p:sp>
      <p:sp>
        <p:nvSpPr>
          <p:cNvPr id="10" name="TextBox 9"/>
          <p:cNvSpPr txBox="1"/>
          <p:nvPr/>
        </p:nvSpPr>
        <p:spPr>
          <a:xfrm>
            <a:off x="841351" y="4091226"/>
            <a:ext cx="2426781" cy="646331"/>
          </a:xfrm>
          <a:prstGeom prst="rect">
            <a:avLst/>
          </a:prstGeom>
          <a:noFill/>
        </p:spPr>
        <p:txBody>
          <a:bodyPr wrap="square" lIns="0" tIns="0" rIns="0" bIns="0" rtlCol="0">
            <a:spAutoFit/>
          </a:bodyPr>
          <a:lstStyle/>
          <a:p>
            <a:pPr>
              <a:buSzPct val="25000"/>
            </a:pPr>
            <a:r>
              <a:rPr lang="en-US" sz="1400" dirty="0" smtClean="0">
                <a:solidFill>
                  <a:schemeClr val="tx2"/>
                </a:solidFill>
              </a:rPr>
              <a:t>Commodities </a:t>
            </a:r>
          </a:p>
          <a:p>
            <a:pPr>
              <a:buSzPct val="25000"/>
            </a:pPr>
            <a:r>
              <a:rPr lang="en-US" sz="1400" dirty="0" smtClean="0">
                <a:solidFill>
                  <a:schemeClr val="tx2"/>
                </a:solidFill>
              </a:rPr>
              <a:t>(ventilators, infusion pumps), </a:t>
            </a:r>
            <a:r>
              <a:rPr lang="en-US" sz="1400" dirty="0" err="1">
                <a:solidFill>
                  <a:schemeClr val="tx2"/>
                </a:solidFill>
              </a:rPr>
              <a:t>N</a:t>
            </a:r>
            <a:r>
              <a:rPr lang="en-US" sz="1400" dirty="0" err="1" smtClean="0">
                <a:solidFill>
                  <a:schemeClr val="tx2"/>
                </a:solidFill>
              </a:rPr>
              <a:t>euroembolization</a:t>
            </a:r>
            <a:endParaRPr lang="en-US" sz="1400" dirty="0">
              <a:solidFill>
                <a:schemeClr val="tx2"/>
              </a:solidFill>
            </a:endParaRPr>
          </a:p>
        </p:txBody>
      </p:sp>
      <p:sp>
        <p:nvSpPr>
          <p:cNvPr id="11" name="TextBox 10"/>
          <p:cNvSpPr txBox="1"/>
          <p:nvPr/>
        </p:nvSpPr>
        <p:spPr>
          <a:xfrm>
            <a:off x="3880620" y="4091226"/>
            <a:ext cx="1447800" cy="215444"/>
          </a:xfrm>
          <a:prstGeom prst="rect">
            <a:avLst/>
          </a:prstGeom>
          <a:noFill/>
        </p:spPr>
        <p:txBody>
          <a:bodyPr wrap="square" lIns="0" tIns="0" rIns="0" bIns="0" rtlCol="0">
            <a:spAutoFit/>
          </a:bodyPr>
          <a:lstStyle/>
          <a:p>
            <a:pPr>
              <a:spcBef>
                <a:spcPts val="1200"/>
              </a:spcBef>
              <a:buSzPct val="25000"/>
            </a:pPr>
            <a:r>
              <a:rPr lang="en-US" sz="1400" dirty="0" smtClean="0">
                <a:solidFill>
                  <a:schemeClr val="tx2"/>
                </a:solidFill>
              </a:rPr>
              <a:t>Cardiac catheters</a:t>
            </a:r>
            <a:endParaRPr lang="en-US" sz="1400" dirty="0">
              <a:solidFill>
                <a:schemeClr val="tx2"/>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4141"/>
          <a:stretch/>
        </p:blipFill>
        <p:spPr>
          <a:xfrm>
            <a:off x="733425" y="2612132"/>
            <a:ext cx="831827" cy="1088702"/>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5193" r="8283"/>
          <a:stretch/>
        </p:blipFill>
        <p:spPr>
          <a:xfrm>
            <a:off x="6762967" y="1752600"/>
            <a:ext cx="1757845" cy="1088702"/>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3262" r="8283"/>
          <a:stretch/>
        </p:blipFill>
        <p:spPr>
          <a:xfrm flipH="1">
            <a:off x="6861151" y="2514600"/>
            <a:ext cx="878922" cy="1088702"/>
          </a:xfrm>
          <a:prstGeom prst="rect">
            <a:avLst/>
          </a:prstGeom>
          <a:scene3d>
            <a:camera prst="orthographicFront">
              <a:rot lat="0" lon="0" rev="18600000"/>
            </a:camera>
            <a:lightRig rig="threePt" dir="t"/>
          </a:scene3d>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54141"/>
          <a:stretch/>
        </p:blipFill>
        <p:spPr>
          <a:xfrm>
            <a:off x="7591091" y="2652882"/>
            <a:ext cx="831827" cy="1088702"/>
          </a:xfrm>
          <a:prstGeom prst="rect">
            <a:avLst/>
          </a:prstGeom>
        </p:spPr>
      </p:pic>
      <p:sp>
        <p:nvSpPr>
          <p:cNvPr id="12" name="TextBox 11"/>
          <p:cNvSpPr txBox="1"/>
          <p:nvPr/>
        </p:nvSpPr>
        <p:spPr>
          <a:xfrm>
            <a:off x="4724400" y="5334000"/>
            <a:ext cx="3514304" cy="553998"/>
          </a:xfrm>
          <a:prstGeom prst="rect">
            <a:avLst/>
          </a:prstGeom>
          <a:noFill/>
        </p:spPr>
        <p:txBody>
          <a:bodyPr wrap="square" lIns="0" tIns="0" rIns="0" bIns="0" rtlCol="0">
            <a:spAutoFit/>
          </a:bodyPr>
          <a:lstStyle/>
          <a:p>
            <a:pPr>
              <a:spcBef>
                <a:spcPts val="1200"/>
              </a:spcBef>
              <a:buSzPct val="25000"/>
              <a:buFont typeface="Arial" panose="020B0604020202020204" pitchFamily="34" charset="0"/>
              <a:buChar char="‏"/>
            </a:pPr>
            <a:r>
              <a:rPr lang="en-US" dirty="0" smtClean="0">
                <a:solidFill>
                  <a:schemeClr val="accent2"/>
                </a:solidFill>
              </a:rPr>
              <a:t>Device areas selected for pilot: Knees and Defibrillators</a:t>
            </a:r>
            <a:endParaRPr lang="en-US" dirty="0">
              <a:solidFill>
                <a:schemeClr val="accent2"/>
              </a:solidFill>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3262" r="8283"/>
          <a:stretch/>
        </p:blipFill>
        <p:spPr>
          <a:xfrm flipH="1">
            <a:off x="3880620" y="2514600"/>
            <a:ext cx="878922" cy="1088702"/>
          </a:xfrm>
          <a:prstGeom prst="rect">
            <a:avLst/>
          </a:prstGeom>
          <a:scene3d>
            <a:camera prst="orthographicFront">
              <a:rot lat="0" lon="0" rev="18600000"/>
            </a:camera>
            <a:lightRig rig="threePt" dir="t"/>
          </a:scene3d>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r="54141"/>
          <a:stretch/>
        </p:blipFill>
        <p:spPr>
          <a:xfrm>
            <a:off x="4496593" y="2603665"/>
            <a:ext cx="831827" cy="1088702"/>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r="54141"/>
          <a:stretch/>
        </p:blipFill>
        <p:spPr>
          <a:xfrm>
            <a:off x="7431153" y="990600"/>
            <a:ext cx="831827" cy="1088702"/>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43262" r="8283"/>
          <a:stretch/>
        </p:blipFill>
        <p:spPr>
          <a:xfrm flipH="1">
            <a:off x="6708576" y="818671"/>
            <a:ext cx="878922" cy="1088702"/>
          </a:xfrm>
          <a:prstGeom prst="rect">
            <a:avLst/>
          </a:prstGeom>
          <a:scene3d>
            <a:camera prst="orthographicFront">
              <a:rot lat="0" lon="0" rev="18600000"/>
            </a:camera>
            <a:lightRig rig="threePt" dir="t"/>
          </a:scene3d>
        </p:spPr>
      </p:pic>
    </p:spTree>
    <p:extLst>
      <p:ext uri="{BB962C8B-B14F-4D97-AF65-F5344CB8AC3E}">
        <p14:creationId xmlns:p14="http://schemas.microsoft.com/office/powerpoint/2010/main" val="92091013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5793864"/>
              </p:ext>
            </p:extLst>
          </p:nvPr>
        </p:nvGraphicFramePr>
        <p:xfrm>
          <a:off x="365760" y="1143000"/>
          <a:ext cx="8016240" cy="4019023"/>
        </p:xfrm>
        <a:graphic>
          <a:graphicData uri="http://schemas.openxmlformats.org/drawingml/2006/table">
            <a:tbl>
              <a:tblPr firstRow="1">
                <a:tableStyleId>{284E427A-3D55-4303-BF80-6455036E1DE7}</a:tableStyleId>
              </a:tblPr>
              <a:tblGrid>
                <a:gridCol w="5567549"/>
                <a:gridCol w="2448691"/>
              </a:tblGrid>
              <a:tr h="425922">
                <a:tc gridSpan="2">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400" b="1" i="0" u="none" strike="noStrike" cap="none" normalizeH="0" baseline="0" dirty="0" smtClean="0">
                          <a:ln>
                            <a:noFill/>
                          </a:ln>
                          <a:solidFill>
                            <a:schemeClr val="bg1"/>
                          </a:solidFill>
                          <a:effectLst/>
                          <a:latin typeface="+mn-lt"/>
                        </a:rPr>
                        <a:t>Key Activities and Dates</a:t>
                      </a:r>
                    </a:p>
                  </a:txBody>
                  <a:tcPr marT="91440" marB="91440" anchor="ctr" horzOverflow="overflow">
                    <a:solidFill>
                      <a:schemeClr val="accent2"/>
                    </a:solidFill>
                  </a:tcPr>
                </a:tc>
                <a:tc hMerge="1">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200" b="1" i="0" u="none" strike="noStrike" cap="none" normalizeH="0" baseline="0" dirty="0" smtClean="0">
                        <a:ln>
                          <a:noFill/>
                        </a:ln>
                        <a:solidFill>
                          <a:schemeClr val="bg1"/>
                        </a:solidFill>
                        <a:effectLst/>
                        <a:latin typeface="+mn-lt"/>
                      </a:endParaRPr>
                    </a:p>
                  </a:txBody>
                  <a:tcPr marT="91440" marB="9144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3"/>
                    </a:solidFill>
                  </a:tcPr>
                </a:tc>
              </a:tr>
              <a:tr h="501085">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50" u="none" strike="noStrike" cap="none" normalizeH="0" baseline="0" dirty="0" smtClean="0">
                          <a:ln>
                            <a:noFill/>
                          </a:ln>
                          <a:effectLst/>
                        </a:rPr>
                        <a:t>Pilot Activities</a:t>
                      </a:r>
                      <a:endParaRPr kumimoji="0" lang="en-US" sz="1050" b="1" i="0" u="none" strike="noStrike" cap="none" normalizeH="0" baseline="0" dirty="0" smtClean="0">
                        <a:ln>
                          <a:noFill/>
                        </a:ln>
                        <a:solidFill>
                          <a:schemeClr val="bg1"/>
                        </a:solidFill>
                        <a:effectLst/>
                        <a:latin typeface="+mn-lt"/>
                      </a:endParaRPr>
                    </a:p>
                  </a:txBody>
                  <a:tcPr marT="91440" marB="91440" anchor="ctr" horzOverflow="overflow"/>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50" u="none" strike="noStrike" cap="none" normalizeH="0" baseline="0" dirty="0" smtClean="0">
                          <a:ln>
                            <a:noFill/>
                          </a:ln>
                          <a:effectLst/>
                        </a:rPr>
                        <a:t>Dates</a:t>
                      </a:r>
                      <a:endParaRPr kumimoji="0" lang="en-US" sz="1050" b="1" i="0" u="none" strike="noStrike" cap="none" normalizeH="0" baseline="0" dirty="0" smtClean="0">
                        <a:ln>
                          <a:noFill/>
                        </a:ln>
                        <a:solidFill>
                          <a:schemeClr val="bg1"/>
                        </a:solidFill>
                        <a:effectLst/>
                        <a:latin typeface="+mn-lt"/>
                      </a:endParaRPr>
                    </a:p>
                  </a:txBody>
                  <a:tcPr marT="91440" marB="91440" anchor="ctr" horzOverflow="overflow"/>
                </a:tc>
              </a:tr>
              <a:tr h="355674">
                <a:tc>
                  <a:txBody>
                    <a:bodyPr/>
                    <a:lstStyle/>
                    <a:p>
                      <a:pPr eaLnBrk="0" fontAlgn="base" hangingPunct="0">
                        <a:spcBef>
                          <a:spcPct val="0"/>
                        </a:spcBef>
                        <a:spcAft>
                          <a:spcPct val="0"/>
                        </a:spcAft>
                      </a:pPr>
                      <a:r>
                        <a:rPr lang="en-US" sz="1100" b="0" dirty="0" smtClean="0">
                          <a:solidFill>
                            <a:srgbClr val="000000"/>
                          </a:solidFill>
                          <a:cs typeface="Arial" pitchFamily="34" charset="0"/>
                        </a:rPr>
                        <a:t>Develop </a:t>
                      </a:r>
                      <a:r>
                        <a:rPr lang="en-US" sz="1100" b="0" baseline="0" dirty="0" smtClean="0">
                          <a:solidFill>
                            <a:srgbClr val="000000"/>
                          </a:solidFill>
                          <a:cs typeface="Arial" pitchFamily="34" charset="0"/>
                        </a:rPr>
                        <a:t>dashboards</a:t>
                      </a:r>
                      <a:endParaRPr lang="en-US" sz="11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100" b="0" i="0" u="none" strike="noStrike" cap="none" normalizeH="0" baseline="0" dirty="0" smtClean="0">
                          <a:ln>
                            <a:noFill/>
                          </a:ln>
                          <a:solidFill>
                            <a:schemeClr val="tx1"/>
                          </a:solidFill>
                          <a:effectLst/>
                          <a:latin typeface="+mn-lt"/>
                        </a:rPr>
                        <a:t>20 Nov to  8 Jan 16</a:t>
                      </a:r>
                    </a:p>
                  </a:txBody>
                  <a:tcPr marL="45720" marR="45720" anchor="ctr" horzOverflow="overflow">
                    <a:solidFill>
                      <a:schemeClr val="bg1"/>
                    </a:solidFill>
                  </a:tcPr>
                </a:tc>
              </a:tr>
              <a:tr h="355674">
                <a:tc>
                  <a: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100" b="0" dirty="0" smtClean="0">
                          <a:solidFill>
                            <a:srgbClr val="000000"/>
                          </a:solidFill>
                          <a:cs typeface="Arial" pitchFamily="34" charset="0"/>
                        </a:rPr>
                        <a:t>Identify data</a:t>
                      </a:r>
                      <a:r>
                        <a:rPr lang="en-US" sz="1100" b="0" baseline="0" dirty="0" smtClean="0">
                          <a:solidFill>
                            <a:srgbClr val="000000"/>
                          </a:solidFill>
                          <a:cs typeface="Arial" pitchFamily="34" charset="0"/>
                        </a:rPr>
                        <a:t> to be pooled from hospitals</a:t>
                      </a:r>
                      <a:endParaRPr lang="en-US" sz="1100" b="0" dirty="0" smtClean="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defRPr/>
                      </a:pPr>
                      <a:r>
                        <a:rPr kumimoji="0" lang="en-US" sz="1100" b="0" i="0" u="none" strike="noStrike" cap="none" normalizeH="0" baseline="0" dirty="0" smtClean="0">
                          <a:ln>
                            <a:noFill/>
                          </a:ln>
                          <a:solidFill>
                            <a:schemeClr val="tx1"/>
                          </a:solidFill>
                          <a:effectLst/>
                          <a:latin typeface="+mn-lt"/>
                        </a:rPr>
                        <a:t>14 Dec to 4 Jan 16</a:t>
                      </a:r>
                    </a:p>
                  </a:txBody>
                  <a:tcPr marL="45720" marR="45720" anchor="ctr" horzOverflow="overflow">
                    <a:solidFill>
                      <a:schemeClr val="bg1"/>
                    </a:solidFill>
                  </a:tcPr>
                </a:tc>
              </a:tr>
              <a:tr h="409554">
                <a:tc>
                  <a: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100" b="0" dirty="0" smtClean="0">
                          <a:solidFill>
                            <a:srgbClr val="000000"/>
                          </a:solidFill>
                          <a:cs typeface="Arial" pitchFamily="34" charset="0"/>
                        </a:rPr>
                        <a:t>Draft pilot participant  roles and pilot expectations</a:t>
                      </a:r>
                      <a:endParaRPr lang="en-US" sz="11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100" b="0" i="0" u="none" strike="noStrike" cap="none" normalizeH="0" baseline="0" dirty="0" smtClean="0">
                          <a:ln>
                            <a:noFill/>
                          </a:ln>
                          <a:solidFill>
                            <a:schemeClr val="tx1"/>
                          </a:solidFill>
                          <a:effectLst/>
                          <a:latin typeface="+mn-lt"/>
                        </a:rPr>
                        <a:t>14 Dec to 4 Jan 16</a:t>
                      </a:r>
                    </a:p>
                  </a:txBody>
                  <a:tcPr marL="45720" marR="45720" anchor="ctr" horzOverflow="overflow">
                    <a:solidFill>
                      <a:schemeClr val="bg1"/>
                    </a:solidFill>
                  </a:tcPr>
                </a:tc>
              </a:tr>
              <a:tr h="457200">
                <a:tc>
                  <a:txBody>
                    <a:bodyPr/>
                    <a:lstStyle/>
                    <a:p>
                      <a:pPr eaLnBrk="0" fontAlgn="base" hangingPunct="0">
                        <a:spcBef>
                          <a:spcPct val="0"/>
                        </a:spcBef>
                        <a:spcAft>
                          <a:spcPct val="0"/>
                        </a:spcAft>
                      </a:pPr>
                      <a:r>
                        <a:rPr lang="en-US" sz="1100" b="0" dirty="0" smtClean="0">
                          <a:solidFill>
                            <a:srgbClr val="000000"/>
                          </a:solidFill>
                          <a:cs typeface="Arial" pitchFamily="34" charset="0"/>
                        </a:rPr>
                        <a:t>Share dashboards</a:t>
                      </a:r>
                      <a:r>
                        <a:rPr lang="en-US" sz="1100" b="0" baseline="0" dirty="0" smtClean="0">
                          <a:solidFill>
                            <a:srgbClr val="000000"/>
                          </a:solidFill>
                          <a:cs typeface="Arial" pitchFamily="34" charset="0"/>
                        </a:rPr>
                        <a:t> with Value Analysis Teams and request participation</a:t>
                      </a:r>
                    </a:p>
                    <a:p>
                      <a:pPr marL="171450" indent="-171450" eaLnBrk="0" fontAlgn="base" hangingPunct="0">
                        <a:spcBef>
                          <a:spcPct val="0"/>
                        </a:spcBef>
                        <a:spcAft>
                          <a:spcPct val="0"/>
                        </a:spcAft>
                        <a:buFont typeface="Arial" panose="020B0604020202020204" pitchFamily="34" charset="0"/>
                        <a:buChar char="•"/>
                      </a:pPr>
                      <a:r>
                        <a:rPr lang="en-US" sz="1100" b="0" baseline="0" dirty="0" smtClean="0">
                          <a:solidFill>
                            <a:srgbClr val="000000"/>
                          </a:solidFill>
                          <a:cs typeface="Arial" pitchFamily="34" charset="0"/>
                        </a:rPr>
                        <a:t>Device areas: Knees and Defibrillators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100" b="0" baseline="0" dirty="0" smtClean="0">
                          <a:solidFill>
                            <a:srgbClr val="000000"/>
                          </a:solidFill>
                          <a:cs typeface="Arial" pitchFamily="34" charset="0"/>
                        </a:rPr>
                        <a:t>Quality criteria: </a:t>
                      </a:r>
                      <a:r>
                        <a:rPr lang="en-US" sz="1100" b="0" dirty="0" smtClean="0"/>
                        <a:t>Safety, Effectiveness, Usability,</a:t>
                      </a:r>
                      <a:r>
                        <a:rPr lang="en-US" sz="1100" b="0" baseline="0" dirty="0" smtClean="0"/>
                        <a:t> Availability, Reliability and Compatibility</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100" b="0" i="0" u="none" strike="noStrike" cap="none" normalizeH="0" baseline="0" dirty="0" smtClean="0">
                          <a:ln>
                            <a:noFill/>
                          </a:ln>
                          <a:solidFill>
                            <a:schemeClr val="tx1"/>
                          </a:solidFill>
                          <a:effectLst/>
                          <a:latin typeface="+mn-lt"/>
                        </a:rPr>
                        <a:t>11 Jan 16</a:t>
                      </a:r>
                    </a:p>
                  </a:txBody>
                  <a:tcPr marL="45720" marR="45720" anchor="ctr" horzOverflow="overflow">
                    <a:solidFill>
                      <a:schemeClr val="bg1"/>
                    </a:solidFill>
                  </a:tcPr>
                </a:tc>
              </a:tr>
              <a:tr h="355674">
                <a:tc>
                  <a:txBody>
                    <a:bodyPr/>
                    <a:lstStyle/>
                    <a:p>
                      <a:pPr eaLnBrk="0" fontAlgn="base" hangingPunct="0">
                        <a:spcBef>
                          <a:spcPct val="0"/>
                        </a:spcBef>
                        <a:spcAft>
                          <a:spcPct val="0"/>
                        </a:spcAft>
                      </a:pPr>
                      <a:r>
                        <a:rPr lang="en-US" sz="1100" b="0" dirty="0" smtClean="0">
                          <a:solidFill>
                            <a:srgbClr val="000000"/>
                          </a:solidFill>
                          <a:cs typeface="Arial" pitchFamily="34" charset="0"/>
                        </a:rPr>
                        <a:t>Identify pilot participants</a:t>
                      </a:r>
                    </a:p>
                    <a:p>
                      <a:pPr marL="171450" indent="-171450" eaLnBrk="0" fontAlgn="base" hangingPunct="0">
                        <a:spcBef>
                          <a:spcPct val="0"/>
                        </a:spcBef>
                        <a:spcAft>
                          <a:spcPct val="0"/>
                        </a:spcAft>
                        <a:buFont typeface="Arial" panose="020B0604020202020204" pitchFamily="34" charset="0"/>
                        <a:buChar char="•"/>
                      </a:pPr>
                      <a:r>
                        <a:rPr lang="en-US" sz="1100" b="0" dirty="0" smtClean="0">
                          <a:solidFill>
                            <a:srgbClr val="000000"/>
                          </a:solidFill>
                          <a:cs typeface="Arial" pitchFamily="34" charset="0"/>
                        </a:rPr>
                        <a:t>Goal 3 Value</a:t>
                      </a:r>
                      <a:r>
                        <a:rPr lang="en-US" sz="1100" b="0" baseline="0" dirty="0" smtClean="0">
                          <a:solidFill>
                            <a:srgbClr val="000000"/>
                          </a:solidFill>
                          <a:cs typeface="Arial" pitchFamily="34" charset="0"/>
                        </a:rPr>
                        <a:t> Analysis Teams</a:t>
                      </a:r>
                      <a:endParaRPr lang="en-US" sz="11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100" b="0" i="0" u="none" strike="noStrike" cap="none" normalizeH="0" baseline="0" dirty="0" smtClean="0">
                          <a:ln>
                            <a:noFill/>
                          </a:ln>
                          <a:solidFill>
                            <a:schemeClr val="tx1"/>
                          </a:solidFill>
                          <a:effectLst/>
                          <a:latin typeface="+mn-lt"/>
                        </a:rPr>
                        <a:t>15 Jan 16</a:t>
                      </a:r>
                    </a:p>
                  </a:txBody>
                  <a:tcPr marL="45720" marR="45720" anchor="ctr" horzOverflow="overflow">
                    <a:solidFill>
                      <a:schemeClr val="bg1"/>
                    </a:solidFill>
                  </a:tcPr>
                </a:tc>
              </a:tr>
              <a:tr h="355674">
                <a:tc>
                  <a:txBody>
                    <a:bodyPr/>
                    <a:lstStyle/>
                    <a:p>
                      <a:pPr eaLnBrk="0" fontAlgn="base" hangingPunct="0">
                        <a:spcBef>
                          <a:spcPct val="0"/>
                        </a:spcBef>
                        <a:spcAft>
                          <a:spcPct val="0"/>
                        </a:spcAft>
                      </a:pPr>
                      <a:r>
                        <a:rPr lang="en-US" sz="1100" b="0" dirty="0" smtClean="0">
                          <a:solidFill>
                            <a:srgbClr val="000000"/>
                          </a:solidFill>
                          <a:cs typeface="Arial" pitchFamily="34" charset="0"/>
                        </a:rPr>
                        <a:t>Pilot use of quality information with Value Analysis Teams</a:t>
                      </a:r>
                    </a:p>
                    <a:p>
                      <a:pPr marL="171450" indent="-171450" eaLnBrk="0" fontAlgn="base" hangingPunct="0">
                        <a:spcBef>
                          <a:spcPct val="0"/>
                        </a:spcBef>
                        <a:spcAft>
                          <a:spcPct val="0"/>
                        </a:spcAft>
                        <a:buFont typeface="Arial" panose="020B0604020202020204" pitchFamily="34" charset="0"/>
                        <a:buChar char="•"/>
                      </a:pPr>
                      <a:r>
                        <a:rPr lang="en-US" sz="1100" b="0" dirty="0" smtClean="0">
                          <a:solidFill>
                            <a:srgbClr val="000000"/>
                          </a:solidFill>
                          <a:cs typeface="Arial" pitchFamily="34" charset="0"/>
                        </a:rPr>
                        <a:t>Gather feedback on 6 purchasing decisions</a:t>
                      </a:r>
                      <a:endParaRPr lang="en-US" sz="11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100" b="0" i="0" u="none" strike="noStrike" cap="none" normalizeH="0" baseline="0" dirty="0" smtClean="0">
                          <a:ln>
                            <a:noFill/>
                          </a:ln>
                          <a:solidFill>
                            <a:schemeClr val="tx1"/>
                          </a:solidFill>
                          <a:effectLst/>
                          <a:latin typeface="+mn-lt"/>
                        </a:rPr>
                        <a:t>30 Jan 16 to 30 Mar 16</a:t>
                      </a:r>
                    </a:p>
                  </a:txBody>
                  <a:tcPr marL="45720" marR="45720" anchor="ctr" horzOverflow="overflow">
                    <a:solidFill>
                      <a:schemeClr val="bg1"/>
                    </a:solidFill>
                  </a:tcPr>
                </a:tc>
              </a:tr>
              <a:tr h="355674">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100" b="0" i="0" u="none" strike="noStrike" cap="none" normalizeH="0" baseline="0" dirty="0" smtClean="0">
                          <a:ln>
                            <a:noFill/>
                          </a:ln>
                          <a:solidFill>
                            <a:schemeClr val="tx1"/>
                          </a:solidFill>
                          <a:effectLst/>
                          <a:latin typeface="+mn-lt"/>
                        </a:rPr>
                        <a:t>Analyze results and draft recommendation</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100" b="0" i="0" u="none" strike="noStrike" cap="none" normalizeH="0" baseline="0" dirty="0" smtClean="0">
                          <a:ln>
                            <a:noFill/>
                          </a:ln>
                          <a:solidFill>
                            <a:schemeClr val="tx1"/>
                          </a:solidFill>
                          <a:effectLst/>
                          <a:latin typeface="+mn-lt"/>
                        </a:rPr>
                        <a:t>31 Apr 16</a:t>
                      </a:r>
                    </a:p>
                  </a:txBody>
                  <a:tcPr marL="45720" marR="45720" anchor="ctr" horzOverflow="overflow">
                    <a:solidFill>
                      <a:schemeClr val="bg1"/>
                    </a:solidFill>
                  </a:tcPr>
                </a:tc>
              </a:tr>
            </a:tbl>
          </a:graphicData>
        </a:graphic>
      </p:graphicFrame>
      <p:sp>
        <p:nvSpPr>
          <p:cNvPr id="4" name="Rectangle 3"/>
          <p:cNvSpPr/>
          <p:nvPr/>
        </p:nvSpPr>
        <p:spPr>
          <a:xfrm>
            <a:off x="357293" y="5628620"/>
            <a:ext cx="8235696" cy="523220"/>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a:spAutoFit/>
          </a:bodyPr>
          <a:lstStyle/>
          <a:p>
            <a:pPr eaLnBrk="0" fontAlgn="base" hangingPunct="0">
              <a:spcBef>
                <a:spcPct val="0"/>
              </a:spcBef>
              <a:spcAft>
                <a:spcPct val="0"/>
              </a:spcAft>
              <a:defRPr/>
            </a:pPr>
            <a:r>
              <a:rPr lang="en-US" sz="1400" b="1" dirty="0" smtClean="0">
                <a:solidFill>
                  <a:schemeClr val="bg1"/>
                </a:solidFill>
                <a:cs typeface="Arial" pitchFamily="34" charset="0"/>
              </a:rPr>
              <a:t>Pilot Goal: Determine whether device quality information can be used effectively in Value Analysis Team purchasing decisions </a:t>
            </a:r>
            <a:endParaRPr lang="en-US" sz="1400" b="1" dirty="0">
              <a:solidFill>
                <a:schemeClr val="bg1"/>
              </a:solidFill>
              <a:cs typeface="Arial" pitchFamily="34" charset="0"/>
            </a:endParaRPr>
          </a:p>
        </p:txBody>
      </p:sp>
    </p:spTree>
    <p:extLst>
      <p:ext uri="{BB962C8B-B14F-4D97-AF65-F5344CB8AC3E}">
        <p14:creationId xmlns:p14="http://schemas.microsoft.com/office/powerpoint/2010/main" val="1871635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3"/>
            <a:ext cx="8412480" cy="694917"/>
          </a:xfrm>
        </p:spPr>
        <p:txBody>
          <a:bodyPr/>
          <a:lstStyle/>
          <a:p>
            <a:r>
              <a:rPr lang="en-US" dirty="0" smtClean="0"/>
              <a:t>Illustrative Example</a:t>
            </a:r>
            <a:endParaRPr lang="en-US" dirty="0"/>
          </a:p>
        </p:txBody>
      </p:sp>
      <p:graphicFrame>
        <p:nvGraphicFramePr>
          <p:cNvPr id="3" name="Chart 2"/>
          <p:cNvGraphicFramePr>
            <a:graphicFrameLocks/>
          </p:cNvGraphicFramePr>
          <p:nvPr>
            <p:extLst/>
          </p:nvPr>
        </p:nvGraphicFramePr>
        <p:xfrm>
          <a:off x="685800" y="1149108"/>
          <a:ext cx="7467600" cy="5486399"/>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5"/>
          <p:cNvGrpSpPr/>
          <p:nvPr/>
        </p:nvGrpSpPr>
        <p:grpSpPr>
          <a:xfrm>
            <a:off x="381000" y="964442"/>
            <a:ext cx="1192634" cy="1158755"/>
            <a:chOff x="0" y="1126867"/>
            <a:chExt cx="1192634" cy="1158755"/>
          </a:xfrm>
        </p:grpSpPr>
        <p:cxnSp>
          <p:nvCxnSpPr>
            <p:cNvPr id="7" name="Straight Connector 6"/>
            <p:cNvCxnSpPr/>
            <p:nvPr/>
          </p:nvCxnSpPr>
          <p:spPr>
            <a:xfrm>
              <a:off x="0" y="1219200"/>
              <a:ext cx="51816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6317" y="1126867"/>
              <a:ext cx="596317" cy="184666"/>
            </a:xfrm>
            <a:prstGeom prst="rect">
              <a:avLst/>
            </a:prstGeom>
            <a:noFill/>
          </p:spPr>
          <p:txBody>
            <a:bodyPr wrap="none" lIns="0" tIns="0" rIns="0" bIns="0" rtlCol="0">
              <a:spAutoFit/>
            </a:bodyPr>
            <a:lstStyle/>
            <a:p>
              <a:pPr>
                <a:spcBef>
                  <a:spcPts val="1200"/>
                </a:spcBef>
                <a:buSzPct val="25000"/>
                <a:buFont typeface="Arial" panose="020B0604020202020204" pitchFamily="34" charset="0"/>
                <a:buChar char="‏"/>
              </a:pPr>
              <a:r>
                <a:rPr lang="en-US" sz="1200" dirty="0" smtClean="0">
                  <a:solidFill>
                    <a:schemeClr val="tx2"/>
                  </a:solidFill>
                </a:rPr>
                <a:t>Device 1</a:t>
              </a:r>
              <a:endParaRPr lang="en-US" sz="1200" dirty="0">
                <a:solidFill>
                  <a:schemeClr val="tx2"/>
                </a:solidFill>
              </a:endParaRPr>
            </a:p>
          </p:txBody>
        </p:sp>
        <p:cxnSp>
          <p:nvCxnSpPr>
            <p:cNvPr id="10" name="Straight Connector 9"/>
            <p:cNvCxnSpPr/>
            <p:nvPr/>
          </p:nvCxnSpPr>
          <p:spPr>
            <a:xfrm>
              <a:off x="0" y="1549400"/>
              <a:ext cx="5181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6316" y="1451423"/>
              <a:ext cx="596317" cy="184666"/>
            </a:xfrm>
            <a:prstGeom prst="rect">
              <a:avLst/>
            </a:prstGeom>
            <a:noFill/>
          </p:spPr>
          <p:txBody>
            <a:bodyPr wrap="none" lIns="0" tIns="0" rIns="0" bIns="0" rtlCol="0">
              <a:spAutoFit/>
            </a:bodyPr>
            <a:lstStyle/>
            <a:p>
              <a:pPr>
                <a:spcBef>
                  <a:spcPts val="1200"/>
                </a:spcBef>
                <a:buSzPct val="25000"/>
                <a:buFont typeface="Arial" panose="020B0604020202020204" pitchFamily="34" charset="0"/>
                <a:buChar char="‏"/>
              </a:pPr>
              <a:r>
                <a:rPr lang="en-US" sz="1200" dirty="0" smtClean="0">
                  <a:solidFill>
                    <a:schemeClr val="tx2"/>
                  </a:solidFill>
                </a:rPr>
                <a:t>Device 2</a:t>
              </a:r>
              <a:endParaRPr lang="en-US" sz="1200" dirty="0">
                <a:solidFill>
                  <a:schemeClr val="tx2"/>
                </a:solidFill>
              </a:endParaRPr>
            </a:p>
          </p:txBody>
        </p:sp>
        <p:sp>
          <p:nvSpPr>
            <p:cNvPr id="12" name="TextBox 11"/>
            <p:cNvSpPr txBox="1"/>
            <p:nvPr/>
          </p:nvSpPr>
          <p:spPr>
            <a:xfrm>
              <a:off x="596317" y="1772356"/>
              <a:ext cx="596317" cy="184666"/>
            </a:xfrm>
            <a:prstGeom prst="rect">
              <a:avLst/>
            </a:prstGeom>
            <a:noFill/>
          </p:spPr>
          <p:txBody>
            <a:bodyPr wrap="none" lIns="0" tIns="0" rIns="0" bIns="0" rtlCol="0">
              <a:spAutoFit/>
            </a:bodyPr>
            <a:lstStyle/>
            <a:p>
              <a:pPr>
                <a:spcBef>
                  <a:spcPts val="1200"/>
                </a:spcBef>
                <a:buSzPct val="25000"/>
                <a:buFont typeface="Arial" panose="020B0604020202020204" pitchFamily="34" charset="0"/>
                <a:buChar char="‏"/>
              </a:pPr>
              <a:r>
                <a:rPr lang="en-US" sz="1200" dirty="0" smtClean="0">
                  <a:solidFill>
                    <a:schemeClr val="tx2"/>
                  </a:solidFill>
                </a:rPr>
                <a:t>Device 3</a:t>
              </a:r>
              <a:endParaRPr lang="en-US" sz="1200" dirty="0">
                <a:solidFill>
                  <a:schemeClr val="tx2"/>
                </a:solidFill>
              </a:endParaRPr>
            </a:p>
          </p:txBody>
        </p:sp>
        <p:cxnSp>
          <p:nvCxnSpPr>
            <p:cNvPr id="13" name="Straight Connector 12"/>
            <p:cNvCxnSpPr/>
            <p:nvPr/>
          </p:nvCxnSpPr>
          <p:spPr>
            <a:xfrm>
              <a:off x="0" y="1879600"/>
              <a:ext cx="5181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209800"/>
              <a:ext cx="518160" cy="0"/>
            </a:xfrm>
            <a:prstGeom prst="line">
              <a:avLst/>
            </a:prstGeom>
            <a:ln w="38100">
              <a:solidFill>
                <a:srgbClr val="A0C945"/>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2085" y="2100956"/>
              <a:ext cx="596317" cy="184666"/>
            </a:xfrm>
            <a:prstGeom prst="rect">
              <a:avLst/>
            </a:prstGeom>
            <a:noFill/>
          </p:spPr>
          <p:txBody>
            <a:bodyPr wrap="none" lIns="0" tIns="0" rIns="0" bIns="0" rtlCol="0">
              <a:spAutoFit/>
            </a:bodyPr>
            <a:lstStyle/>
            <a:p>
              <a:pPr>
                <a:spcBef>
                  <a:spcPts val="1200"/>
                </a:spcBef>
                <a:buSzPct val="25000"/>
                <a:buFont typeface="Arial" panose="020B0604020202020204" pitchFamily="34" charset="0"/>
                <a:buChar char="‏"/>
              </a:pPr>
              <a:r>
                <a:rPr lang="en-US" sz="1200" dirty="0" smtClean="0">
                  <a:solidFill>
                    <a:schemeClr val="tx2"/>
                  </a:solidFill>
                </a:rPr>
                <a:t>Device 4</a:t>
              </a:r>
              <a:endParaRPr lang="en-US" sz="1200" dirty="0">
                <a:solidFill>
                  <a:schemeClr val="tx2"/>
                </a:solidFill>
              </a:endParaRPr>
            </a:p>
          </p:txBody>
        </p:sp>
      </p:grpSp>
    </p:spTree>
    <p:extLst>
      <p:ext uri="{BB962C8B-B14F-4D97-AF65-F5344CB8AC3E}">
        <p14:creationId xmlns:p14="http://schemas.microsoft.com/office/powerpoint/2010/main" val="40348051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5125" y="1782208"/>
            <a:ext cx="8229600" cy="923330"/>
          </a:xfrm>
        </p:spPr>
        <p:txBody>
          <a:bodyPr/>
          <a:lstStyle/>
          <a:p>
            <a:pPr>
              <a:buNone/>
            </a:pPr>
            <a:r>
              <a:rPr lang="en-US" dirty="0" smtClean="0"/>
              <a:t>Status and Timeline</a:t>
            </a:r>
            <a:endParaRPr lang="en-US" dirty="0"/>
          </a:p>
        </p:txBody>
      </p:sp>
    </p:spTree>
    <p:extLst>
      <p:ext uri="{BB962C8B-B14F-4D97-AF65-F5344CB8AC3E}">
        <p14:creationId xmlns:p14="http://schemas.microsoft.com/office/powerpoint/2010/main" val="87082416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3"/>
            <a:ext cx="8412480" cy="466317"/>
          </a:xfrm>
        </p:spPr>
        <p:txBody>
          <a:bodyPr/>
          <a:lstStyle/>
          <a:p>
            <a:r>
              <a:rPr lang="en-US" dirty="0" smtClean="0"/>
              <a:t>MDIC Analytics Project status: 8 Dec 2015</a:t>
            </a:r>
            <a:endParaRPr lang="en-US" dirty="0"/>
          </a:p>
        </p:txBody>
      </p:sp>
      <p:graphicFrame>
        <p:nvGraphicFramePr>
          <p:cNvPr id="3" name="Group 2"/>
          <p:cNvGraphicFramePr>
            <a:graphicFrameLocks noGrp="1"/>
          </p:cNvGraphicFramePr>
          <p:nvPr>
            <p:extLst>
              <p:ext uri="{D42A27DB-BD31-4B8C-83A1-F6EECF244321}">
                <p14:modId xmlns:p14="http://schemas.microsoft.com/office/powerpoint/2010/main" val="3427512443"/>
              </p:ext>
            </p:extLst>
          </p:nvPr>
        </p:nvGraphicFramePr>
        <p:xfrm>
          <a:off x="152401" y="1000091"/>
          <a:ext cx="4038600" cy="5230330"/>
        </p:xfrm>
        <a:graphic>
          <a:graphicData uri="http://schemas.openxmlformats.org/drawingml/2006/table">
            <a:tbl>
              <a:tblPr firstRow="1">
                <a:tableStyleId>{284E427A-3D55-4303-BF80-6455036E1DE7}</a:tableStyleId>
              </a:tblPr>
              <a:tblGrid>
                <a:gridCol w="1828800"/>
                <a:gridCol w="838200"/>
                <a:gridCol w="685800"/>
                <a:gridCol w="685800"/>
              </a:tblGrid>
              <a:tr h="425922">
                <a:tc gridSpan="4">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200" b="1" i="0" u="none" strike="noStrike" cap="none" normalizeH="0" baseline="0" dirty="0" smtClean="0">
                          <a:ln>
                            <a:noFill/>
                          </a:ln>
                          <a:solidFill>
                            <a:schemeClr val="bg1"/>
                          </a:solidFill>
                          <a:effectLst/>
                          <a:latin typeface="+mn-lt"/>
                        </a:rPr>
                        <a:t>Key Deliverables / Milestones</a:t>
                      </a:r>
                    </a:p>
                  </a:txBody>
                  <a:tcPr marT="91440" marB="91440" anchor="ctr" horzOverflow="overflow">
                    <a:solidFill>
                      <a:schemeClr val="accent2"/>
                    </a:solidFill>
                  </a:tcPr>
                </a:tc>
                <a:tc hMerge="1">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200" b="1" i="0" u="none" strike="noStrike" cap="none" normalizeH="0" baseline="0" dirty="0" smtClean="0">
                        <a:ln>
                          <a:noFill/>
                        </a:ln>
                        <a:solidFill>
                          <a:schemeClr val="bg1"/>
                        </a:solidFill>
                        <a:effectLst/>
                        <a:latin typeface="+mn-lt"/>
                      </a:endParaRPr>
                    </a:p>
                  </a:txBody>
                  <a:tcPr marT="91440" marB="9144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200" b="1" i="0" u="none" strike="noStrike" cap="none" normalizeH="0" baseline="0" dirty="0" smtClean="0">
                        <a:ln>
                          <a:noFill/>
                        </a:ln>
                        <a:solidFill>
                          <a:schemeClr val="bg1"/>
                        </a:solidFill>
                        <a:effectLst/>
                        <a:latin typeface="+mn-lt"/>
                      </a:endParaRPr>
                    </a:p>
                  </a:txBody>
                  <a:tcPr marT="91440" marB="9144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200" b="1" i="0" u="none" strike="noStrike" cap="none" normalizeH="0" baseline="0" dirty="0" smtClean="0">
                        <a:ln>
                          <a:noFill/>
                        </a:ln>
                        <a:solidFill>
                          <a:schemeClr val="bg1"/>
                        </a:solidFill>
                        <a:effectLst/>
                        <a:latin typeface="+mn-lt"/>
                      </a:endParaRPr>
                    </a:p>
                  </a:txBody>
                  <a:tcPr marT="91440" marB="9144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3"/>
                    </a:solidFill>
                  </a:tcPr>
                </a:tc>
              </a:tr>
              <a:tr h="501085">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u="none" strike="noStrike" cap="none" normalizeH="0" baseline="0" dirty="0" smtClean="0">
                          <a:ln>
                            <a:noFill/>
                          </a:ln>
                          <a:effectLst/>
                        </a:rPr>
                        <a:t>Milestones / Deliverable</a:t>
                      </a:r>
                      <a:endParaRPr kumimoji="0" lang="en-US" sz="1000" b="1" i="0" u="none" strike="noStrike" cap="none" normalizeH="0" baseline="0" dirty="0" smtClean="0">
                        <a:ln>
                          <a:noFill/>
                        </a:ln>
                        <a:solidFill>
                          <a:schemeClr val="bg1"/>
                        </a:solidFill>
                        <a:effectLst/>
                        <a:latin typeface="+mn-lt"/>
                      </a:endParaRPr>
                    </a:p>
                  </a:txBody>
                  <a:tcPr marT="91440" marB="91440" anchor="ctr" horzOverflow="overflow"/>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u="none" strike="noStrike" cap="none" normalizeH="0" baseline="0" dirty="0" smtClean="0">
                          <a:ln>
                            <a:noFill/>
                          </a:ln>
                          <a:effectLst/>
                        </a:rPr>
                        <a:t>Dates</a:t>
                      </a:r>
                      <a:endParaRPr kumimoji="0" lang="en-US" sz="1000" b="1" i="0" u="none" strike="noStrike" cap="none" normalizeH="0" baseline="0" dirty="0" smtClean="0">
                        <a:ln>
                          <a:noFill/>
                        </a:ln>
                        <a:solidFill>
                          <a:schemeClr val="bg1"/>
                        </a:solidFill>
                        <a:effectLst/>
                        <a:latin typeface="+mn-lt"/>
                      </a:endParaRPr>
                    </a:p>
                  </a:txBody>
                  <a:tcPr marT="91440" marB="91440" anchor="ctr" horzOverflow="overflow"/>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900" u="none" strike="noStrike" cap="none" normalizeH="0" baseline="0" dirty="0" smtClean="0">
                          <a:ln>
                            <a:noFill/>
                          </a:ln>
                          <a:effectLst/>
                        </a:rPr>
                        <a:t>Percent Complete</a:t>
                      </a:r>
                      <a:endParaRPr kumimoji="0" lang="en-US" sz="900" b="1" i="0" u="none" strike="noStrike" cap="none" normalizeH="0" baseline="0" dirty="0" smtClean="0">
                        <a:ln>
                          <a:noFill/>
                        </a:ln>
                        <a:solidFill>
                          <a:schemeClr val="bg1"/>
                        </a:solidFill>
                        <a:effectLst/>
                        <a:latin typeface="+mn-lt"/>
                      </a:endParaRPr>
                    </a:p>
                  </a:txBody>
                  <a:tcPr marT="91440" marB="91440" anchor="ctr" horzOverflow="overflow"/>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u="none" strike="noStrike" cap="none" normalizeH="0" baseline="0" dirty="0" smtClean="0">
                          <a:ln>
                            <a:noFill/>
                          </a:ln>
                          <a:effectLst/>
                        </a:rPr>
                        <a:t>Status</a:t>
                      </a:r>
                      <a:endParaRPr kumimoji="0" lang="en-US" sz="1000" b="1" i="0" u="none" strike="noStrike" cap="none" normalizeH="0" baseline="0" dirty="0" smtClean="0">
                        <a:ln>
                          <a:noFill/>
                        </a:ln>
                        <a:solidFill>
                          <a:schemeClr val="bg1"/>
                        </a:solidFill>
                        <a:effectLst/>
                        <a:latin typeface="+mn-lt"/>
                      </a:endParaRPr>
                    </a:p>
                  </a:txBody>
                  <a:tcPr marT="91440" marB="91440" anchor="ctr" horzOverflow="overflow"/>
                </a:tc>
              </a:tr>
              <a:tr h="355674">
                <a:tc>
                  <a:txBody>
                    <a:bodyPr/>
                    <a:lstStyle/>
                    <a:p>
                      <a:pPr eaLnBrk="0" fontAlgn="base" hangingPunct="0">
                        <a:spcBef>
                          <a:spcPct val="0"/>
                        </a:spcBef>
                        <a:spcAft>
                          <a:spcPct val="0"/>
                        </a:spcAft>
                      </a:pPr>
                      <a:r>
                        <a:rPr lang="en-US" sz="1000" b="0" dirty="0" smtClean="0">
                          <a:solidFill>
                            <a:srgbClr val="000000"/>
                          </a:solidFill>
                          <a:cs typeface="Arial" pitchFamily="34" charset="0"/>
                        </a:rPr>
                        <a:t>Prepare and approve charter</a:t>
                      </a:r>
                      <a:endParaRPr lang="en-US" sz="10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25 Sep 15</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100%</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355674">
                <a:tc>
                  <a:txBody>
                    <a:bodyPr/>
                    <a:lstStyle/>
                    <a:p>
                      <a:pPr eaLnBrk="0" fontAlgn="base" hangingPunct="0">
                        <a:spcBef>
                          <a:spcPct val="0"/>
                        </a:spcBef>
                        <a:spcAft>
                          <a:spcPct val="0"/>
                        </a:spcAft>
                      </a:pPr>
                      <a:r>
                        <a:rPr lang="en-US" sz="1000" b="0" dirty="0" smtClean="0">
                          <a:solidFill>
                            <a:srgbClr val="000000"/>
                          </a:solidFill>
                          <a:cs typeface="Arial" pitchFamily="34" charset="0"/>
                        </a:rPr>
                        <a:t>Form hypothesis </a:t>
                      </a:r>
                      <a:endParaRPr lang="en-US" sz="10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defRPr/>
                      </a:pPr>
                      <a:r>
                        <a:rPr kumimoji="0" lang="en-US" sz="1000" b="0" i="0" u="none" strike="noStrike" cap="none" normalizeH="0" baseline="0" dirty="0" smtClean="0">
                          <a:ln>
                            <a:noFill/>
                          </a:ln>
                          <a:solidFill>
                            <a:schemeClr val="tx1"/>
                          </a:solidFill>
                          <a:effectLst/>
                          <a:latin typeface="+mn-lt"/>
                        </a:rPr>
                        <a:t>09 Oct 15</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 100 %</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409554">
                <a:tc>
                  <a: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000" b="0" dirty="0" smtClean="0">
                          <a:solidFill>
                            <a:srgbClr val="000000"/>
                          </a:solidFill>
                          <a:cs typeface="Arial" pitchFamily="34" charset="0"/>
                        </a:rPr>
                        <a:t>Interview Value Analysis teams</a:t>
                      </a:r>
                      <a:endParaRPr lang="en-US" sz="10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10 Nov to </a:t>
                      </a:r>
                    </a:p>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20 Nov 15</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100 %</a:t>
                      </a:r>
                    </a:p>
                  </a:txBody>
                  <a:tcPr marL="45720" marR="45720" anchor="ctr" horzOverflow="overflow">
                    <a:solidFill>
                      <a:schemeClr val="bg1"/>
                    </a:solidFill>
                  </a:tcPr>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457200">
                <a:tc>
                  <a:txBody>
                    <a:bodyPr/>
                    <a:lstStyle/>
                    <a:p>
                      <a:pPr eaLnBrk="0" fontAlgn="base" hangingPunct="0">
                        <a:spcBef>
                          <a:spcPct val="0"/>
                        </a:spcBef>
                        <a:spcAft>
                          <a:spcPct val="0"/>
                        </a:spcAft>
                      </a:pPr>
                      <a:r>
                        <a:rPr lang="en-US" sz="1000" b="0" dirty="0" smtClean="0">
                          <a:solidFill>
                            <a:srgbClr val="000000"/>
                          </a:solidFill>
                          <a:cs typeface="Arial" pitchFamily="34" charset="0"/>
                        </a:rPr>
                        <a:t>Identify</a:t>
                      </a:r>
                      <a:r>
                        <a:rPr lang="en-US" sz="1000" b="0" baseline="0" dirty="0" smtClean="0">
                          <a:solidFill>
                            <a:srgbClr val="000000"/>
                          </a:solidFill>
                          <a:cs typeface="Arial" pitchFamily="34" charset="0"/>
                        </a:rPr>
                        <a:t> quality characteristics, metrics, data sources</a:t>
                      </a:r>
                      <a:endParaRPr lang="en-US" sz="10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20 Nov 15</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100 %</a:t>
                      </a:r>
                    </a:p>
                  </a:txBody>
                  <a:tcPr marL="45720" marR="45720" anchor="ctr" horzOverflow="overflow">
                    <a:solidFill>
                      <a:schemeClr val="bg1"/>
                    </a:solidFill>
                  </a:tcPr>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407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cs typeface="Arial" pitchFamily="34" charset="0"/>
                        </a:rPr>
                        <a:t>Select device areas</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20 Nov 15</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100 %</a:t>
                      </a:r>
                    </a:p>
                  </a:txBody>
                  <a:tcPr marL="45720" marR="45720" anchor="ctr" horzOverflow="overflow">
                    <a:solidFill>
                      <a:schemeClr val="bg1"/>
                    </a:solidFill>
                  </a:tcPr>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407131">
                <a:tc>
                  <a:txBody>
                    <a:bodyPr/>
                    <a:lstStyle/>
                    <a:p>
                      <a:pPr eaLnBrk="0" fontAlgn="base" hangingPunct="0">
                        <a:spcBef>
                          <a:spcPct val="0"/>
                        </a:spcBef>
                        <a:spcAft>
                          <a:spcPct val="0"/>
                        </a:spcAft>
                      </a:pPr>
                      <a:r>
                        <a:rPr lang="en-US" sz="1000" b="0" dirty="0" smtClean="0">
                          <a:solidFill>
                            <a:srgbClr val="000000"/>
                          </a:solidFill>
                          <a:cs typeface="Arial" pitchFamily="34" charset="0"/>
                        </a:rPr>
                        <a:t>Develop and share pilot proposal </a:t>
                      </a:r>
                      <a:r>
                        <a:rPr lang="en-US" sz="1000" b="0" baseline="0" dirty="0" smtClean="0">
                          <a:solidFill>
                            <a:srgbClr val="000000"/>
                          </a:solidFill>
                          <a:cs typeface="Arial" pitchFamily="34" charset="0"/>
                        </a:rPr>
                        <a:t>at CfQ forum</a:t>
                      </a:r>
                      <a:endParaRPr lang="en-US" sz="10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7 Dec 15</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defRPr/>
                      </a:pPr>
                      <a:r>
                        <a:rPr kumimoji="0" lang="en-US" sz="1000" b="0" i="0" u="none" strike="noStrike" cap="none" normalizeH="0" baseline="0" dirty="0" smtClean="0">
                          <a:ln>
                            <a:noFill/>
                          </a:ln>
                          <a:solidFill>
                            <a:schemeClr val="tx1"/>
                          </a:solidFill>
                          <a:effectLst/>
                          <a:latin typeface="+mn-lt"/>
                        </a:rPr>
                        <a:t>100%</a:t>
                      </a:r>
                    </a:p>
                  </a:txBody>
                  <a:tcPr marL="45720" marR="45720" anchor="ctr" horzOverflow="overflow">
                    <a:solidFill>
                      <a:schemeClr val="bg1"/>
                    </a:solidFill>
                  </a:tcPr>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407131">
                <a:tc>
                  <a:txBody>
                    <a:bodyPr/>
                    <a:lstStyle/>
                    <a:p>
                      <a:pPr eaLnBrk="0" fontAlgn="base" hangingPunct="0">
                        <a:spcBef>
                          <a:spcPct val="0"/>
                        </a:spcBef>
                        <a:spcAft>
                          <a:spcPct val="0"/>
                        </a:spcAft>
                      </a:pPr>
                      <a:r>
                        <a:rPr lang="en-US" sz="1000" b="0" dirty="0" smtClean="0">
                          <a:solidFill>
                            <a:srgbClr val="000000"/>
                          </a:solidFill>
                          <a:cs typeface="Arial" pitchFamily="34" charset="0"/>
                        </a:rPr>
                        <a:t>Develop </a:t>
                      </a:r>
                      <a:r>
                        <a:rPr lang="en-US" sz="1000" b="0" baseline="0" dirty="0" smtClean="0">
                          <a:solidFill>
                            <a:srgbClr val="000000"/>
                          </a:solidFill>
                          <a:cs typeface="Arial" pitchFamily="34" charset="0"/>
                        </a:rPr>
                        <a:t>dashboards</a:t>
                      </a:r>
                      <a:endParaRPr lang="en-US" sz="10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20 Nov to </a:t>
                      </a:r>
                    </a:p>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8 Jan 16</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0%</a:t>
                      </a:r>
                    </a:p>
                  </a:txBody>
                  <a:tcPr marL="45720" marR="45720" anchor="ctr" horzOverflow="overflow">
                    <a:solidFill>
                      <a:schemeClr val="bg1"/>
                    </a:solidFill>
                  </a:tcPr>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355674">
                <a:tc>
                  <a:txBody>
                    <a:bodyPr/>
                    <a:lstStyle/>
                    <a:p>
                      <a:pPr eaLnBrk="0" fontAlgn="base" hangingPunct="0">
                        <a:spcBef>
                          <a:spcPct val="0"/>
                        </a:spcBef>
                        <a:spcAft>
                          <a:spcPct val="0"/>
                        </a:spcAft>
                      </a:pPr>
                      <a:r>
                        <a:rPr lang="en-US" sz="1000" b="0" dirty="0" smtClean="0">
                          <a:solidFill>
                            <a:srgbClr val="000000"/>
                          </a:solidFill>
                          <a:cs typeface="Arial" pitchFamily="34" charset="0"/>
                        </a:rPr>
                        <a:t>Identify pilot participants</a:t>
                      </a:r>
                      <a:endParaRPr lang="en-US" sz="10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15 Jan 16</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defRPr/>
                      </a:pPr>
                      <a:r>
                        <a:rPr kumimoji="0" lang="en-US" sz="1000" b="0" i="0" u="none" strike="noStrike" cap="none" normalizeH="0" baseline="0" dirty="0" smtClean="0">
                          <a:ln>
                            <a:noFill/>
                          </a:ln>
                          <a:solidFill>
                            <a:schemeClr val="tx1"/>
                          </a:solidFill>
                          <a:effectLst/>
                          <a:latin typeface="+mn-lt"/>
                        </a:rPr>
                        <a:t>0%</a:t>
                      </a:r>
                    </a:p>
                  </a:txBody>
                  <a:tcPr marL="45720" marR="45720" anchor="ctr" horzOverflow="overflow">
                    <a:solidFill>
                      <a:schemeClr val="bg1"/>
                    </a:solidFill>
                  </a:tcPr>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355674">
                <a:tc>
                  <a:txBody>
                    <a:bodyPr/>
                    <a:lstStyle/>
                    <a:p>
                      <a:pPr eaLnBrk="0" fontAlgn="base" hangingPunct="0">
                        <a:spcBef>
                          <a:spcPct val="0"/>
                        </a:spcBef>
                        <a:spcAft>
                          <a:spcPct val="0"/>
                        </a:spcAft>
                      </a:pPr>
                      <a:r>
                        <a:rPr lang="en-US" sz="1000" b="0" dirty="0" smtClean="0">
                          <a:solidFill>
                            <a:srgbClr val="000000"/>
                          </a:solidFill>
                          <a:cs typeface="Arial" pitchFamily="34" charset="0"/>
                        </a:rPr>
                        <a:t>Pilot prep</a:t>
                      </a:r>
                      <a:endParaRPr lang="en-US" sz="10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15 Jan 16</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0%</a:t>
                      </a:r>
                    </a:p>
                  </a:txBody>
                  <a:tcPr marL="45720" marR="45720" anchor="ctr" horzOverflow="overflow">
                    <a:solidFill>
                      <a:schemeClr val="bg1"/>
                    </a:solidFill>
                  </a:tcPr>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355674">
                <a:tc>
                  <a:txBody>
                    <a:bodyPr/>
                    <a:lstStyle/>
                    <a:p>
                      <a:pPr eaLnBrk="0" fontAlgn="base" hangingPunct="0">
                        <a:spcBef>
                          <a:spcPct val="0"/>
                        </a:spcBef>
                        <a:spcAft>
                          <a:spcPct val="0"/>
                        </a:spcAft>
                      </a:pPr>
                      <a:r>
                        <a:rPr lang="en-US" sz="1000" b="0" dirty="0" smtClean="0">
                          <a:solidFill>
                            <a:srgbClr val="000000"/>
                          </a:solidFill>
                          <a:cs typeface="Arial" pitchFamily="34" charset="0"/>
                        </a:rPr>
                        <a:t>Pilot use of Quality information with Value Analysis Teams</a:t>
                      </a:r>
                      <a:endParaRPr lang="en-US" sz="1000" b="0" dirty="0">
                        <a:solidFill>
                          <a:srgbClr val="000000"/>
                        </a:solidFill>
                        <a:cs typeface="Arial" pitchFamily="34" charset="0"/>
                      </a:endParaRP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30 Jan 16 to </a:t>
                      </a:r>
                      <a:r>
                        <a:rPr kumimoji="0" lang="en-US" sz="1000" b="0" i="0" u="none" strike="noStrike" cap="none" normalizeH="0" baseline="0" smtClean="0">
                          <a:ln>
                            <a:noFill/>
                          </a:ln>
                          <a:solidFill>
                            <a:schemeClr val="tx1"/>
                          </a:solidFill>
                          <a:effectLst/>
                          <a:latin typeface="+mn-lt"/>
                        </a:rPr>
                        <a:t>30 Mar </a:t>
                      </a:r>
                      <a:r>
                        <a:rPr kumimoji="0" lang="en-US" sz="1000" b="0" i="0" u="none" strike="noStrike" cap="none" normalizeH="0" baseline="0" dirty="0" smtClean="0">
                          <a:ln>
                            <a:noFill/>
                          </a:ln>
                          <a:solidFill>
                            <a:schemeClr val="tx1"/>
                          </a:solidFill>
                          <a:effectLst/>
                          <a:latin typeface="+mn-lt"/>
                        </a:rPr>
                        <a:t>16</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smtClean="0">
                          <a:ln>
                            <a:noFill/>
                          </a:ln>
                          <a:solidFill>
                            <a:schemeClr val="tx1"/>
                          </a:solidFill>
                          <a:effectLst/>
                          <a:latin typeface="+mn-lt"/>
                        </a:rPr>
                        <a:t>0 %</a:t>
                      </a: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r h="355674">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Analyze results and draft recommendation</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31 Apr 16</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0%</a:t>
                      </a:r>
                    </a:p>
                  </a:txBody>
                  <a:tcPr marL="45720" marR="45720" anchor="ctr" horzOverflow="overflow">
                    <a:solidFill>
                      <a:schemeClr val="bg1"/>
                    </a:solidFill>
                  </a:tcPr>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45720" marR="45720" anchor="ctr" horzOverflow="overflow">
                    <a:solidFill>
                      <a:schemeClr val="bg1"/>
                    </a:solidFill>
                  </a:tcPr>
                </a:tc>
              </a:tr>
            </a:tbl>
          </a:graphicData>
        </a:graphic>
      </p:graphicFrame>
      <p:grpSp>
        <p:nvGrpSpPr>
          <p:cNvPr id="4" name="Group 3"/>
          <p:cNvGrpSpPr/>
          <p:nvPr/>
        </p:nvGrpSpPr>
        <p:grpSpPr>
          <a:xfrm>
            <a:off x="376767" y="6446154"/>
            <a:ext cx="3976211" cy="308318"/>
            <a:chOff x="5269389" y="6081894"/>
            <a:chExt cx="3976211" cy="308318"/>
          </a:xfrm>
        </p:grpSpPr>
        <p:grpSp>
          <p:nvGrpSpPr>
            <p:cNvPr id="5" name="Group 20"/>
            <p:cNvGrpSpPr>
              <a:grpSpLocks/>
            </p:cNvGrpSpPr>
            <p:nvPr/>
          </p:nvGrpSpPr>
          <p:grpSpPr bwMode="auto">
            <a:xfrm>
              <a:off x="6350000" y="6081894"/>
              <a:ext cx="2895600" cy="307975"/>
              <a:chOff x="3886200" y="157583"/>
              <a:chExt cx="2895599" cy="308610"/>
            </a:xfrm>
          </p:grpSpPr>
          <p:sp>
            <p:nvSpPr>
              <p:cNvPr id="8" name="Rectangle 5"/>
              <p:cNvSpPr>
                <a:spLocks noChangeAspect="1"/>
              </p:cNvSpPr>
              <p:nvPr/>
            </p:nvSpPr>
            <p:spPr>
              <a:xfrm>
                <a:off x="3886200" y="157583"/>
                <a:ext cx="308610" cy="308610"/>
              </a:xfrm>
              <a:prstGeom prst="ellipse">
                <a:avLst/>
              </a:prstGeom>
              <a:solidFill>
                <a:srgbClr val="00B050"/>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G</a:t>
                </a:r>
              </a:p>
            </p:txBody>
          </p:sp>
          <p:sp>
            <p:nvSpPr>
              <p:cNvPr id="9" name="Rectangle 5"/>
              <p:cNvSpPr>
                <a:spLocks noChangeAspect="1"/>
              </p:cNvSpPr>
              <p:nvPr/>
            </p:nvSpPr>
            <p:spPr>
              <a:xfrm>
                <a:off x="4872990" y="157583"/>
                <a:ext cx="308610" cy="308610"/>
              </a:xfrm>
              <a:prstGeom prst="ellipse">
                <a:avLst/>
              </a:prstGeom>
              <a:solidFill>
                <a:srgbClr val="FFFF00"/>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000000"/>
                    </a:solidFill>
                    <a:ea typeface="ＭＳ Ｐゴシック" pitchFamily="34"/>
                    <a:cs typeface="Arial" pitchFamily="34" charset="0"/>
                  </a:rPr>
                  <a:t>Y</a:t>
                </a:r>
              </a:p>
            </p:txBody>
          </p:sp>
          <p:sp>
            <p:nvSpPr>
              <p:cNvPr id="10" name="Rectangle 5"/>
              <p:cNvSpPr>
                <a:spLocks noChangeAspect="1"/>
              </p:cNvSpPr>
              <p:nvPr/>
            </p:nvSpPr>
            <p:spPr>
              <a:xfrm>
                <a:off x="5886736" y="157583"/>
                <a:ext cx="308610" cy="308610"/>
              </a:xfrm>
              <a:prstGeom prst="ellipse">
                <a:avLst/>
              </a:prstGeom>
              <a:solidFill>
                <a:srgbClr val="FF0000"/>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R</a:t>
                </a:r>
              </a:p>
            </p:txBody>
          </p:sp>
          <p:sp>
            <p:nvSpPr>
              <p:cNvPr id="11" name="TextBox 24"/>
              <p:cNvSpPr txBox="1">
                <a:spLocks noChangeArrowheads="1"/>
              </p:cNvSpPr>
              <p:nvPr/>
            </p:nvSpPr>
            <p:spPr bwMode="auto">
              <a:xfrm>
                <a:off x="4191000" y="203716"/>
                <a:ext cx="685800" cy="21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800" b="1" kern="0" dirty="0" smtClean="0">
                    <a:solidFill>
                      <a:srgbClr val="000000"/>
                    </a:solidFill>
                  </a:rPr>
                  <a:t>= On Time</a:t>
                </a:r>
              </a:p>
            </p:txBody>
          </p:sp>
          <p:sp>
            <p:nvSpPr>
              <p:cNvPr id="12" name="TextBox 25"/>
              <p:cNvSpPr txBox="1">
                <a:spLocks noChangeArrowheads="1"/>
              </p:cNvSpPr>
              <p:nvPr/>
            </p:nvSpPr>
            <p:spPr bwMode="auto">
              <a:xfrm>
                <a:off x="5181600" y="203716"/>
                <a:ext cx="685800" cy="21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800" b="1" kern="0" dirty="0" smtClean="0">
                    <a:solidFill>
                      <a:srgbClr val="000000"/>
                    </a:solidFill>
                  </a:rPr>
                  <a:t>= At Risk</a:t>
                </a:r>
              </a:p>
            </p:txBody>
          </p:sp>
          <p:sp>
            <p:nvSpPr>
              <p:cNvPr id="13" name="TextBox 26"/>
              <p:cNvSpPr txBox="1">
                <a:spLocks noChangeArrowheads="1"/>
              </p:cNvSpPr>
              <p:nvPr/>
            </p:nvSpPr>
            <p:spPr bwMode="auto">
              <a:xfrm>
                <a:off x="6095999" y="203716"/>
                <a:ext cx="685800" cy="21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800" b="1" kern="0" dirty="0" smtClean="0">
                    <a:solidFill>
                      <a:srgbClr val="000000"/>
                    </a:solidFill>
                  </a:rPr>
                  <a:t>= Late</a:t>
                </a:r>
              </a:p>
            </p:txBody>
          </p:sp>
        </p:grpSp>
        <p:sp>
          <p:nvSpPr>
            <p:cNvPr id="6" name="Rectangle 5"/>
            <p:cNvSpPr>
              <a:spLocks noChangeAspect="1"/>
            </p:cNvSpPr>
            <p:nvPr/>
          </p:nvSpPr>
          <p:spPr bwMode="auto">
            <a:xfrm>
              <a:off x="5269389" y="6082237"/>
              <a:ext cx="308611" cy="307975"/>
            </a:xfrm>
            <a:prstGeom prst="ellipse">
              <a:avLst/>
            </a:prstGeom>
            <a:solidFill>
              <a:srgbClr val="195695"/>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s-CL" sz="1000" b="1" kern="0" dirty="0">
                  <a:solidFill>
                    <a:srgbClr val="FFFFFF"/>
                  </a:solidFill>
                  <a:ea typeface="ＭＳ Ｐゴシック" pitchFamily="34"/>
                  <a:cs typeface="Arial" pitchFamily="34" charset="0"/>
                </a:rPr>
                <a:t>C</a:t>
              </a:r>
              <a:endParaRPr lang="en-US" sz="1000" b="1" kern="0" dirty="0">
                <a:solidFill>
                  <a:srgbClr val="FFFFFF"/>
                </a:solidFill>
                <a:ea typeface="ＭＳ Ｐゴシック" pitchFamily="34"/>
                <a:cs typeface="Arial" pitchFamily="34" charset="0"/>
              </a:endParaRPr>
            </a:p>
          </p:txBody>
        </p:sp>
        <p:sp>
          <p:nvSpPr>
            <p:cNvPr id="7" name="TextBox 6"/>
            <p:cNvSpPr txBox="1">
              <a:spLocks noChangeArrowheads="1"/>
            </p:cNvSpPr>
            <p:nvPr/>
          </p:nvSpPr>
          <p:spPr bwMode="auto">
            <a:xfrm>
              <a:off x="5537200" y="6131107"/>
              <a:ext cx="76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800" b="1" kern="0" dirty="0" smtClean="0">
                  <a:solidFill>
                    <a:srgbClr val="000000"/>
                  </a:solidFill>
                </a:rPr>
                <a:t>= Complete</a:t>
              </a:r>
            </a:p>
          </p:txBody>
        </p:sp>
      </p:grpSp>
      <p:graphicFrame>
        <p:nvGraphicFramePr>
          <p:cNvPr id="14" name="Group 2"/>
          <p:cNvGraphicFramePr>
            <a:graphicFrameLocks noGrp="1"/>
          </p:cNvGraphicFramePr>
          <p:nvPr>
            <p:extLst>
              <p:ext uri="{D42A27DB-BD31-4B8C-83A1-F6EECF244321}">
                <p14:modId xmlns:p14="http://schemas.microsoft.com/office/powerpoint/2010/main" val="3276980389"/>
              </p:ext>
            </p:extLst>
          </p:nvPr>
        </p:nvGraphicFramePr>
        <p:xfrm>
          <a:off x="4311896" y="1000091"/>
          <a:ext cx="4358640" cy="1828800"/>
        </p:xfrm>
        <a:graphic>
          <a:graphicData uri="http://schemas.openxmlformats.org/drawingml/2006/table">
            <a:tbl>
              <a:tblPr>
                <a:tableStyleId>{284E427A-3D55-4303-BF80-6455036E1DE7}</a:tableStyleId>
              </a:tblPr>
              <a:tblGrid>
                <a:gridCol w="4358640"/>
              </a:tblGrid>
              <a:tr h="213360">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200" b="1" i="0" u="none" strike="noStrike" cap="none" normalizeH="0" baseline="0" dirty="0" smtClean="0">
                          <a:ln>
                            <a:noFill/>
                          </a:ln>
                          <a:solidFill>
                            <a:schemeClr val="bg1"/>
                          </a:solidFill>
                          <a:effectLst/>
                          <a:latin typeface="+mn-lt"/>
                        </a:rPr>
                        <a:t>Results / Accomplishments</a:t>
                      </a:r>
                    </a:p>
                  </a:txBody>
                  <a:tcPr marT="91440" marB="91440" anchor="ctr" horzOverflow="overflow">
                    <a:solidFill>
                      <a:schemeClr val="accent2"/>
                    </a:solidFill>
                  </a:tcPr>
                </a:tc>
              </a:tr>
              <a:tr h="454392">
                <a:tc>
                  <a:txBody>
                    <a:bodyPr/>
                    <a:lstStyle/>
                    <a:p>
                      <a:pPr algn="l"/>
                      <a:r>
                        <a:rPr kumimoji="0" lang="en-US" sz="1000" b="0" i="0" u="none" strike="noStrike" cap="none" normalizeH="0" baseline="0" dirty="0" smtClean="0">
                          <a:ln>
                            <a:noFill/>
                          </a:ln>
                          <a:solidFill>
                            <a:schemeClr val="tx1"/>
                          </a:solidFill>
                          <a:effectLst/>
                          <a:latin typeface="+mn-lt"/>
                        </a:rPr>
                        <a:t>Interviewed Value Analysis Teams including: </a:t>
                      </a:r>
                    </a:p>
                    <a:p>
                      <a:pPr algn="l"/>
                      <a:r>
                        <a:rPr lang="en-US" sz="1000" b="0" dirty="0" smtClean="0"/>
                        <a:t>UAB Hospital, Birmingham AL,</a:t>
                      </a:r>
                      <a:r>
                        <a:rPr lang="en-US" sz="1000" b="0" baseline="0" dirty="0" smtClean="0"/>
                        <a:t> </a:t>
                      </a:r>
                      <a:r>
                        <a:rPr lang="en-US" sz="1000" b="0" dirty="0" smtClean="0"/>
                        <a:t>Baptist Health,</a:t>
                      </a:r>
                      <a:r>
                        <a:rPr lang="en-US" sz="1000" b="0" baseline="0" dirty="0" smtClean="0"/>
                        <a:t> Little Rock, AR, Kettering Health Network, Miamisburg, OH, Orlando Health, Orlando, FL, VA NCPS, Ann Arbor, MI, Providence Health &amp; Services Seattle, 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smtClean="0">
                          <a:ln>
                            <a:noFill/>
                          </a:ln>
                          <a:solidFill>
                            <a:schemeClr val="tx1"/>
                          </a:solidFill>
                          <a:effectLst/>
                          <a:latin typeface="+mn-lt"/>
                        </a:rPr>
                        <a:t>Identified sources of information on </a:t>
                      </a:r>
                      <a:r>
                        <a:rPr lang="en-US" sz="1000" b="0" dirty="0" smtClean="0"/>
                        <a:t>Safety, Effectiveness, Usability,</a:t>
                      </a:r>
                      <a:r>
                        <a:rPr lang="en-US" sz="1000" b="0" baseline="0" dirty="0" smtClean="0"/>
                        <a:t> Availability, Reliability and Compatibility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smtClean="0"/>
                        <a:t>Selected knees and defibrillators as pilot device areas.</a:t>
                      </a:r>
                      <a:endParaRPr kumimoji="0" lang="en-US" sz="1000" b="0" i="1" u="none" strike="noStrike" cap="none" normalizeH="0" baseline="0" dirty="0" smtClean="0">
                        <a:ln>
                          <a:noFill/>
                        </a:ln>
                        <a:solidFill>
                          <a:schemeClr val="tx1"/>
                        </a:solidFill>
                        <a:effectLst/>
                        <a:latin typeface="+mn-lt"/>
                      </a:endParaRPr>
                    </a:p>
                  </a:txBody>
                  <a:tcPr marL="45720" marR="45720" horzOverflow="overflow">
                    <a:solidFill>
                      <a:schemeClr val="bg1"/>
                    </a:solidFill>
                  </a:tcPr>
                </a:tc>
              </a:tr>
            </a:tbl>
          </a:graphicData>
        </a:graphic>
      </p:graphicFrame>
      <p:graphicFrame>
        <p:nvGraphicFramePr>
          <p:cNvPr id="15" name="Group 2"/>
          <p:cNvGraphicFramePr>
            <a:graphicFrameLocks noGrp="1"/>
          </p:cNvGraphicFramePr>
          <p:nvPr>
            <p:extLst>
              <p:ext uri="{D42A27DB-BD31-4B8C-83A1-F6EECF244321}">
                <p14:modId xmlns:p14="http://schemas.microsoft.com/office/powerpoint/2010/main" val="3717223341"/>
              </p:ext>
            </p:extLst>
          </p:nvPr>
        </p:nvGraphicFramePr>
        <p:xfrm>
          <a:off x="4362395" y="3054362"/>
          <a:ext cx="4317558" cy="1920240"/>
        </p:xfrm>
        <a:graphic>
          <a:graphicData uri="http://schemas.openxmlformats.org/drawingml/2006/table">
            <a:tbl>
              <a:tblPr>
                <a:tableStyleId>{284E427A-3D55-4303-BF80-6455036E1DE7}</a:tableStyleId>
              </a:tblPr>
              <a:tblGrid>
                <a:gridCol w="3450675"/>
                <a:gridCol w="866883"/>
              </a:tblGrid>
              <a:tr h="381000">
                <a:tc gridSpan="2">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200" b="1" i="0" u="none" strike="noStrike" cap="none" normalizeH="0" baseline="0" dirty="0" smtClean="0">
                          <a:ln>
                            <a:noFill/>
                          </a:ln>
                          <a:solidFill>
                            <a:schemeClr val="bg1"/>
                          </a:solidFill>
                          <a:effectLst/>
                          <a:latin typeface="+mn-lt"/>
                        </a:rPr>
                        <a:t>Upcoming Activities</a:t>
                      </a:r>
                    </a:p>
                  </a:txBody>
                  <a:tcPr marT="91440" marB="91440" anchor="ctr" horzOverflow="overflow">
                    <a:solidFill>
                      <a:schemeClr val="accent2"/>
                    </a:solidFill>
                  </a:tcPr>
                </a:tc>
                <a:tc hMerge="1">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endParaRPr kumimoji="0" lang="en-US" sz="1200" b="1" i="0" u="none" strike="noStrike" cap="none" normalizeH="0" baseline="0" dirty="0" smtClean="0">
                        <a:ln>
                          <a:noFill/>
                        </a:ln>
                        <a:solidFill>
                          <a:schemeClr val="bg1"/>
                        </a:solidFill>
                        <a:effectLst/>
                        <a:latin typeface="+mn-lt"/>
                      </a:endParaRPr>
                    </a:p>
                  </a:txBody>
                  <a:tcPr marT="91440" marB="9144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3"/>
                    </a:solidFill>
                  </a:tcPr>
                </a:tc>
              </a:tr>
              <a:tr h="304800">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Activity</a:t>
                      </a:r>
                    </a:p>
                  </a:txBody>
                  <a:tcPr marT="91440" marB="91440" anchor="ctr" horzOverflow="overflow"/>
                </a:tc>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u="none" strike="noStrike" cap="none" normalizeH="0" baseline="0" dirty="0" smtClean="0">
                          <a:ln>
                            <a:noFill/>
                          </a:ln>
                          <a:solidFill>
                            <a:schemeClr val="tx1"/>
                          </a:solidFill>
                          <a:effectLst/>
                        </a:rPr>
                        <a:t>Target Date</a:t>
                      </a:r>
                      <a:endParaRPr kumimoji="0" lang="en-US" sz="1000" b="0" i="0" u="none" strike="noStrike" cap="none" normalizeH="0" baseline="0" dirty="0" smtClean="0">
                        <a:ln>
                          <a:noFill/>
                        </a:ln>
                        <a:solidFill>
                          <a:schemeClr val="tx1"/>
                        </a:solidFill>
                        <a:effectLst/>
                        <a:latin typeface="+mn-lt"/>
                      </a:endParaRPr>
                    </a:p>
                  </a:txBody>
                  <a:tcPr marT="91440" marB="91440" anchor="ctr" horzOverflow="overflow"/>
                </a:tc>
              </a:tr>
              <a:tr h="259080">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defRPr/>
                      </a:pPr>
                      <a:r>
                        <a:rPr kumimoji="0" lang="en-US" sz="1000" b="0" i="0" u="none" strike="noStrike" cap="none" normalizeH="0" baseline="0" dirty="0" smtClean="0">
                          <a:ln>
                            <a:noFill/>
                          </a:ln>
                          <a:solidFill>
                            <a:schemeClr val="tx1"/>
                          </a:solidFill>
                          <a:effectLst/>
                          <a:latin typeface="+mn-lt"/>
                        </a:rPr>
                        <a:t>Create dashboards with </a:t>
                      </a:r>
                      <a:r>
                        <a:rPr lang="en-US" sz="1000" b="0" dirty="0" smtClean="0"/>
                        <a:t>Safety, Effectiveness, Usability,</a:t>
                      </a:r>
                      <a:r>
                        <a:rPr lang="en-US" sz="1000" b="0" baseline="0" dirty="0" smtClean="0"/>
                        <a:t> Availability, Reliability and Compatibility information on knees and defibrillators</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8 Jan 16</a:t>
                      </a:r>
                    </a:p>
                  </a:txBody>
                  <a:tcPr marL="45720" marR="45720" anchor="ctr" horzOverflow="overflow">
                    <a:solidFill>
                      <a:schemeClr val="bg1"/>
                    </a:solidFill>
                  </a:tcPr>
                </a:tc>
              </a:tr>
              <a:tr h="259080">
                <a:tc>
                  <a:txBody>
                    <a:bodyPr/>
                    <a:lstStyle/>
                    <a:p>
                      <a:pPr marL="0" marR="0" lvl="0" indent="0" algn="l" defTabSz="684213" rtl="0" eaLnBrk="0" fontAlgn="base" latinLnBrk="0" hangingPunct="0">
                        <a:lnSpc>
                          <a:spcPct val="100000"/>
                        </a:lnSpc>
                        <a:spcBef>
                          <a:spcPts val="0"/>
                        </a:spcBef>
                        <a:spcAft>
                          <a:spcPct val="0"/>
                        </a:spcAft>
                        <a:buClrTx/>
                        <a:buSzPct val="100000"/>
                        <a:buFont typeface="Arial" panose="020B0604020202020204" pitchFamily="34" charset="0"/>
                        <a:buNone/>
                        <a:tabLst/>
                        <a:defRPr/>
                      </a:pPr>
                      <a:r>
                        <a:rPr kumimoji="0" lang="en-US" sz="1000" b="0" i="0" u="none" strike="noStrike" cap="none" normalizeH="0" baseline="0" dirty="0" smtClean="0">
                          <a:ln>
                            <a:noFill/>
                          </a:ln>
                          <a:solidFill>
                            <a:schemeClr val="tx1"/>
                          </a:solidFill>
                          <a:effectLst/>
                          <a:latin typeface="+mn-lt"/>
                        </a:rPr>
                        <a:t>Draft detailed pilot plan </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15 Jan 16</a:t>
                      </a:r>
                    </a:p>
                  </a:txBody>
                  <a:tcPr marL="45720" marR="45720" anchor="ctr" horzOverflow="overflow">
                    <a:solidFill>
                      <a:schemeClr val="bg1"/>
                    </a:solidFill>
                  </a:tcPr>
                </a:tc>
              </a:tr>
              <a:tr h="259080">
                <a:tc>
                  <a:txBody>
                    <a:bodyPr/>
                    <a:lstStyle/>
                    <a:p>
                      <a:pPr marL="0" marR="0" lvl="0" indent="0" algn="l" defTabSz="684213" rtl="0" eaLnBrk="0" fontAlgn="base" latinLnBrk="0" hangingPunct="0">
                        <a:lnSpc>
                          <a:spcPct val="100000"/>
                        </a:lnSpc>
                        <a:spcBef>
                          <a:spcPts val="0"/>
                        </a:spcBef>
                        <a:spcAft>
                          <a:spcPct val="0"/>
                        </a:spcAft>
                        <a:buClrTx/>
                        <a:buSzPct val="100000"/>
                        <a:buFont typeface="Arial" panose="020B0604020202020204" pitchFamily="34" charset="0"/>
                        <a:buNone/>
                        <a:tabLst/>
                        <a:defRPr/>
                      </a:pPr>
                      <a:r>
                        <a:rPr kumimoji="0" lang="en-US" sz="1000" b="0" i="0" u="none" strike="noStrike" cap="none" normalizeH="0" baseline="0" dirty="0" smtClean="0">
                          <a:ln>
                            <a:noFill/>
                          </a:ln>
                          <a:solidFill>
                            <a:schemeClr val="tx1"/>
                          </a:solidFill>
                          <a:effectLst/>
                          <a:latin typeface="+mn-lt"/>
                        </a:rPr>
                        <a:t>Draft advanced analytics agenda for CfQ forum December 8</a:t>
                      </a:r>
                      <a:r>
                        <a:rPr kumimoji="0" lang="en-US" sz="1000" b="0" i="0" u="none" strike="noStrike" cap="none" normalizeH="0" baseline="30000" dirty="0" smtClean="0">
                          <a:ln>
                            <a:noFill/>
                          </a:ln>
                          <a:solidFill>
                            <a:schemeClr val="tx1"/>
                          </a:solidFill>
                          <a:effectLst/>
                          <a:latin typeface="+mn-lt"/>
                        </a:rPr>
                        <a:t>th</a:t>
                      </a:r>
                      <a:r>
                        <a:rPr kumimoji="0" lang="en-US" sz="1000" b="0" i="0" u="none" strike="noStrike" cap="none" normalizeH="0" baseline="0" dirty="0" smtClean="0">
                          <a:ln>
                            <a:noFill/>
                          </a:ln>
                          <a:solidFill>
                            <a:schemeClr val="tx1"/>
                          </a:solidFill>
                          <a:effectLst/>
                          <a:latin typeface="+mn-lt"/>
                        </a:rPr>
                        <a:t> in Washington, DC</a:t>
                      </a:r>
                    </a:p>
                  </a:txBody>
                  <a:tcPr marL="45720" marR="45720" anchor="ctr" horzOverflow="overflow">
                    <a:solidFill>
                      <a:schemeClr val="bg1"/>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000" b="0" i="0" u="none" strike="noStrike" cap="none" normalizeH="0" baseline="0" dirty="0" smtClean="0">
                          <a:ln>
                            <a:noFill/>
                          </a:ln>
                          <a:solidFill>
                            <a:schemeClr val="tx1"/>
                          </a:solidFill>
                          <a:effectLst/>
                          <a:latin typeface="+mn-lt"/>
                        </a:rPr>
                        <a:t>7 Dec 15</a:t>
                      </a:r>
                    </a:p>
                  </a:txBody>
                  <a:tcPr marL="45720" marR="45720" anchor="ctr" horzOverflow="overflow">
                    <a:solidFill>
                      <a:schemeClr val="bg1"/>
                    </a:solidFill>
                  </a:tcPr>
                </a:tc>
              </a:tr>
            </a:tbl>
          </a:graphicData>
        </a:graphic>
      </p:graphicFrame>
      <p:graphicFrame>
        <p:nvGraphicFramePr>
          <p:cNvPr id="16" name="Group 2"/>
          <p:cNvGraphicFramePr>
            <a:graphicFrameLocks noGrp="1"/>
          </p:cNvGraphicFramePr>
          <p:nvPr>
            <p:extLst>
              <p:ext uri="{D42A27DB-BD31-4B8C-83A1-F6EECF244321}">
                <p14:modId xmlns:p14="http://schemas.microsoft.com/office/powerpoint/2010/main" val="898809166"/>
              </p:ext>
            </p:extLst>
          </p:nvPr>
        </p:nvGraphicFramePr>
        <p:xfrm>
          <a:off x="4352978" y="5330460"/>
          <a:ext cx="4365075" cy="939800"/>
        </p:xfrm>
        <a:graphic>
          <a:graphicData uri="http://schemas.openxmlformats.org/drawingml/2006/table">
            <a:tbl>
              <a:tblPr>
                <a:tableStyleId>{284E427A-3D55-4303-BF80-6455036E1DE7}</a:tableStyleId>
              </a:tblPr>
              <a:tblGrid>
                <a:gridCol w="1816608"/>
                <a:gridCol w="2548467"/>
              </a:tblGrid>
              <a:tr h="251285">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200" b="1" i="0" u="none" strike="noStrike" cap="none" normalizeH="0" baseline="0" dirty="0" smtClean="0">
                          <a:ln>
                            <a:noFill/>
                          </a:ln>
                          <a:solidFill>
                            <a:schemeClr val="bg1"/>
                          </a:solidFill>
                          <a:effectLst/>
                          <a:latin typeface="+mn-lt"/>
                        </a:rPr>
                        <a:t>Issues/Risks</a:t>
                      </a:r>
                    </a:p>
                  </a:txBody>
                  <a:tcPr marT="91440" marB="91440" anchor="ctr" horzOverflow="overflow">
                    <a:solidFill>
                      <a:schemeClr val="accent2"/>
                    </a:solidFill>
                  </a:tcPr>
                </a:tc>
                <a:tc>
                  <a:txBody>
                    <a:bodyPr/>
                    <a:lstStyle/>
                    <a:p>
                      <a:pPr marL="0" marR="0" lvl="0" indent="0" algn="ctr" defTabSz="684213" rtl="0" eaLnBrk="0" fontAlgn="base" latinLnBrk="0" hangingPunct="0">
                        <a:lnSpc>
                          <a:spcPct val="100000"/>
                        </a:lnSpc>
                        <a:spcBef>
                          <a:spcPts val="0"/>
                        </a:spcBef>
                        <a:spcAft>
                          <a:spcPct val="0"/>
                        </a:spcAft>
                        <a:buClrTx/>
                        <a:buSzPct val="25000"/>
                        <a:buFont typeface="Wingdings" pitchFamily="2" charset="2"/>
                        <a:buNone/>
                        <a:tabLst/>
                      </a:pPr>
                      <a:r>
                        <a:rPr kumimoji="0" lang="en-US" sz="1200" b="1" i="0" u="none" strike="noStrike" cap="none" normalizeH="0" baseline="0" dirty="0" smtClean="0">
                          <a:ln>
                            <a:noFill/>
                          </a:ln>
                          <a:solidFill>
                            <a:schemeClr val="bg1"/>
                          </a:solidFill>
                          <a:effectLst/>
                          <a:latin typeface="+mn-lt"/>
                        </a:rPr>
                        <a:t>Mitigation</a:t>
                      </a:r>
                    </a:p>
                  </a:txBody>
                  <a:tcPr marT="91440" marB="91440" anchor="ctr" horzOverflow="overflow">
                    <a:solidFill>
                      <a:schemeClr val="accent2"/>
                    </a:solidFill>
                  </a:tcPr>
                </a:tc>
              </a:tr>
              <a:tr h="516531">
                <a:tc>
                  <a:txBody>
                    <a:bodyPr/>
                    <a:lstStyle/>
                    <a:p>
                      <a:pPr marL="171450" indent="-171450">
                        <a:spcBef>
                          <a:spcPts val="200"/>
                        </a:spcBef>
                        <a:buFont typeface="Arial" panose="020B0604020202020204" pitchFamily="34" charset="0"/>
                        <a:buChar char="•"/>
                        <a:defRPr/>
                      </a:pPr>
                      <a:r>
                        <a:rPr kumimoji="0" lang="en-US" sz="1000" b="0" i="0" u="none" strike="noStrike" cap="none" normalizeH="0" baseline="0" dirty="0" smtClean="0">
                          <a:ln>
                            <a:noFill/>
                          </a:ln>
                          <a:solidFill>
                            <a:schemeClr val="tx1"/>
                          </a:solidFill>
                          <a:effectLst/>
                          <a:latin typeface="+mn-lt"/>
                        </a:rPr>
                        <a:t>Aggressive timeline</a:t>
                      </a:r>
                    </a:p>
                    <a:p>
                      <a:pPr marL="171450" indent="-171450">
                        <a:spcBef>
                          <a:spcPts val="200"/>
                        </a:spcBef>
                        <a:buFont typeface="Arial" panose="020B0604020202020204" pitchFamily="34" charset="0"/>
                        <a:buChar char="•"/>
                        <a:defRPr/>
                      </a:pPr>
                      <a:r>
                        <a:rPr kumimoji="0" lang="en-US" sz="1000" b="0" i="0" u="none" strike="noStrike" cap="none" normalizeH="0" baseline="0" dirty="0" smtClean="0">
                          <a:ln>
                            <a:noFill/>
                          </a:ln>
                          <a:solidFill>
                            <a:schemeClr val="tx1"/>
                          </a:solidFill>
                          <a:effectLst/>
                          <a:latin typeface="+mn-lt"/>
                        </a:rPr>
                        <a:t>Need resources to develop dashboards</a:t>
                      </a:r>
                    </a:p>
                  </a:txBody>
                  <a:tcPr marL="45720" marR="45720" horzOverflow="overflow">
                    <a:solidFill>
                      <a:schemeClr val="bg1"/>
                    </a:solidFill>
                  </a:tcPr>
                </a:tc>
                <a:tc>
                  <a:txBody>
                    <a:bodyPr/>
                    <a:lstStyle/>
                    <a:p>
                      <a:pPr marL="171450" indent="-171450">
                        <a:spcBef>
                          <a:spcPts val="200"/>
                        </a:spcBef>
                        <a:buFont typeface="Arial" panose="020B0604020202020204" pitchFamily="34" charset="0"/>
                        <a:buChar char="•"/>
                        <a:defRPr/>
                      </a:pPr>
                      <a:r>
                        <a:rPr kumimoji="0" lang="en-US" sz="1000" b="0" i="0" u="none" strike="noStrike" cap="none" normalizeH="0" baseline="0" dirty="0" smtClean="0">
                          <a:ln>
                            <a:noFill/>
                          </a:ln>
                          <a:solidFill>
                            <a:schemeClr val="tx1"/>
                          </a:solidFill>
                          <a:effectLst/>
                          <a:latin typeface="+mn-lt"/>
                        </a:rPr>
                        <a:t>Requesting resources</a:t>
                      </a:r>
                    </a:p>
                    <a:p>
                      <a:pPr marL="171450" indent="-171450">
                        <a:spcBef>
                          <a:spcPts val="200"/>
                        </a:spcBef>
                        <a:buFont typeface="Arial" panose="020B0604020202020204" pitchFamily="34" charset="0"/>
                        <a:buChar char="•"/>
                        <a:defRPr/>
                      </a:pPr>
                      <a:r>
                        <a:rPr kumimoji="0" lang="en-US" sz="1000" b="0" i="0" u="none" strike="noStrike" cap="none" normalizeH="0" baseline="0" dirty="0" smtClean="0">
                          <a:ln>
                            <a:noFill/>
                          </a:ln>
                          <a:solidFill>
                            <a:schemeClr val="tx1"/>
                          </a:solidFill>
                          <a:effectLst/>
                          <a:latin typeface="+mn-lt"/>
                        </a:rPr>
                        <a:t>Request to pool data from Value Analysis teams</a:t>
                      </a:r>
                    </a:p>
                  </a:txBody>
                  <a:tcPr marL="45720" marR="45720" horzOverflow="overflow">
                    <a:solidFill>
                      <a:schemeClr val="bg1"/>
                    </a:solidFill>
                  </a:tcPr>
                </a:tc>
              </a:tr>
            </a:tbl>
          </a:graphicData>
        </a:graphic>
      </p:graphicFrame>
      <p:sp>
        <p:nvSpPr>
          <p:cNvPr id="17" name="Rectangle 5"/>
          <p:cNvSpPr>
            <a:spLocks noChangeAspect="1"/>
          </p:cNvSpPr>
          <p:nvPr/>
        </p:nvSpPr>
        <p:spPr bwMode="auto">
          <a:xfrm>
            <a:off x="3653790" y="1938338"/>
            <a:ext cx="308610" cy="307975"/>
          </a:xfrm>
          <a:prstGeom prst="ellipse">
            <a:avLst/>
          </a:prstGeom>
          <a:solidFill>
            <a:srgbClr val="255F9C"/>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C</a:t>
            </a:r>
          </a:p>
        </p:txBody>
      </p:sp>
      <p:sp>
        <p:nvSpPr>
          <p:cNvPr id="18" name="Rectangle 5"/>
          <p:cNvSpPr>
            <a:spLocks noChangeAspect="1"/>
          </p:cNvSpPr>
          <p:nvPr/>
        </p:nvSpPr>
        <p:spPr bwMode="auto">
          <a:xfrm>
            <a:off x="3653790" y="2308384"/>
            <a:ext cx="308610" cy="307975"/>
          </a:xfrm>
          <a:prstGeom prst="ellipse">
            <a:avLst/>
          </a:prstGeom>
          <a:solidFill>
            <a:srgbClr val="3D77B3"/>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C</a:t>
            </a:r>
          </a:p>
        </p:txBody>
      </p:sp>
      <p:sp>
        <p:nvSpPr>
          <p:cNvPr id="22" name="Rectangle 5"/>
          <p:cNvSpPr>
            <a:spLocks noChangeAspect="1"/>
          </p:cNvSpPr>
          <p:nvPr/>
        </p:nvSpPr>
        <p:spPr bwMode="auto">
          <a:xfrm>
            <a:off x="3653790" y="4722812"/>
            <a:ext cx="308610" cy="307975"/>
          </a:xfrm>
          <a:prstGeom prst="ellipse">
            <a:avLst/>
          </a:prstGeom>
          <a:solidFill>
            <a:srgbClr val="00B050"/>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G</a:t>
            </a:r>
          </a:p>
        </p:txBody>
      </p:sp>
      <p:sp>
        <p:nvSpPr>
          <p:cNvPr id="23" name="Rectangle 5"/>
          <p:cNvSpPr>
            <a:spLocks noChangeAspect="1"/>
          </p:cNvSpPr>
          <p:nvPr/>
        </p:nvSpPr>
        <p:spPr bwMode="auto">
          <a:xfrm>
            <a:off x="3653790" y="5146419"/>
            <a:ext cx="308610" cy="307975"/>
          </a:xfrm>
          <a:prstGeom prst="ellipse">
            <a:avLst/>
          </a:prstGeom>
          <a:solidFill>
            <a:srgbClr val="00B050"/>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G</a:t>
            </a:r>
          </a:p>
        </p:txBody>
      </p:sp>
      <p:sp>
        <p:nvSpPr>
          <p:cNvPr id="24" name="Rectangle 5"/>
          <p:cNvSpPr>
            <a:spLocks noChangeAspect="1"/>
          </p:cNvSpPr>
          <p:nvPr/>
        </p:nvSpPr>
        <p:spPr bwMode="auto">
          <a:xfrm>
            <a:off x="3653790" y="5492385"/>
            <a:ext cx="308610" cy="307975"/>
          </a:xfrm>
          <a:prstGeom prst="ellipse">
            <a:avLst/>
          </a:prstGeom>
          <a:solidFill>
            <a:srgbClr val="00B050"/>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G</a:t>
            </a:r>
          </a:p>
        </p:txBody>
      </p:sp>
      <p:sp>
        <p:nvSpPr>
          <p:cNvPr id="27" name="Rectangle 5"/>
          <p:cNvSpPr>
            <a:spLocks noChangeAspect="1"/>
          </p:cNvSpPr>
          <p:nvPr/>
        </p:nvSpPr>
        <p:spPr bwMode="auto">
          <a:xfrm>
            <a:off x="3653790" y="5841314"/>
            <a:ext cx="308610" cy="307975"/>
          </a:xfrm>
          <a:prstGeom prst="ellipse">
            <a:avLst/>
          </a:prstGeom>
          <a:solidFill>
            <a:srgbClr val="00B050"/>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G</a:t>
            </a:r>
          </a:p>
        </p:txBody>
      </p:sp>
      <p:sp>
        <p:nvSpPr>
          <p:cNvPr id="29" name="Rectangle 5"/>
          <p:cNvSpPr>
            <a:spLocks noChangeAspect="1"/>
          </p:cNvSpPr>
          <p:nvPr/>
        </p:nvSpPr>
        <p:spPr bwMode="auto">
          <a:xfrm>
            <a:off x="3653790" y="4343400"/>
            <a:ext cx="308610" cy="307975"/>
          </a:xfrm>
          <a:prstGeom prst="ellipse">
            <a:avLst/>
          </a:prstGeom>
          <a:solidFill>
            <a:srgbClr val="FFFF00"/>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000000"/>
                </a:solidFill>
                <a:ea typeface="ＭＳ Ｐゴシック" pitchFamily="34"/>
                <a:cs typeface="Arial" pitchFamily="34" charset="0"/>
              </a:rPr>
              <a:t>Y</a:t>
            </a:r>
          </a:p>
        </p:txBody>
      </p:sp>
      <p:sp>
        <p:nvSpPr>
          <p:cNvPr id="30" name="Rectangle 5"/>
          <p:cNvSpPr>
            <a:spLocks noChangeAspect="1"/>
          </p:cNvSpPr>
          <p:nvPr/>
        </p:nvSpPr>
        <p:spPr bwMode="auto">
          <a:xfrm>
            <a:off x="3653790" y="2708755"/>
            <a:ext cx="308610" cy="307975"/>
          </a:xfrm>
          <a:prstGeom prst="ellipse">
            <a:avLst/>
          </a:prstGeom>
          <a:solidFill>
            <a:srgbClr val="3D77B3"/>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C</a:t>
            </a:r>
          </a:p>
        </p:txBody>
      </p:sp>
      <p:sp>
        <p:nvSpPr>
          <p:cNvPr id="31" name="Rectangle 5"/>
          <p:cNvSpPr>
            <a:spLocks noChangeAspect="1"/>
          </p:cNvSpPr>
          <p:nvPr/>
        </p:nvSpPr>
        <p:spPr bwMode="auto">
          <a:xfrm>
            <a:off x="3651885" y="3572112"/>
            <a:ext cx="308610" cy="307975"/>
          </a:xfrm>
          <a:prstGeom prst="ellipse">
            <a:avLst/>
          </a:prstGeom>
          <a:solidFill>
            <a:srgbClr val="3D77B3"/>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C</a:t>
            </a:r>
          </a:p>
        </p:txBody>
      </p:sp>
      <p:sp>
        <p:nvSpPr>
          <p:cNvPr id="32" name="Rectangle 5"/>
          <p:cNvSpPr>
            <a:spLocks noChangeAspect="1"/>
          </p:cNvSpPr>
          <p:nvPr/>
        </p:nvSpPr>
        <p:spPr bwMode="auto">
          <a:xfrm>
            <a:off x="3667178" y="3103811"/>
            <a:ext cx="308610" cy="307975"/>
          </a:xfrm>
          <a:prstGeom prst="ellipse">
            <a:avLst/>
          </a:prstGeom>
          <a:solidFill>
            <a:srgbClr val="3D77B3"/>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C</a:t>
            </a:r>
          </a:p>
        </p:txBody>
      </p:sp>
      <p:sp>
        <p:nvSpPr>
          <p:cNvPr id="33" name="Rectangle 5"/>
          <p:cNvSpPr>
            <a:spLocks noChangeAspect="1"/>
          </p:cNvSpPr>
          <p:nvPr/>
        </p:nvSpPr>
        <p:spPr bwMode="auto">
          <a:xfrm>
            <a:off x="3649980" y="3978194"/>
            <a:ext cx="308610" cy="307975"/>
          </a:xfrm>
          <a:prstGeom prst="ellipse">
            <a:avLst/>
          </a:prstGeom>
          <a:solidFill>
            <a:srgbClr val="3D77B3"/>
          </a:solidFill>
          <a:ln w="9528">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1">
              <a:spcBef>
                <a:spcPct val="20000"/>
              </a:spcBef>
              <a:defRPr sz="1800" b="0" i="0" u="none" strike="noStrike" kern="0" cap="none" spc="0" baseline="0">
                <a:solidFill>
                  <a:srgbClr val="000000"/>
                </a:solidFill>
                <a:uFillTx/>
              </a:defRPr>
            </a:pPr>
            <a:r>
              <a:rPr lang="en-US" sz="1000" b="1" kern="0" dirty="0">
                <a:solidFill>
                  <a:srgbClr val="FFFFFF"/>
                </a:solidFill>
                <a:ea typeface="ＭＳ Ｐゴシック" pitchFamily="34"/>
                <a:cs typeface="Arial" pitchFamily="34" charset="0"/>
              </a:rPr>
              <a:t>C</a:t>
            </a:r>
          </a:p>
        </p:txBody>
      </p:sp>
    </p:spTree>
    <p:extLst>
      <p:ext uri="{BB962C8B-B14F-4D97-AF65-F5344CB8AC3E}">
        <p14:creationId xmlns:p14="http://schemas.microsoft.com/office/powerpoint/2010/main" val="36303567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4071312"/>
              </p:ext>
            </p:extLst>
          </p:nvPr>
        </p:nvGraphicFramePr>
        <p:xfrm>
          <a:off x="113440" y="914400"/>
          <a:ext cx="7811357" cy="5695354"/>
        </p:xfrm>
        <a:graphic>
          <a:graphicData uri="http://schemas.openxmlformats.org/drawingml/2006/table">
            <a:tbl>
              <a:tblPr firstRow="1" bandRow="1">
                <a:effectLst/>
              </a:tblPr>
              <a:tblGrid>
                <a:gridCol w="350173"/>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gridCol w="233162"/>
              </a:tblGrid>
              <a:tr h="282190">
                <a:tc rowSpan="2">
                  <a:txBody>
                    <a:bodyPr/>
                    <a:lstStyle>
                      <a:lvl1pPr marL="0" algn="l" defTabSz="913228" rtl="0" eaLnBrk="1" latinLnBrk="0" hangingPunct="1">
                        <a:defRPr sz="1800" b="1" kern="1200">
                          <a:solidFill>
                            <a:schemeClr val="lt1"/>
                          </a:solidFill>
                          <a:latin typeface="Arial"/>
                        </a:defRPr>
                      </a:lvl1pPr>
                      <a:lvl2pPr marL="456615" algn="l" defTabSz="913228" rtl="0" eaLnBrk="1" latinLnBrk="0" hangingPunct="1">
                        <a:defRPr sz="1800" b="1" kern="1200">
                          <a:solidFill>
                            <a:schemeClr val="lt1"/>
                          </a:solidFill>
                          <a:latin typeface="Arial"/>
                        </a:defRPr>
                      </a:lvl2pPr>
                      <a:lvl3pPr marL="913228" algn="l" defTabSz="913228" rtl="0" eaLnBrk="1" latinLnBrk="0" hangingPunct="1">
                        <a:defRPr sz="1800" b="1" kern="1200">
                          <a:solidFill>
                            <a:schemeClr val="lt1"/>
                          </a:solidFill>
                          <a:latin typeface="Arial"/>
                        </a:defRPr>
                      </a:lvl3pPr>
                      <a:lvl4pPr marL="1369838" algn="l" defTabSz="913228" rtl="0" eaLnBrk="1" latinLnBrk="0" hangingPunct="1">
                        <a:defRPr sz="1800" b="1" kern="1200">
                          <a:solidFill>
                            <a:schemeClr val="lt1"/>
                          </a:solidFill>
                          <a:latin typeface="Arial"/>
                        </a:defRPr>
                      </a:lvl4pPr>
                      <a:lvl5pPr marL="1826453" algn="l" defTabSz="913228" rtl="0" eaLnBrk="1" latinLnBrk="0" hangingPunct="1">
                        <a:defRPr sz="1800" b="1" kern="1200">
                          <a:solidFill>
                            <a:schemeClr val="lt1"/>
                          </a:solidFill>
                          <a:latin typeface="Arial"/>
                        </a:defRPr>
                      </a:lvl5pPr>
                      <a:lvl6pPr marL="2283066" algn="l" defTabSz="913228" rtl="0" eaLnBrk="1" latinLnBrk="0" hangingPunct="1">
                        <a:defRPr sz="1800" b="1" kern="1200">
                          <a:solidFill>
                            <a:schemeClr val="lt1"/>
                          </a:solidFill>
                          <a:latin typeface="Arial"/>
                        </a:defRPr>
                      </a:lvl6pPr>
                      <a:lvl7pPr marL="2739679" algn="l" defTabSz="913228" rtl="0" eaLnBrk="1" latinLnBrk="0" hangingPunct="1">
                        <a:defRPr sz="1800" b="1" kern="1200">
                          <a:solidFill>
                            <a:schemeClr val="lt1"/>
                          </a:solidFill>
                          <a:latin typeface="Arial"/>
                        </a:defRPr>
                      </a:lvl7pPr>
                      <a:lvl8pPr marL="3196293" algn="l" defTabSz="913228" rtl="0" eaLnBrk="1" latinLnBrk="0" hangingPunct="1">
                        <a:defRPr sz="1800" b="1" kern="1200">
                          <a:solidFill>
                            <a:schemeClr val="lt1"/>
                          </a:solidFill>
                          <a:latin typeface="Arial"/>
                        </a:defRPr>
                      </a:lvl8pPr>
                      <a:lvl9pPr marL="3652908" algn="l" defTabSz="913228" rtl="0" eaLnBrk="1" latinLnBrk="0" hangingPunct="1">
                        <a:defRPr sz="1800" b="1" kern="1200">
                          <a:solidFill>
                            <a:schemeClr val="lt1"/>
                          </a:solidFill>
                          <a:latin typeface="Arial"/>
                        </a:defRPr>
                      </a:lvl9pPr>
                    </a:lstStyle>
                    <a:p>
                      <a:pPr algn="ctr"/>
                      <a:endParaRPr lang="en-US" sz="1100" b="1" dirty="0">
                        <a:solidFill>
                          <a:schemeClr val="tx1"/>
                        </a:solidFill>
                      </a:endParaRPr>
                    </a:p>
                  </a:txBody>
                  <a:tcPr>
                    <a:lnL w="12700" cap="flat" cmpd="sng" algn="ctr">
                      <a:solidFill>
                        <a:schemeClr val="bg1">
                          <a:lumMod val="85000"/>
                        </a:scheme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1100" b="1" dirty="0" smtClean="0">
                          <a:solidFill>
                            <a:schemeClr val="bg1"/>
                          </a:solidFill>
                        </a:rPr>
                        <a:t>September</a:t>
                      </a:r>
                    </a:p>
                    <a:p>
                      <a:pPr algn="ctr"/>
                      <a:r>
                        <a:rPr lang="en-US" sz="1100" b="1" baseline="0" dirty="0" smtClean="0">
                          <a:solidFill>
                            <a:schemeClr val="bg1"/>
                          </a:solidFill>
                        </a:rPr>
                        <a:t>2015</a:t>
                      </a: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US" sz="1100" b="1" dirty="0" smtClean="0">
                          <a:solidFill>
                            <a:schemeClr val="bg1"/>
                          </a:solidFill>
                        </a:rPr>
                        <a:t>October</a:t>
                      </a:r>
                      <a:r>
                        <a:rPr lang="en-US" sz="1100" b="1" baseline="0" dirty="0" smtClean="0">
                          <a:solidFill>
                            <a:schemeClr val="bg1"/>
                          </a:solidFill>
                        </a:rPr>
                        <a:t> </a:t>
                      </a:r>
                    </a:p>
                    <a:p>
                      <a:pPr algn="ctr"/>
                      <a:r>
                        <a:rPr lang="en-US" sz="1100" b="1" baseline="0" dirty="0" smtClean="0">
                          <a:solidFill>
                            <a:schemeClr val="bg1"/>
                          </a:solidFill>
                        </a:rPr>
                        <a:t>2015</a:t>
                      </a: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chemeClr val="bg1">
                          <a:lumMod val="85000"/>
                        </a:scheme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US" sz="1100" b="1" dirty="0" smtClean="0">
                          <a:solidFill>
                            <a:schemeClr val="bg1"/>
                          </a:solidFill>
                        </a:rPr>
                        <a:t>November </a:t>
                      </a:r>
                    </a:p>
                    <a:p>
                      <a:pPr algn="ctr"/>
                      <a:r>
                        <a:rPr lang="en-US" sz="1100" b="1" dirty="0" smtClean="0">
                          <a:solidFill>
                            <a:schemeClr val="bg1"/>
                          </a:solidFill>
                        </a:rPr>
                        <a:t>2015</a:t>
                      </a: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a:r>
                        <a:rPr lang="en-US" sz="1100" b="1" dirty="0" smtClean="0">
                          <a:solidFill>
                            <a:schemeClr val="bg1"/>
                          </a:solidFill>
                        </a:rPr>
                        <a:t>December </a:t>
                      </a:r>
                    </a:p>
                    <a:p>
                      <a:pPr algn="ctr"/>
                      <a:r>
                        <a:rPr lang="en-US" sz="1100" b="1" dirty="0" smtClean="0">
                          <a:solidFill>
                            <a:schemeClr val="bg1"/>
                          </a:solidFill>
                        </a:rPr>
                        <a:t>2015</a:t>
                      </a: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a:r>
                        <a:rPr lang="en-US" sz="1100" b="1" dirty="0" smtClean="0">
                          <a:solidFill>
                            <a:schemeClr val="bg1"/>
                          </a:solidFill>
                        </a:rPr>
                        <a:t>January </a:t>
                      </a:r>
                    </a:p>
                    <a:p>
                      <a:pPr algn="ctr"/>
                      <a:r>
                        <a:rPr lang="en-US" sz="1100" b="1" dirty="0" smtClean="0">
                          <a:solidFill>
                            <a:schemeClr val="bg1"/>
                          </a:solidFill>
                        </a:rPr>
                        <a:t>2016</a:t>
                      </a: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05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chemeClr val="bg1">
                          <a:lumMod val="85000"/>
                        </a:scheme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a:r>
                        <a:rPr lang="en-US" sz="1100" b="1" dirty="0" smtClean="0">
                          <a:solidFill>
                            <a:schemeClr val="bg1"/>
                          </a:solidFill>
                        </a:rPr>
                        <a:t>February</a:t>
                      </a:r>
                    </a:p>
                    <a:p>
                      <a:pPr algn="ctr"/>
                      <a:r>
                        <a:rPr lang="en-US" sz="1100" b="1" dirty="0" smtClean="0">
                          <a:solidFill>
                            <a:schemeClr val="bg1"/>
                          </a:solidFill>
                        </a:rPr>
                        <a:t>2016</a:t>
                      </a: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a:r>
                        <a:rPr lang="en-US" sz="1100" b="1" dirty="0" smtClean="0">
                          <a:solidFill>
                            <a:schemeClr val="bg1"/>
                          </a:solidFill>
                        </a:rPr>
                        <a:t>March 2016</a:t>
                      </a: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chemeClr val="bg1">
                          <a:lumMod val="85000"/>
                        </a:scheme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April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 2016</a:t>
                      </a:r>
                    </a:p>
                  </a:txBody>
                  <a:tcPr>
                    <a:lnL w="12700" cap="flat" cmpd="sng" algn="ctr">
                      <a:solidFill>
                        <a:srgbClr val="FFFFFF">
                          <a:lumMod val="85000"/>
                        </a:srgbClr>
                      </a:solidFill>
                      <a:prstDash val="sysDash"/>
                      <a:round/>
                      <a:headEnd type="none" w="med" len="med"/>
                      <a:tailEnd type="none" w="med" len="med"/>
                    </a:lnL>
                    <a:lnR w="12700" cap="flat" cmpd="sng" algn="ctr">
                      <a:solidFill>
                        <a:schemeClr val="bg1">
                          <a:lumMod val="85000"/>
                        </a:scheme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100" b="1" dirty="0">
                        <a:solidFill>
                          <a:schemeClr val="bg1"/>
                        </a:solidFill>
                      </a:endParaRPr>
                    </a:p>
                  </a:txBody>
                  <a:tcPr>
                    <a:lnL w="12700" cap="flat" cmpd="sng" algn="ctr">
                      <a:solidFill>
                        <a:srgbClr val="FFFFFF">
                          <a:lumMod val="85000"/>
                        </a:srgbClr>
                      </a:solidFill>
                      <a:prstDash val="sysDash"/>
                      <a:round/>
                      <a:headEnd type="none" w="med" len="med"/>
                      <a:tailEnd type="none" w="med" len="med"/>
                    </a:lnL>
                    <a:lnR w="12700" cap="flat" cmpd="sng" algn="ctr">
                      <a:solidFill>
                        <a:schemeClr val="bg1">
                          <a:lumMod val="85000"/>
                        </a:scheme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39434">
                <a:tc vMerge="1">
                  <a:txBody>
                    <a:bodyPr/>
                    <a:lstStyle>
                      <a:lvl1pPr marL="0" algn="l" defTabSz="913228" rtl="0" eaLnBrk="1" latinLnBrk="0" hangingPunct="1">
                        <a:defRPr sz="1800" kern="1200">
                          <a:solidFill>
                            <a:schemeClr val="dk1"/>
                          </a:solidFill>
                          <a:latin typeface="Arial"/>
                        </a:defRPr>
                      </a:lvl1pPr>
                      <a:lvl2pPr marL="456615" algn="l" defTabSz="913228" rtl="0" eaLnBrk="1" latinLnBrk="0" hangingPunct="1">
                        <a:defRPr sz="1800" kern="1200">
                          <a:solidFill>
                            <a:schemeClr val="dk1"/>
                          </a:solidFill>
                          <a:latin typeface="Arial"/>
                        </a:defRPr>
                      </a:lvl2pPr>
                      <a:lvl3pPr marL="913228" algn="l" defTabSz="913228" rtl="0" eaLnBrk="1" latinLnBrk="0" hangingPunct="1">
                        <a:defRPr sz="1800" kern="1200">
                          <a:solidFill>
                            <a:schemeClr val="dk1"/>
                          </a:solidFill>
                          <a:latin typeface="Arial"/>
                        </a:defRPr>
                      </a:lvl3pPr>
                      <a:lvl4pPr marL="1369838" algn="l" defTabSz="913228" rtl="0" eaLnBrk="1" latinLnBrk="0" hangingPunct="1">
                        <a:defRPr sz="1800" kern="1200">
                          <a:solidFill>
                            <a:schemeClr val="dk1"/>
                          </a:solidFill>
                          <a:latin typeface="Arial"/>
                        </a:defRPr>
                      </a:lvl4pPr>
                      <a:lvl5pPr marL="1826453" algn="l" defTabSz="913228" rtl="0" eaLnBrk="1" latinLnBrk="0" hangingPunct="1">
                        <a:defRPr sz="1800" kern="1200">
                          <a:solidFill>
                            <a:schemeClr val="dk1"/>
                          </a:solidFill>
                          <a:latin typeface="Arial"/>
                        </a:defRPr>
                      </a:lvl5pPr>
                      <a:lvl6pPr marL="2283066" algn="l" defTabSz="913228" rtl="0" eaLnBrk="1" latinLnBrk="0" hangingPunct="1">
                        <a:defRPr sz="1800" kern="1200">
                          <a:solidFill>
                            <a:schemeClr val="dk1"/>
                          </a:solidFill>
                          <a:latin typeface="Arial"/>
                        </a:defRPr>
                      </a:lvl6pPr>
                      <a:lvl7pPr marL="2739679" algn="l" defTabSz="913228" rtl="0" eaLnBrk="1" latinLnBrk="0" hangingPunct="1">
                        <a:defRPr sz="1800" kern="1200">
                          <a:solidFill>
                            <a:schemeClr val="dk1"/>
                          </a:solidFill>
                          <a:latin typeface="Arial"/>
                        </a:defRPr>
                      </a:lvl7pPr>
                      <a:lvl8pPr marL="3196293" algn="l" defTabSz="913228" rtl="0" eaLnBrk="1" latinLnBrk="0" hangingPunct="1">
                        <a:defRPr sz="1800" kern="1200">
                          <a:solidFill>
                            <a:schemeClr val="dk1"/>
                          </a:solidFill>
                          <a:latin typeface="Arial"/>
                        </a:defRPr>
                      </a:lvl8pPr>
                      <a:lvl9pPr marL="3652908" algn="l" defTabSz="913228" rtl="0" eaLnBrk="1" latinLnBrk="0" hangingPunct="1">
                        <a:defRPr sz="1800" kern="1200">
                          <a:solidFill>
                            <a:schemeClr val="dk1"/>
                          </a:solidFill>
                          <a:latin typeface="Arial"/>
                        </a:defRPr>
                      </a:lvl9pPr>
                    </a:lstStyle>
                    <a:p>
                      <a:pPr algn="ctr"/>
                      <a:endParaRPr lang="en-US" sz="1200" b="1" dirty="0">
                        <a:solidFill>
                          <a:schemeClr val="tx1"/>
                        </a:solidFill>
                      </a:endParaRPr>
                    </a:p>
                  </a:txBody>
                  <a:tcPr>
                    <a:lnL w="12700" cap="flat" cmpd="sng" algn="ctr">
                      <a:solidFill>
                        <a:schemeClr val="bg1">
                          <a:lumMod val="85000"/>
                        </a:scheme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3228"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solidFill>
                        <a:latin typeface="+mn-lt"/>
                        <a:ea typeface="+mn-ea"/>
                        <a:cs typeface="Arabic Typesetting" panose="03020402040406030203" pitchFamily="66" charset="-78"/>
                      </a:endParaRPr>
                    </a:p>
                  </a:txBody>
                  <a:tcPr>
                    <a:lnL w="12700" cap="flat" cmpd="sng" algn="ctr">
                      <a:solidFill>
                        <a:srgbClr val="FFFFFF">
                          <a:lumMod val="85000"/>
                        </a:srgbClr>
                      </a:solidFill>
                      <a:prstDash val="sysDash"/>
                      <a:round/>
                      <a:headEnd type="none" w="med" len="med"/>
                      <a:tailEnd type="none" w="med" len="med"/>
                    </a:lnL>
                    <a:lnR w="12700" cap="flat" cmpd="sng" algn="ctr">
                      <a:solidFill>
                        <a:schemeClr val="bg1">
                          <a:lumMod val="85000"/>
                        </a:schemeClr>
                      </a:solidFill>
                      <a:prstDash val="sysDash"/>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029200">
                <a:tc>
                  <a:txBody>
                    <a:bodyPr/>
                    <a:lstStyle>
                      <a:lvl1pPr marL="0" algn="l" defTabSz="913228" rtl="0" eaLnBrk="1" latinLnBrk="0" hangingPunct="1">
                        <a:defRPr sz="1800" kern="1200">
                          <a:solidFill>
                            <a:schemeClr val="dk1"/>
                          </a:solidFill>
                          <a:latin typeface="Arial"/>
                        </a:defRPr>
                      </a:lvl1pPr>
                      <a:lvl2pPr marL="456615" algn="l" defTabSz="913228" rtl="0" eaLnBrk="1" latinLnBrk="0" hangingPunct="1">
                        <a:defRPr sz="1800" kern="1200">
                          <a:solidFill>
                            <a:schemeClr val="dk1"/>
                          </a:solidFill>
                          <a:latin typeface="Arial"/>
                        </a:defRPr>
                      </a:lvl2pPr>
                      <a:lvl3pPr marL="913228" algn="l" defTabSz="913228" rtl="0" eaLnBrk="1" latinLnBrk="0" hangingPunct="1">
                        <a:defRPr sz="1800" kern="1200">
                          <a:solidFill>
                            <a:schemeClr val="dk1"/>
                          </a:solidFill>
                          <a:latin typeface="Arial"/>
                        </a:defRPr>
                      </a:lvl3pPr>
                      <a:lvl4pPr marL="1369838" algn="l" defTabSz="913228" rtl="0" eaLnBrk="1" latinLnBrk="0" hangingPunct="1">
                        <a:defRPr sz="1800" kern="1200">
                          <a:solidFill>
                            <a:schemeClr val="dk1"/>
                          </a:solidFill>
                          <a:latin typeface="Arial"/>
                        </a:defRPr>
                      </a:lvl4pPr>
                      <a:lvl5pPr marL="1826453" algn="l" defTabSz="913228" rtl="0" eaLnBrk="1" latinLnBrk="0" hangingPunct="1">
                        <a:defRPr sz="1800" kern="1200">
                          <a:solidFill>
                            <a:schemeClr val="dk1"/>
                          </a:solidFill>
                          <a:latin typeface="Arial"/>
                        </a:defRPr>
                      </a:lvl5pPr>
                      <a:lvl6pPr marL="2283066" algn="l" defTabSz="913228" rtl="0" eaLnBrk="1" latinLnBrk="0" hangingPunct="1">
                        <a:defRPr sz="1800" kern="1200">
                          <a:solidFill>
                            <a:schemeClr val="dk1"/>
                          </a:solidFill>
                          <a:latin typeface="Arial"/>
                        </a:defRPr>
                      </a:lvl6pPr>
                      <a:lvl7pPr marL="2739679" algn="l" defTabSz="913228" rtl="0" eaLnBrk="1" latinLnBrk="0" hangingPunct="1">
                        <a:defRPr sz="1800" kern="1200">
                          <a:solidFill>
                            <a:schemeClr val="dk1"/>
                          </a:solidFill>
                          <a:latin typeface="Arial"/>
                        </a:defRPr>
                      </a:lvl7pPr>
                      <a:lvl8pPr marL="3196293" algn="l" defTabSz="913228" rtl="0" eaLnBrk="1" latinLnBrk="0" hangingPunct="1">
                        <a:defRPr sz="1800" kern="1200">
                          <a:solidFill>
                            <a:schemeClr val="dk1"/>
                          </a:solidFill>
                          <a:latin typeface="Arial"/>
                        </a:defRPr>
                      </a:lvl8pPr>
                      <a:lvl9pPr marL="3652908" algn="l" defTabSz="913228" rtl="0" eaLnBrk="1" latinLnBrk="0" hangingPunct="1">
                        <a:defRPr sz="1800" kern="1200">
                          <a:solidFill>
                            <a:schemeClr val="dk1"/>
                          </a:solidFill>
                          <a:latin typeface="Arial"/>
                        </a:defRPr>
                      </a:lvl9pPr>
                    </a:lstStyle>
                    <a:p>
                      <a:pPr algn="ctr"/>
                      <a:r>
                        <a:rPr lang="en-US" sz="1100" b="1" dirty="0" smtClean="0">
                          <a:solidFill>
                            <a:schemeClr val="bg1"/>
                          </a:solidFill>
                        </a:rPr>
                        <a:t>Timeline</a:t>
                      </a:r>
                      <a:endParaRPr lang="en-US" sz="1100" b="1" dirty="0">
                        <a:solidFill>
                          <a:schemeClr val="bg1"/>
                        </a:solidFill>
                      </a:endParaRPr>
                    </a:p>
                  </a:txBody>
                  <a:tcPr vert="vert270" anchor="ctr">
                    <a:lnL w="12700" cap="flat" cmpd="sng" algn="ctr">
                      <a:solidFill>
                        <a:schemeClr val="bg1">
                          <a:lumMod val="85000"/>
                        </a:scheme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rgbClr val="FFFFFF">
                          <a:lumMod val="85000"/>
                        </a:srgb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ap="flat" cmpd="sng" algn="ctr">
                      <a:solidFill>
                        <a:srgbClr val="FFFFFF">
                          <a:lumMod val="85000"/>
                        </a:srgbClr>
                      </a:solidFill>
                      <a:prstDash val="sysDash"/>
                      <a:round/>
                      <a:headEnd type="none" w="med" len="med"/>
                      <a:tailEnd type="none" w="med" len="med"/>
                    </a:lnL>
                    <a:lnR w="12700" cap="flat" cmpd="sng" algn="ctr">
                      <a:solidFill>
                        <a:schemeClr val="bg1">
                          <a:lumMod val="85000"/>
                        </a:schemeClr>
                      </a:solidFill>
                      <a:prstDash val="sysDash"/>
                      <a:round/>
                      <a:headEnd type="none" w="med" len="med"/>
                      <a:tailEnd type="none" w="med" len="med"/>
                    </a:lnR>
                    <a:lnT w="12700" cap="flat" cmpd="sng" algn="ctr">
                      <a:solidFill>
                        <a:srgbClr val="FFFFFF">
                          <a:lumMod val="85000"/>
                        </a:srgbClr>
                      </a:solidFill>
                      <a:prstDash val="sysDash"/>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Rectangle 3"/>
          <p:cNvSpPr/>
          <p:nvPr/>
        </p:nvSpPr>
        <p:spPr bwMode="gray">
          <a:xfrm>
            <a:off x="1519248" y="2463820"/>
            <a:ext cx="433038" cy="88880"/>
          </a:xfrm>
          <a:prstGeom prst="rect">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 name="Title 1"/>
          <p:cNvSpPr>
            <a:spLocks noGrp="1"/>
          </p:cNvSpPr>
          <p:nvPr>
            <p:ph type="title"/>
          </p:nvPr>
        </p:nvSpPr>
        <p:spPr/>
        <p:txBody>
          <a:bodyPr/>
          <a:lstStyle/>
          <a:p>
            <a:r>
              <a:rPr lang="en-US" dirty="0"/>
              <a:t>P</a:t>
            </a:r>
            <a:r>
              <a:rPr lang="en-US" dirty="0" smtClean="0"/>
              <a:t>roject timeline and milestones</a:t>
            </a:r>
            <a:endParaRPr lang="en-US" dirty="0"/>
          </a:p>
        </p:txBody>
      </p:sp>
      <p:sp>
        <p:nvSpPr>
          <p:cNvPr id="18" name="AutoShape 31"/>
          <p:cNvSpPr>
            <a:spLocks noChangeArrowheads="1"/>
          </p:cNvSpPr>
          <p:nvPr/>
        </p:nvSpPr>
        <p:spPr bwMode="auto">
          <a:xfrm>
            <a:off x="2352409" y="3848100"/>
            <a:ext cx="2362199" cy="223618"/>
          </a:xfrm>
          <a:prstGeom prst="homePlate">
            <a:avLst>
              <a:gd name="adj" fmla="val 49276"/>
            </a:avLst>
          </a:prstGeom>
          <a:solidFill>
            <a:schemeClr val="accent4">
              <a:alpha val="60000"/>
            </a:schemeClr>
          </a:solidFill>
          <a:ln w="12700">
            <a:noFill/>
            <a:miter lim="800000"/>
            <a:headEnd/>
            <a:tailEnd/>
          </a:ln>
        </p:spPr>
        <p:txBody>
          <a:bodyPr lIns="91430" tIns="45716" rIns="91430" bIns="45716" anchor="ctr"/>
          <a:lstStyle/>
          <a:p>
            <a:pPr marL="0" marR="0" lvl="0" indent="0" algn="ctr" defTabSz="914400" eaLnBrk="0" fontAlgn="base" latinLnBrk="0" hangingPunct="0">
              <a:lnSpc>
                <a:spcPct val="100000"/>
              </a:lnSpc>
              <a:spcBef>
                <a:spcPct val="0"/>
              </a:spcBef>
              <a:spcAft>
                <a:spcPct val="0"/>
              </a:spcAft>
              <a:buClrTx/>
              <a:buSzTx/>
              <a:buFontTx/>
              <a:buNone/>
              <a:tabLst>
                <a:tab pos="0" algn="l"/>
              </a:tabLst>
              <a:defRPr/>
            </a:pPr>
            <a:r>
              <a:rPr lang="en-US" sz="1000" b="1" kern="0" dirty="0" smtClean="0">
                <a:solidFill>
                  <a:srgbClr val="FFFFFF"/>
                </a:solidFill>
                <a:cs typeface="Arial" pitchFamily="34" charset="0"/>
              </a:rPr>
              <a:t>Pilot Development</a:t>
            </a:r>
            <a:endParaRPr kumimoji="0" lang="en-US" sz="1000" b="1" i="0" u="none" strike="noStrike" kern="0" cap="none" spc="0" normalizeH="0" baseline="0" noProof="0" dirty="0" smtClean="0">
              <a:ln>
                <a:noFill/>
              </a:ln>
              <a:solidFill>
                <a:srgbClr val="FFFFFF"/>
              </a:solidFill>
              <a:effectLst/>
              <a:uLnTx/>
              <a:uFillTx/>
              <a:cs typeface="Arial" pitchFamily="34" charset="0"/>
            </a:endParaRPr>
          </a:p>
        </p:txBody>
      </p:sp>
      <p:sp>
        <p:nvSpPr>
          <p:cNvPr id="19" name="5-Point Star 18"/>
          <p:cNvSpPr/>
          <p:nvPr/>
        </p:nvSpPr>
        <p:spPr>
          <a:xfrm>
            <a:off x="1037886" y="1786572"/>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20" name="Text Box 21"/>
          <p:cNvSpPr txBox="1">
            <a:spLocks noChangeArrowheads="1"/>
          </p:cNvSpPr>
          <p:nvPr/>
        </p:nvSpPr>
        <p:spPr bwMode="auto">
          <a:xfrm>
            <a:off x="1332806" y="1844456"/>
            <a:ext cx="4020352" cy="1384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smtClean="0">
                <a:solidFill>
                  <a:srgbClr val="000000"/>
                </a:solidFill>
                <a:cs typeface="Arial" pitchFamily="34" charset="0"/>
              </a:rPr>
              <a:t>Present project plan and initial voice of customer data at </a:t>
            </a:r>
            <a:r>
              <a:rPr lang="en-US" sz="900" b="1" dirty="0" err="1" smtClean="0">
                <a:solidFill>
                  <a:srgbClr val="000000"/>
                </a:solidFill>
                <a:cs typeface="Arial" pitchFamily="34" charset="0"/>
              </a:rPr>
              <a:t>CfQ</a:t>
            </a:r>
            <a:r>
              <a:rPr lang="en-US" sz="900" b="1" dirty="0" smtClean="0">
                <a:solidFill>
                  <a:srgbClr val="000000"/>
                </a:solidFill>
                <a:cs typeface="Arial" pitchFamily="34" charset="0"/>
              </a:rPr>
              <a:t> Forum</a:t>
            </a:r>
            <a:endParaRPr lang="en-US" sz="900" b="1" dirty="0">
              <a:solidFill>
                <a:srgbClr val="000000"/>
              </a:solidFill>
              <a:cs typeface="Arial" pitchFamily="34" charset="0"/>
            </a:endParaRPr>
          </a:p>
        </p:txBody>
      </p:sp>
      <p:sp>
        <p:nvSpPr>
          <p:cNvPr id="27" name="AutoShape 31"/>
          <p:cNvSpPr>
            <a:spLocks noChangeArrowheads="1"/>
          </p:cNvSpPr>
          <p:nvPr/>
        </p:nvSpPr>
        <p:spPr bwMode="auto">
          <a:xfrm>
            <a:off x="730878" y="1616077"/>
            <a:ext cx="2288208" cy="174623"/>
          </a:xfrm>
          <a:prstGeom prst="homePlate">
            <a:avLst>
              <a:gd name="adj" fmla="val 49276"/>
            </a:avLst>
          </a:prstGeom>
          <a:solidFill>
            <a:schemeClr val="accent4">
              <a:alpha val="60000"/>
            </a:schemeClr>
          </a:solidFill>
          <a:ln w="12700">
            <a:noFill/>
            <a:miter lim="800000"/>
            <a:headEnd/>
            <a:tailEnd/>
          </a:ln>
        </p:spPr>
        <p:txBody>
          <a:bodyPr lIns="91430" tIns="45716" rIns="91430" bIns="45716" anchor="ctr"/>
          <a:lstStyle/>
          <a:p>
            <a:pPr marL="0" marR="0" lvl="0" indent="0" algn="ctr" defTabSz="914400" eaLnBrk="0" fontAlgn="base" latinLnBrk="0" hangingPunct="0">
              <a:lnSpc>
                <a:spcPct val="100000"/>
              </a:lnSpc>
              <a:spcBef>
                <a:spcPct val="0"/>
              </a:spcBef>
              <a:spcAft>
                <a:spcPct val="0"/>
              </a:spcAft>
              <a:buClrTx/>
              <a:buSzTx/>
              <a:buFontTx/>
              <a:buNone/>
              <a:tabLst>
                <a:tab pos="0" algn="l"/>
              </a:tabLst>
              <a:defRPr/>
            </a:pPr>
            <a:r>
              <a:rPr kumimoji="0" lang="en-US" sz="1000" b="1" i="0" u="none" strike="noStrike" kern="0" cap="none" spc="0" normalizeH="0" baseline="0" noProof="0" dirty="0" smtClean="0">
                <a:ln>
                  <a:noFill/>
                </a:ln>
                <a:solidFill>
                  <a:srgbClr val="FFFFFF"/>
                </a:solidFill>
                <a:effectLst/>
                <a:uLnTx/>
                <a:uFillTx/>
                <a:cs typeface="Arial" pitchFamily="34" charset="0"/>
              </a:rPr>
              <a:t>Use Case </a:t>
            </a:r>
            <a:r>
              <a:rPr kumimoji="0" lang="en-US" sz="1000" b="1" i="0" u="none" strike="noStrike" kern="0" cap="none" spc="0" normalizeH="0" noProof="0" dirty="0" smtClean="0">
                <a:ln>
                  <a:noFill/>
                </a:ln>
                <a:solidFill>
                  <a:srgbClr val="FFFFFF"/>
                </a:solidFill>
                <a:effectLst/>
                <a:uLnTx/>
                <a:uFillTx/>
                <a:cs typeface="Arial" pitchFamily="34" charset="0"/>
              </a:rPr>
              <a:t>Definition</a:t>
            </a:r>
            <a:endParaRPr kumimoji="0" lang="en-US" sz="1000" b="1" i="0" u="none" strike="noStrike" kern="0" cap="none" spc="0" normalizeH="0" baseline="0" noProof="0" dirty="0" smtClean="0">
              <a:ln>
                <a:noFill/>
              </a:ln>
              <a:solidFill>
                <a:srgbClr val="FFFFFF"/>
              </a:solidFill>
              <a:effectLst/>
              <a:uLnTx/>
              <a:uFillTx/>
              <a:cs typeface="Arial" pitchFamily="34" charset="0"/>
            </a:endParaRPr>
          </a:p>
        </p:txBody>
      </p:sp>
      <p:sp>
        <p:nvSpPr>
          <p:cNvPr id="28" name="AutoShape 31"/>
          <p:cNvSpPr>
            <a:spLocks noChangeArrowheads="1"/>
          </p:cNvSpPr>
          <p:nvPr/>
        </p:nvSpPr>
        <p:spPr bwMode="auto">
          <a:xfrm>
            <a:off x="5038386" y="5100540"/>
            <a:ext cx="2035174" cy="195360"/>
          </a:xfrm>
          <a:prstGeom prst="homePlate">
            <a:avLst>
              <a:gd name="adj" fmla="val 49276"/>
            </a:avLst>
          </a:prstGeom>
          <a:solidFill>
            <a:schemeClr val="accent4">
              <a:alpha val="60000"/>
            </a:schemeClr>
          </a:solidFill>
          <a:ln w="12700">
            <a:noFill/>
            <a:miter lim="800000"/>
            <a:headEnd/>
            <a:tailEnd/>
          </a:ln>
        </p:spPr>
        <p:txBody>
          <a:bodyPr lIns="91430" tIns="45716" rIns="91430" bIns="45716" anchor="ctr"/>
          <a:lstStyle/>
          <a:p>
            <a:pPr marL="0" marR="0" lvl="0" indent="0" algn="ctr" defTabSz="914400" eaLnBrk="0" fontAlgn="base" latinLnBrk="0" hangingPunct="0">
              <a:lnSpc>
                <a:spcPct val="100000"/>
              </a:lnSpc>
              <a:spcBef>
                <a:spcPct val="0"/>
              </a:spcBef>
              <a:spcAft>
                <a:spcPct val="0"/>
              </a:spcAft>
              <a:buClrTx/>
              <a:buSzTx/>
              <a:buFontTx/>
              <a:buNone/>
              <a:tabLst>
                <a:tab pos="0" algn="l"/>
              </a:tabLst>
              <a:defRPr/>
            </a:pPr>
            <a:r>
              <a:rPr lang="en-US" sz="1000" b="1" kern="0" dirty="0" smtClean="0">
                <a:solidFill>
                  <a:srgbClr val="FFFFFF"/>
                </a:solidFill>
                <a:cs typeface="Arial" pitchFamily="34" charset="0"/>
              </a:rPr>
              <a:t>Conduct Pilot</a:t>
            </a:r>
            <a:endParaRPr kumimoji="0" lang="en-US" sz="1000" b="1" i="0" u="none" strike="noStrike" kern="0" cap="none" spc="0" normalizeH="0" baseline="0" noProof="0" dirty="0" smtClean="0">
              <a:ln>
                <a:noFill/>
              </a:ln>
              <a:solidFill>
                <a:srgbClr val="FFFFFF"/>
              </a:solidFill>
              <a:effectLst/>
              <a:uLnTx/>
              <a:uFillTx/>
              <a:cs typeface="Arial" pitchFamily="34" charset="0"/>
            </a:endParaRPr>
          </a:p>
        </p:txBody>
      </p:sp>
      <p:sp>
        <p:nvSpPr>
          <p:cNvPr id="34" name="Text Box 21"/>
          <p:cNvSpPr txBox="1">
            <a:spLocks noChangeArrowheads="1"/>
          </p:cNvSpPr>
          <p:nvPr/>
        </p:nvSpPr>
        <p:spPr bwMode="auto">
          <a:xfrm>
            <a:off x="3086871" y="2687240"/>
            <a:ext cx="3930869" cy="276999"/>
          </a:xfrm>
          <a:prstGeom prst="rect">
            <a:avLst/>
          </a:prstGeom>
          <a:noFill/>
          <a:ln w="9525">
            <a:noFill/>
            <a:miter lim="800000"/>
            <a:headEnd/>
            <a:tailEnd/>
          </a:ln>
        </p:spPr>
        <p:txBody>
          <a:bodyPr wrap="square" lIns="0" tIns="0" rIns="0" bIns="0" anchor="ctr">
            <a:spAutoFit/>
          </a:bodyPr>
          <a:lstStyle/>
          <a:p>
            <a:pPr marL="0" lvl="2"/>
            <a:r>
              <a:rPr lang="en-US" sz="900" b="1" dirty="0" smtClean="0"/>
              <a:t>Gather additional information to refine hypothesis, quality characteristics, and feasibility of obtaining</a:t>
            </a:r>
          </a:p>
        </p:txBody>
      </p:sp>
      <p:sp>
        <p:nvSpPr>
          <p:cNvPr id="38" name="5-Point Star 37"/>
          <p:cNvSpPr/>
          <p:nvPr/>
        </p:nvSpPr>
        <p:spPr>
          <a:xfrm>
            <a:off x="3720330" y="4071384"/>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39" name="Text Box 21"/>
          <p:cNvSpPr txBox="1">
            <a:spLocks noChangeArrowheads="1"/>
          </p:cNvSpPr>
          <p:nvPr/>
        </p:nvSpPr>
        <p:spPr bwMode="auto">
          <a:xfrm>
            <a:off x="4009686" y="4071384"/>
            <a:ext cx="2057400" cy="2769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a:solidFill>
                  <a:srgbClr val="000000"/>
                </a:solidFill>
                <a:cs typeface="Arial" pitchFamily="34" charset="0"/>
              </a:rPr>
              <a:t>D</a:t>
            </a:r>
            <a:r>
              <a:rPr lang="en-US" sz="900" b="1" dirty="0" smtClean="0">
                <a:solidFill>
                  <a:srgbClr val="000000"/>
                </a:solidFill>
                <a:cs typeface="Arial" pitchFamily="34" charset="0"/>
              </a:rPr>
              <a:t>evelop mock dashboards for agreed-upon quality characteristics</a:t>
            </a:r>
            <a:endParaRPr lang="en-US" sz="900" b="1" dirty="0">
              <a:solidFill>
                <a:srgbClr val="000000"/>
              </a:solidFill>
              <a:cs typeface="Arial" pitchFamily="34" charset="0"/>
            </a:endParaRPr>
          </a:p>
        </p:txBody>
      </p:sp>
      <p:sp>
        <p:nvSpPr>
          <p:cNvPr id="40" name="5-Point Star 39"/>
          <p:cNvSpPr/>
          <p:nvPr/>
        </p:nvSpPr>
        <p:spPr>
          <a:xfrm>
            <a:off x="3720330" y="4457700"/>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41" name="Text Box 21"/>
          <p:cNvSpPr txBox="1">
            <a:spLocks noChangeArrowheads="1"/>
          </p:cNvSpPr>
          <p:nvPr/>
        </p:nvSpPr>
        <p:spPr bwMode="auto">
          <a:xfrm>
            <a:off x="3967178" y="4547132"/>
            <a:ext cx="1947508" cy="1384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smtClean="0">
                <a:solidFill>
                  <a:srgbClr val="000000"/>
                </a:solidFill>
                <a:cs typeface="Arial" pitchFamily="34" charset="0"/>
              </a:rPr>
              <a:t>Present pilot plan at </a:t>
            </a:r>
            <a:r>
              <a:rPr lang="en-US" sz="900" b="1" dirty="0" err="1" smtClean="0">
                <a:solidFill>
                  <a:srgbClr val="000000"/>
                </a:solidFill>
                <a:cs typeface="Arial" pitchFamily="34" charset="0"/>
              </a:rPr>
              <a:t>CfQ</a:t>
            </a:r>
            <a:r>
              <a:rPr lang="en-US" sz="900" b="1" dirty="0" smtClean="0">
                <a:solidFill>
                  <a:srgbClr val="000000"/>
                </a:solidFill>
                <a:cs typeface="Arial" pitchFamily="34" charset="0"/>
              </a:rPr>
              <a:t> Forum</a:t>
            </a:r>
            <a:endParaRPr lang="en-US" sz="900" b="1" dirty="0">
              <a:solidFill>
                <a:srgbClr val="000000"/>
              </a:solidFill>
              <a:cs typeface="Arial" pitchFamily="34" charset="0"/>
            </a:endParaRPr>
          </a:p>
        </p:txBody>
      </p:sp>
      <p:sp>
        <p:nvSpPr>
          <p:cNvPr id="42" name="5-Point Star 41"/>
          <p:cNvSpPr/>
          <p:nvPr/>
        </p:nvSpPr>
        <p:spPr>
          <a:xfrm>
            <a:off x="5057509" y="5600700"/>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43" name="Text Box 21"/>
          <p:cNvSpPr txBox="1">
            <a:spLocks noChangeArrowheads="1"/>
          </p:cNvSpPr>
          <p:nvPr/>
        </p:nvSpPr>
        <p:spPr bwMode="auto">
          <a:xfrm>
            <a:off x="5304357" y="5690133"/>
            <a:ext cx="1677129" cy="1384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smtClean="0">
                <a:solidFill>
                  <a:srgbClr val="000000"/>
                </a:solidFill>
                <a:cs typeface="Arial" pitchFamily="34" charset="0"/>
              </a:rPr>
              <a:t>Pilot kickoff</a:t>
            </a:r>
            <a:endParaRPr lang="en-US" sz="900" b="1" dirty="0">
              <a:solidFill>
                <a:srgbClr val="000000"/>
              </a:solidFill>
              <a:cs typeface="Arial" pitchFamily="34" charset="0"/>
            </a:endParaRPr>
          </a:p>
        </p:txBody>
      </p:sp>
      <p:sp>
        <p:nvSpPr>
          <p:cNvPr id="35" name="5-Point Star 34"/>
          <p:cNvSpPr/>
          <p:nvPr/>
        </p:nvSpPr>
        <p:spPr>
          <a:xfrm>
            <a:off x="3265780" y="3386990"/>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36" name="Text Box 21"/>
          <p:cNvSpPr txBox="1">
            <a:spLocks noChangeArrowheads="1"/>
          </p:cNvSpPr>
          <p:nvPr/>
        </p:nvSpPr>
        <p:spPr bwMode="auto">
          <a:xfrm>
            <a:off x="3543743" y="3378894"/>
            <a:ext cx="2341730" cy="2769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smtClean="0">
                <a:solidFill>
                  <a:srgbClr val="000000"/>
                </a:solidFill>
                <a:cs typeface="Arial" pitchFamily="34" charset="0"/>
              </a:rPr>
              <a:t>Finalize quality characteristics, metrics and data sources and propose pilot plan</a:t>
            </a:r>
            <a:endParaRPr lang="en-US" sz="900" b="1" dirty="0">
              <a:solidFill>
                <a:srgbClr val="000000"/>
              </a:solidFill>
              <a:cs typeface="Arial" pitchFamily="34" charset="0"/>
            </a:endParaRPr>
          </a:p>
        </p:txBody>
      </p:sp>
      <p:sp>
        <p:nvSpPr>
          <p:cNvPr id="37" name="Text Box 21"/>
          <p:cNvSpPr txBox="1">
            <a:spLocks noChangeArrowheads="1"/>
          </p:cNvSpPr>
          <p:nvPr/>
        </p:nvSpPr>
        <p:spPr bwMode="auto">
          <a:xfrm>
            <a:off x="5791200" y="6125141"/>
            <a:ext cx="1837986" cy="2769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a:solidFill>
                  <a:srgbClr val="000000"/>
                </a:solidFill>
                <a:cs typeface="Arial" pitchFamily="34" charset="0"/>
              </a:rPr>
              <a:t>D</a:t>
            </a:r>
            <a:r>
              <a:rPr lang="en-US" sz="900" b="1" dirty="0" smtClean="0">
                <a:solidFill>
                  <a:srgbClr val="000000"/>
                </a:solidFill>
                <a:cs typeface="Arial" pitchFamily="34" charset="0"/>
              </a:rPr>
              <a:t>evelop recommendations for operating model</a:t>
            </a:r>
            <a:endParaRPr lang="en-US" sz="900" b="1" dirty="0">
              <a:solidFill>
                <a:srgbClr val="000000"/>
              </a:solidFill>
              <a:cs typeface="Arial" pitchFamily="34" charset="0"/>
            </a:endParaRPr>
          </a:p>
        </p:txBody>
      </p:sp>
      <p:sp>
        <p:nvSpPr>
          <p:cNvPr id="48" name="5-Point Star 47"/>
          <p:cNvSpPr/>
          <p:nvPr/>
        </p:nvSpPr>
        <p:spPr>
          <a:xfrm>
            <a:off x="7696197" y="6058923"/>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29" name="5-Point Star 28"/>
          <p:cNvSpPr/>
          <p:nvPr/>
        </p:nvSpPr>
        <p:spPr>
          <a:xfrm>
            <a:off x="1876086" y="2367558"/>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30" name="Text Box 21"/>
          <p:cNvSpPr txBox="1">
            <a:spLocks noChangeArrowheads="1"/>
          </p:cNvSpPr>
          <p:nvPr/>
        </p:nvSpPr>
        <p:spPr bwMode="auto">
          <a:xfrm>
            <a:off x="2122414" y="2412608"/>
            <a:ext cx="4935272" cy="1384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smtClean="0">
                <a:solidFill>
                  <a:srgbClr val="000000"/>
                </a:solidFill>
                <a:cs typeface="Arial" pitchFamily="34" charset="0"/>
              </a:rPr>
              <a:t>Form hypothesis (what are we trying to get out of the data?)</a:t>
            </a:r>
          </a:p>
        </p:txBody>
      </p:sp>
      <p:sp>
        <p:nvSpPr>
          <p:cNvPr id="31" name="5-Point Star 30"/>
          <p:cNvSpPr/>
          <p:nvPr/>
        </p:nvSpPr>
        <p:spPr>
          <a:xfrm>
            <a:off x="1214448" y="2053272"/>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32" name="Text Box 21"/>
          <p:cNvSpPr txBox="1">
            <a:spLocks noChangeArrowheads="1"/>
          </p:cNvSpPr>
          <p:nvPr/>
        </p:nvSpPr>
        <p:spPr bwMode="auto">
          <a:xfrm>
            <a:off x="1459981" y="2129844"/>
            <a:ext cx="4020352" cy="1384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smtClean="0">
                <a:solidFill>
                  <a:srgbClr val="000000"/>
                </a:solidFill>
                <a:cs typeface="Arial" pitchFamily="34" charset="0"/>
              </a:rPr>
              <a:t>Prepare and Approve Charter</a:t>
            </a:r>
            <a:endParaRPr lang="en-US" sz="900" b="1" dirty="0">
              <a:solidFill>
                <a:srgbClr val="000000"/>
              </a:solidFill>
              <a:cs typeface="Arial" pitchFamily="34" charset="0"/>
            </a:endParaRPr>
          </a:p>
        </p:txBody>
      </p:sp>
      <p:sp>
        <p:nvSpPr>
          <p:cNvPr id="49" name="5-Point Star 48"/>
          <p:cNvSpPr/>
          <p:nvPr/>
        </p:nvSpPr>
        <p:spPr>
          <a:xfrm>
            <a:off x="4791538" y="4801082"/>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50" name="Text Box 21"/>
          <p:cNvSpPr txBox="1">
            <a:spLocks noChangeArrowheads="1"/>
          </p:cNvSpPr>
          <p:nvPr/>
        </p:nvSpPr>
        <p:spPr bwMode="auto">
          <a:xfrm>
            <a:off x="5038386" y="4865089"/>
            <a:ext cx="1947508" cy="1384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smtClean="0">
                <a:solidFill>
                  <a:srgbClr val="000000"/>
                </a:solidFill>
                <a:cs typeface="Arial" pitchFamily="34" charset="0"/>
              </a:rPr>
              <a:t>Identify three (3) pilot participants </a:t>
            </a:r>
            <a:endParaRPr lang="en-US" sz="900" b="1" dirty="0">
              <a:solidFill>
                <a:srgbClr val="000000"/>
              </a:solidFill>
              <a:cs typeface="Arial" pitchFamily="34" charset="0"/>
            </a:endParaRPr>
          </a:p>
        </p:txBody>
      </p:sp>
      <p:sp>
        <p:nvSpPr>
          <p:cNvPr id="44" name="Rectangle 43"/>
          <p:cNvSpPr/>
          <p:nvPr/>
        </p:nvSpPr>
        <p:spPr bwMode="gray">
          <a:xfrm>
            <a:off x="1952286" y="2781300"/>
            <a:ext cx="914400" cy="88880"/>
          </a:xfrm>
          <a:prstGeom prst="rect">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3" name="5-Point Star 32"/>
          <p:cNvSpPr/>
          <p:nvPr/>
        </p:nvSpPr>
        <p:spPr>
          <a:xfrm>
            <a:off x="2790486" y="2692260"/>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76" name="Text Box 21"/>
          <p:cNvSpPr txBox="1">
            <a:spLocks noChangeArrowheads="1"/>
          </p:cNvSpPr>
          <p:nvPr/>
        </p:nvSpPr>
        <p:spPr bwMode="auto">
          <a:xfrm>
            <a:off x="5076121" y="5345806"/>
            <a:ext cx="1677129" cy="138499"/>
          </a:xfrm>
          <a:prstGeom prst="rect">
            <a:avLst/>
          </a:prstGeom>
          <a:noFill/>
          <a:ln w="9525">
            <a:noFill/>
            <a:miter lim="800000"/>
            <a:headEnd/>
            <a:tailEnd/>
          </a:ln>
        </p:spPr>
        <p:txBody>
          <a:bodyPr wrap="square" lIns="0" tIns="0" rIns="0" bIns="0" anchor="ctr">
            <a:spAutoFit/>
          </a:bodyPr>
          <a:lstStyle/>
          <a:p>
            <a:pPr eaLnBrk="0" fontAlgn="base" hangingPunct="0">
              <a:spcBef>
                <a:spcPct val="0"/>
              </a:spcBef>
              <a:spcAft>
                <a:spcPct val="0"/>
              </a:spcAft>
            </a:pPr>
            <a:r>
              <a:rPr lang="en-US" sz="900" b="1" dirty="0" smtClean="0">
                <a:solidFill>
                  <a:srgbClr val="000000"/>
                </a:solidFill>
                <a:cs typeface="Arial" pitchFamily="34" charset="0"/>
              </a:rPr>
              <a:t>Pilot prep</a:t>
            </a:r>
            <a:endParaRPr lang="en-US" sz="900" b="1" dirty="0">
              <a:solidFill>
                <a:srgbClr val="000000"/>
              </a:solidFill>
              <a:cs typeface="Arial" pitchFamily="34" charset="0"/>
            </a:endParaRPr>
          </a:p>
        </p:txBody>
      </p:sp>
      <p:sp>
        <p:nvSpPr>
          <p:cNvPr id="78" name="Rectangle 77"/>
          <p:cNvSpPr/>
          <p:nvPr/>
        </p:nvSpPr>
        <p:spPr bwMode="gray">
          <a:xfrm>
            <a:off x="4611827" y="5397301"/>
            <a:ext cx="274320" cy="88880"/>
          </a:xfrm>
          <a:prstGeom prst="rect">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77" name="5-Point Star 76"/>
          <p:cNvSpPr/>
          <p:nvPr/>
        </p:nvSpPr>
        <p:spPr>
          <a:xfrm>
            <a:off x="4833332" y="5295900"/>
            <a:ext cx="228600" cy="228600"/>
          </a:xfrm>
          <a:prstGeom prst="star5">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Tree>
    <p:extLst>
      <p:ext uri="{BB962C8B-B14F-4D97-AF65-F5344CB8AC3E}">
        <p14:creationId xmlns:p14="http://schemas.microsoft.com/office/powerpoint/2010/main" val="23903617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3"/>
            <a:ext cx="8412480" cy="542517"/>
          </a:xfrm>
        </p:spPr>
        <p:txBody>
          <a:bodyPr/>
          <a:lstStyle/>
          <a:p>
            <a:r>
              <a:rPr lang="en-US" dirty="0" smtClean="0"/>
              <a:t>Charter</a:t>
            </a:r>
            <a:endParaRPr lang="en-US" dirty="0"/>
          </a:p>
        </p:txBody>
      </p:sp>
      <p:sp>
        <p:nvSpPr>
          <p:cNvPr id="10" name="Rectangle 9"/>
          <p:cNvSpPr/>
          <p:nvPr/>
        </p:nvSpPr>
        <p:spPr>
          <a:xfrm>
            <a:off x="1524000" y="3124200"/>
            <a:ext cx="7531874" cy="276999"/>
          </a:xfrm>
          <a:prstGeom prst="rect">
            <a:avLst/>
          </a:prstGeom>
        </p:spPr>
        <p:txBody>
          <a:bodyPr wrap="square">
            <a:spAutoFit/>
          </a:bodyPr>
          <a:lstStyle/>
          <a:p>
            <a:r>
              <a:rPr lang="en-US" sz="1200" dirty="0" smtClean="0">
                <a:ea typeface="Times New Roman" panose="02020603050405020304" pitchFamily="18" charset="0"/>
              </a:rPr>
              <a:t>. </a:t>
            </a:r>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2705674623"/>
              </p:ext>
            </p:extLst>
          </p:nvPr>
        </p:nvGraphicFramePr>
        <p:xfrm>
          <a:off x="202424" y="1066800"/>
          <a:ext cx="8674876" cy="4836160"/>
        </p:xfrm>
        <a:graphic>
          <a:graphicData uri="http://schemas.openxmlformats.org/drawingml/2006/table">
            <a:tbl>
              <a:tblPr firstRow="1" bandRow="1">
                <a:tableStyleId>{5C22544A-7EE6-4342-B048-85BDC9FD1C3A}</a:tableStyleId>
              </a:tblPr>
              <a:tblGrid>
                <a:gridCol w="1702576"/>
                <a:gridCol w="3924300"/>
                <a:gridCol w="304800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mn-lt"/>
                        </a:rPr>
                        <a:t>Problem Description</a:t>
                      </a:r>
                    </a:p>
                    <a:p>
                      <a:endParaRPr lang="en-US" sz="1600" b="0" dirty="0">
                        <a:solidFill>
                          <a:schemeClr val="bg1"/>
                        </a:solidFill>
                        <a:latin typeface="+mn-lt"/>
                      </a:endParaRPr>
                    </a:p>
                  </a:txBody>
                  <a:tcPr>
                    <a:solidFill>
                      <a:schemeClr val="accent2"/>
                    </a:solidFill>
                  </a:tcPr>
                </a:tc>
                <a:tc gridSpan="2">
                  <a:txBody>
                    <a:bodyPr/>
                    <a:lstStyle/>
                    <a:p>
                      <a:r>
                        <a:rPr lang="en-US" sz="1400" b="0" dirty="0" smtClean="0">
                          <a:solidFill>
                            <a:schemeClr val="tx1"/>
                          </a:solidFill>
                          <a:latin typeface="+mn-lt"/>
                          <a:ea typeface="Times New Roman" panose="02020603050405020304" pitchFamily="18" charset="0"/>
                        </a:rPr>
                        <a:t>Stakeholders require accurate and complete data to make educated decisions to improve patient access to high quality devices. Three significant challenges to data on medical device quality: </a:t>
                      </a:r>
                    </a:p>
                    <a:p>
                      <a:pPr marL="228600" indent="-228600">
                        <a:buAutoNum type="arabicParenR"/>
                      </a:pPr>
                      <a:r>
                        <a:rPr lang="en-US" sz="1400" b="0" dirty="0" smtClean="0">
                          <a:solidFill>
                            <a:schemeClr val="tx1"/>
                          </a:solidFill>
                          <a:latin typeface="+mn-lt"/>
                          <a:ea typeface="Times New Roman" panose="02020603050405020304" pitchFamily="18" charset="0"/>
                        </a:rPr>
                        <a:t>Lack of unbiased, relevant and available data</a:t>
                      </a:r>
                    </a:p>
                    <a:p>
                      <a:pPr marL="228600" indent="-228600">
                        <a:buAutoNum type="arabicParenR"/>
                      </a:pPr>
                      <a:r>
                        <a:rPr lang="en-US" sz="1400" b="0" dirty="0" smtClean="0">
                          <a:solidFill>
                            <a:schemeClr val="tx1"/>
                          </a:solidFill>
                          <a:latin typeface="+mn-lt"/>
                          <a:ea typeface="Times New Roman" panose="02020603050405020304" pitchFamily="18" charset="0"/>
                        </a:rPr>
                        <a:t>No consistently applied performance measures and analytical methods</a:t>
                      </a:r>
                    </a:p>
                    <a:p>
                      <a:pPr marL="228600" indent="-228600">
                        <a:spcAft>
                          <a:spcPts val="600"/>
                        </a:spcAft>
                        <a:buAutoNum type="arabicParenR"/>
                      </a:pPr>
                      <a:r>
                        <a:rPr lang="en-US" sz="1400" b="0" dirty="0" smtClean="0">
                          <a:solidFill>
                            <a:schemeClr val="tx1"/>
                          </a:solidFill>
                          <a:latin typeface="+mn-lt"/>
                          <a:ea typeface="Times New Roman" panose="02020603050405020304" pitchFamily="18" charset="0"/>
                        </a:rPr>
                        <a:t>No secure process or operating model to enable and encourage individual companies to be fully transparent about product quality.</a:t>
                      </a:r>
                    </a:p>
                    <a:p>
                      <a:pPr marL="0" indent="0">
                        <a:spcAft>
                          <a:spcPts val="600"/>
                        </a:spcAft>
                        <a:buNone/>
                      </a:pPr>
                      <a:endParaRPr lang="en-US" sz="1400" b="0" dirty="0" smtClean="0">
                        <a:solidFill>
                          <a:schemeClr val="tx1"/>
                        </a:solidFill>
                        <a:latin typeface="+mn-lt"/>
                        <a:ea typeface="Times New Roman" panose="02020603050405020304" pitchFamily="18" charset="0"/>
                      </a:endParaRPr>
                    </a:p>
                  </a:txBody>
                  <a:tcPr>
                    <a:solidFill>
                      <a:schemeClr val="bg1"/>
                    </a:solidFill>
                  </a:tcPr>
                </a:tc>
                <a:tc hMerge="1">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mn-lt"/>
                        </a:rPr>
                        <a:t>Objective</a:t>
                      </a:r>
                    </a:p>
                    <a:p>
                      <a:endParaRPr lang="en-US" sz="1600" b="0" dirty="0">
                        <a:solidFill>
                          <a:schemeClr val="bg1"/>
                        </a:solidFill>
                        <a:latin typeface="+mn-lt"/>
                      </a:endParaRPr>
                    </a:p>
                  </a:txBody>
                  <a:tcPr>
                    <a:solidFill>
                      <a:schemeClr val="accent2"/>
                    </a:solidFill>
                  </a:tcPr>
                </a:tc>
                <a:tc gridSpan="2">
                  <a:txBody>
                    <a:bodyPr/>
                    <a:lstStyle/>
                    <a:p>
                      <a:r>
                        <a:rPr lang="en-US" sz="1400" b="0" dirty="0" smtClean="0">
                          <a:solidFill>
                            <a:schemeClr val="tx1"/>
                          </a:solidFill>
                          <a:latin typeface="+mn-lt"/>
                          <a:ea typeface="Times New Roman" panose="02020603050405020304" pitchFamily="18" charset="0"/>
                        </a:rPr>
                        <a:t>To provide information and analysis techniques to stakeholders regarding medical device quality and subsequent patient value</a:t>
                      </a:r>
                      <a:endParaRPr lang="en-US" sz="1400" b="0" dirty="0">
                        <a:solidFill>
                          <a:schemeClr val="tx1"/>
                        </a:solidFill>
                        <a:latin typeface="+mn-lt"/>
                      </a:endParaRPr>
                    </a:p>
                  </a:txBody>
                  <a:tcPr>
                    <a:solidFill>
                      <a:schemeClr val="bg1"/>
                    </a:solidFill>
                  </a:tcPr>
                </a:tc>
                <a:tc hMerge="1">
                  <a:txBody>
                    <a:bodyPr/>
                    <a:lstStyle/>
                    <a:p>
                      <a:endParaRPr lang="en-US"/>
                    </a:p>
                  </a:txBody>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Project Scope</a:t>
                      </a:r>
                    </a:p>
                    <a:p>
                      <a:endParaRPr lang="en-US" sz="1600" b="0" dirty="0">
                        <a:solidFill>
                          <a:schemeClr val="bg1"/>
                        </a:solidFill>
                        <a:latin typeface="+mn-lt"/>
                      </a:endParaRPr>
                    </a:p>
                  </a:txBody>
                  <a:tcPr>
                    <a:solidFill>
                      <a:schemeClr val="accent2"/>
                    </a:solidFill>
                  </a:tcPr>
                </a:tc>
                <a:tc>
                  <a:txBody>
                    <a:bodyPr/>
                    <a:lstStyle/>
                    <a:p>
                      <a:pPr algn="ctr"/>
                      <a:r>
                        <a:rPr lang="en-US" sz="1600" b="0" dirty="0" smtClean="0">
                          <a:solidFill>
                            <a:schemeClr val="bg1"/>
                          </a:solidFill>
                          <a:latin typeface="+mn-lt"/>
                        </a:rPr>
                        <a:t>Included</a:t>
                      </a:r>
                      <a:endParaRPr lang="en-US" sz="1600" b="0" dirty="0">
                        <a:solidFill>
                          <a:schemeClr val="bg1"/>
                        </a:solidFill>
                        <a:latin typeface="+mn-lt"/>
                      </a:endParaRPr>
                    </a:p>
                  </a:txBody>
                  <a:tcPr>
                    <a:solidFill>
                      <a:schemeClr val="accent2"/>
                    </a:solidFill>
                  </a:tcPr>
                </a:tc>
                <a:tc>
                  <a:txBody>
                    <a:bodyPr/>
                    <a:lstStyle/>
                    <a:p>
                      <a:pPr algn="ctr"/>
                      <a:r>
                        <a:rPr lang="en-US" sz="1600" b="0" dirty="0" smtClean="0">
                          <a:solidFill>
                            <a:schemeClr val="bg1"/>
                          </a:solidFill>
                          <a:latin typeface="+mn-lt"/>
                        </a:rPr>
                        <a:t>Excluded</a:t>
                      </a:r>
                      <a:endParaRPr lang="en-US" sz="1600" b="0" dirty="0">
                        <a:solidFill>
                          <a:schemeClr val="bg1"/>
                        </a:solidFill>
                        <a:latin typeface="+mn-lt"/>
                      </a:endParaRPr>
                    </a:p>
                  </a:txBody>
                  <a:tcPr>
                    <a:solidFill>
                      <a:schemeClr val="accent2"/>
                    </a:solidFill>
                  </a:tcPr>
                </a:tc>
              </a:tr>
              <a:tr h="370840">
                <a:tc vMerge="1">
                  <a:txBody>
                    <a:bodyPr/>
                    <a:lstStyle/>
                    <a:p>
                      <a:endParaRPr lang="en-US" sz="1600" b="0" dirty="0">
                        <a:solidFill>
                          <a:schemeClr val="bg1"/>
                        </a:solidFill>
                        <a:latin typeface="+mn-lt"/>
                      </a:endParaRPr>
                    </a:p>
                  </a:txBody>
                  <a:tcPr>
                    <a:solidFill>
                      <a:schemeClr val="accent2"/>
                    </a:solidFill>
                  </a:tcPr>
                </a:tc>
                <a:tc>
                  <a:txBody>
                    <a:bodyPr/>
                    <a:lstStyle/>
                    <a:p>
                      <a:pPr marR="0" lvl="0">
                        <a:spcBef>
                          <a:spcPts val="0"/>
                        </a:spcBef>
                        <a:spcAft>
                          <a:spcPts val="0"/>
                        </a:spcAft>
                        <a:tabLst>
                          <a:tab pos="2743200" algn="ctr"/>
                          <a:tab pos="5486400" algn="r"/>
                          <a:tab pos="457200" algn="l"/>
                        </a:tabLst>
                      </a:pPr>
                      <a:r>
                        <a:rPr lang="en-US" sz="1400" dirty="0" smtClean="0">
                          <a:ea typeface="Times New Roman" panose="02020603050405020304" pitchFamily="18" charset="0"/>
                        </a:rPr>
                        <a:t>Phase 1</a:t>
                      </a:r>
                    </a:p>
                    <a:p>
                      <a:pPr marL="171450" marR="0" lvl="0" indent="-171450">
                        <a:spcBef>
                          <a:spcPts val="0"/>
                        </a:spcBef>
                        <a:spcAft>
                          <a:spcPts val="0"/>
                        </a:spcAft>
                        <a:buFont typeface="Arial" panose="020B0604020202020204" pitchFamily="34" charset="0"/>
                        <a:buChar char="•"/>
                        <a:tabLst>
                          <a:tab pos="2743200" algn="ctr"/>
                          <a:tab pos="5486400" algn="r"/>
                          <a:tab pos="457200" algn="l"/>
                        </a:tabLst>
                      </a:pPr>
                      <a:r>
                        <a:rPr lang="en-US" sz="1400" dirty="0" smtClean="0">
                          <a:ea typeface="Times New Roman" panose="02020603050405020304" pitchFamily="18" charset="0"/>
                        </a:rPr>
                        <a:t>Use case definition: Value Analysis Team and decisions regarding purchasing devices with defined device areas</a:t>
                      </a:r>
                    </a:p>
                    <a:p>
                      <a:pPr marL="171450" marR="0" lvl="0" indent="-171450">
                        <a:spcBef>
                          <a:spcPts val="0"/>
                        </a:spcBef>
                        <a:spcAft>
                          <a:spcPts val="0"/>
                        </a:spcAft>
                        <a:buFont typeface="Arial" panose="020B0604020202020204" pitchFamily="34" charset="0"/>
                        <a:buChar char="•"/>
                        <a:tabLst>
                          <a:tab pos="2743200" algn="ctr"/>
                          <a:tab pos="5486400" algn="r"/>
                          <a:tab pos="457200" algn="l"/>
                        </a:tabLst>
                      </a:pPr>
                      <a:r>
                        <a:rPr lang="en-US" sz="1400" dirty="0" smtClean="0">
                          <a:ea typeface="Times New Roman" panose="02020603050405020304" pitchFamily="18" charset="0"/>
                        </a:rPr>
                        <a:t>Use case development: conversion of data to information, create a set to validate </a:t>
                      </a:r>
                    </a:p>
                    <a:p>
                      <a:pPr marL="171450" marR="0" lvl="0" indent="-171450">
                        <a:spcBef>
                          <a:spcPts val="0"/>
                        </a:spcBef>
                        <a:spcAft>
                          <a:spcPts val="0"/>
                        </a:spcAft>
                        <a:buFont typeface="Arial" panose="020B0604020202020204" pitchFamily="34" charset="0"/>
                        <a:buChar char="•"/>
                        <a:tabLst>
                          <a:tab pos="2743200" algn="ctr"/>
                          <a:tab pos="5486400" algn="r"/>
                          <a:tab pos="457200" algn="l"/>
                        </a:tabLst>
                      </a:pPr>
                      <a:r>
                        <a:rPr lang="en-US" sz="1400" dirty="0" smtClean="0">
                          <a:ea typeface="Times New Roman" panose="02020603050405020304" pitchFamily="18" charset="0"/>
                        </a:rPr>
                        <a:t>Use case pilot and operating model options: identify benefits, identify what it would take to make into a working model</a:t>
                      </a:r>
                      <a:endParaRPr lang="en-US" sz="1400" dirty="0" smtClean="0"/>
                    </a:p>
                  </a:txBody>
                  <a:tcPr>
                    <a:solidFill>
                      <a:schemeClr val="bg1"/>
                    </a:solidFill>
                  </a:tcPr>
                </a:tc>
                <a:tc>
                  <a:txBody>
                    <a:bodyPr/>
                    <a:lstStyle/>
                    <a:p>
                      <a:r>
                        <a:rPr lang="en-US" sz="1400" dirty="0" smtClean="0">
                          <a:latin typeface="Arial" panose="020B0604020202020204" pitchFamily="34" charset="0"/>
                          <a:ea typeface="Times New Roman" panose="02020603050405020304" pitchFamily="18" charset="0"/>
                        </a:rPr>
                        <a:t>Not all stakeholders will be included in Phase 1 - Phase I will focus on Value Analysis teams. </a:t>
                      </a:r>
                    </a:p>
                    <a:p>
                      <a:endParaRPr lang="en-US" sz="1400" dirty="0" smtClean="0">
                        <a:latin typeface="Arial" panose="020B0604020202020204" pitchFamily="34" charset="0"/>
                        <a:ea typeface="Times New Roman" panose="02020603050405020304" pitchFamily="18" charset="0"/>
                      </a:endParaRPr>
                    </a:p>
                    <a:p>
                      <a:r>
                        <a:rPr lang="en-US" sz="1400" dirty="0" smtClean="0">
                          <a:latin typeface="Arial" panose="020B0604020202020204" pitchFamily="34" charset="0"/>
                          <a:ea typeface="Times New Roman" panose="02020603050405020304" pitchFamily="18" charset="0"/>
                        </a:rPr>
                        <a:t>Future expansions could consider Group Purchasing Organizations, Payers, Healthcare professionals, patients, industry, etc.</a:t>
                      </a:r>
                      <a:endParaRPr lang="en-US" sz="1400" dirty="0" smtClean="0"/>
                    </a:p>
                    <a:p>
                      <a:endParaRPr lang="en-US" sz="1400" b="0" dirty="0">
                        <a:solidFill>
                          <a:schemeClr val="tx1"/>
                        </a:solidFill>
                        <a:latin typeface="+mn-lt"/>
                      </a:endParaRPr>
                    </a:p>
                  </a:txBody>
                  <a:tcPr>
                    <a:solidFill>
                      <a:schemeClr val="bg1"/>
                    </a:solidFill>
                  </a:tcPr>
                </a:tc>
              </a:tr>
            </a:tbl>
          </a:graphicData>
        </a:graphic>
      </p:graphicFrame>
    </p:spTree>
    <p:extLst>
      <p:ext uri="{BB962C8B-B14F-4D97-AF65-F5344CB8AC3E}">
        <p14:creationId xmlns:p14="http://schemas.microsoft.com/office/powerpoint/2010/main" val="350267889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5125" y="1782208"/>
            <a:ext cx="8229600" cy="923330"/>
          </a:xfrm>
        </p:spPr>
        <p:txBody>
          <a:bodyPr/>
          <a:lstStyle/>
          <a:p>
            <a:pPr>
              <a:buNone/>
            </a:pPr>
            <a:r>
              <a:rPr lang="en-US" dirty="0" smtClean="0"/>
              <a:t>Questions?</a:t>
            </a:r>
            <a:endParaRPr lang="en-US" dirty="0"/>
          </a:p>
        </p:txBody>
      </p:sp>
    </p:spTree>
    <p:extLst>
      <p:ext uri="{BB962C8B-B14F-4D97-AF65-F5344CB8AC3E}">
        <p14:creationId xmlns:p14="http://schemas.microsoft.com/office/powerpoint/2010/main" val="17414706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Joanna Engelk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7" y="1063474"/>
            <a:ext cx="871891" cy="868680"/>
          </a:xfrm>
          <a:prstGeom prst="rect">
            <a:avLst/>
          </a:prstGeom>
          <a:noFill/>
          <a:ln>
            <a:noFill/>
          </a:ln>
        </p:spPr>
      </p:pic>
      <p:pic>
        <p:nvPicPr>
          <p:cNvPr id="31" name="Picture 30" descr="Garth Conr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016" y="1063474"/>
            <a:ext cx="862732" cy="868680"/>
          </a:xfrm>
          <a:prstGeom prst="rect">
            <a:avLst/>
          </a:prstGeom>
          <a:noFill/>
          <a:ln>
            <a:noFill/>
          </a:ln>
        </p:spPr>
      </p:pic>
      <p:pic>
        <p:nvPicPr>
          <p:cNvPr id="50" name="Picture 49" descr="Ann Ferrite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8195" y="1063474"/>
            <a:ext cx="852117" cy="868680"/>
          </a:xfrm>
          <a:prstGeom prst="rect">
            <a:avLst/>
          </a:prstGeom>
          <a:noFill/>
          <a:ln>
            <a:noFill/>
          </a:ln>
        </p:spPr>
      </p:pic>
      <p:pic>
        <p:nvPicPr>
          <p:cNvPr id="52" name="Picture 51" descr="Mike Schille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6598" y="1063474"/>
            <a:ext cx="935272" cy="868680"/>
          </a:xfrm>
          <a:prstGeom prst="rect">
            <a:avLst/>
          </a:prstGeom>
          <a:noFill/>
          <a:ln>
            <a:noFill/>
          </a:ln>
        </p:spPr>
      </p:pic>
      <p:pic>
        <p:nvPicPr>
          <p:cNvPr id="56" name="Picture 55" descr="Jeff Kase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834" y="2965436"/>
            <a:ext cx="870913" cy="870913"/>
          </a:xfrm>
          <a:prstGeom prst="rect">
            <a:avLst/>
          </a:prstGeom>
          <a:noFill/>
          <a:ln>
            <a:noFill/>
          </a:ln>
        </p:spPr>
      </p:pic>
      <p:pic>
        <p:nvPicPr>
          <p:cNvPr id="58" name="Picture 57" descr="Nathan Soderborg"/>
          <p:cNvPicPr/>
          <p:nvPr/>
        </p:nvPicPr>
        <p:blipFill rotWithShape="1">
          <a:blip r:embed="rId7" cstate="print">
            <a:extLst>
              <a:ext uri="{28A0092B-C50C-407E-A947-70E740481C1C}">
                <a14:useLocalDpi xmlns:a14="http://schemas.microsoft.com/office/drawing/2010/main" val="0"/>
              </a:ext>
            </a:extLst>
          </a:blip>
          <a:srcRect l="8807" r="6019"/>
          <a:stretch/>
        </p:blipFill>
        <p:spPr bwMode="auto">
          <a:xfrm>
            <a:off x="4666686" y="2980110"/>
            <a:ext cx="738035" cy="866514"/>
          </a:xfrm>
          <a:prstGeom prst="rect">
            <a:avLst/>
          </a:prstGeom>
          <a:noFill/>
          <a:ln>
            <a:noFill/>
          </a:ln>
        </p:spPr>
      </p:pic>
      <p:pic>
        <p:nvPicPr>
          <p:cNvPr id="60" name="Picture 59" descr="https://media.licdn.com/media/p/1/005/09c/21f/031b89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9907" y="2965942"/>
            <a:ext cx="857908" cy="857908"/>
          </a:xfrm>
          <a:prstGeom prst="rect">
            <a:avLst/>
          </a:prstGeom>
          <a:noFill/>
          <a:ln>
            <a:noFill/>
          </a:ln>
        </p:spPr>
      </p:pic>
      <p:pic>
        <p:nvPicPr>
          <p:cNvPr id="62" name="Picture 61" descr="Daniel Matli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9278" y="2972051"/>
            <a:ext cx="872322" cy="872322"/>
          </a:xfrm>
          <a:prstGeom prst="rect">
            <a:avLst/>
          </a:prstGeom>
          <a:noFill/>
          <a:ln>
            <a:noFill/>
          </a:ln>
        </p:spPr>
      </p:pic>
      <p:pic>
        <p:nvPicPr>
          <p:cNvPr id="65" name="Picture 64" descr="https://media.licdn.com/media/p/8/000/2bf/06a/11695d2.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75033" y="4900583"/>
            <a:ext cx="856007" cy="856007"/>
          </a:xfrm>
          <a:prstGeom prst="rect">
            <a:avLst/>
          </a:prstGeom>
          <a:noFill/>
          <a:ln>
            <a:noFill/>
          </a:ln>
        </p:spPr>
      </p:pic>
      <p:pic>
        <p:nvPicPr>
          <p:cNvPr id="75" name="Picture 7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32847" y="4907030"/>
            <a:ext cx="581591" cy="870686"/>
          </a:xfrm>
          <a:prstGeom prst="rect">
            <a:avLst/>
          </a:prstGeom>
        </p:spPr>
      </p:pic>
      <p:pic>
        <p:nvPicPr>
          <p:cNvPr id="74" name="Picture 73"/>
          <p:cNvPicPr>
            <a:picLocks noChangeAspect="1"/>
          </p:cNvPicPr>
          <p:nvPr/>
        </p:nvPicPr>
        <p:blipFill rotWithShape="1">
          <a:blip r:embed="rId12">
            <a:extLst>
              <a:ext uri="{28A0092B-C50C-407E-A947-70E740481C1C}">
                <a14:useLocalDpi xmlns:a14="http://schemas.microsoft.com/office/drawing/2010/main" val="0"/>
              </a:ext>
            </a:extLst>
          </a:blip>
          <a:srcRect l="21000" r="13000"/>
          <a:stretch/>
        </p:blipFill>
        <p:spPr>
          <a:xfrm>
            <a:off x="7239000" y="4907030"/>
            <a:ext cx="849477" cy="857843"/>
          </a:xfrm>
          <a:prstGeom prst="rect">
            <a:avLst/>
          </a:prstGeom>
        </p:spPr>
      </p:pic>
      <p:sp>
        <p:nvSpPr>
          <p:cNvPr id="24" name="Rectangle 23"/>
          <p:cNvSpPr/>
          <p:nvPr/>
        </p:nvSpPr>
        <p:spPr>
          <a:xfrm>
            <a:off x="1021801" y="1061410"/>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Joanna </a:t>
            </a:r>
          </a:p>
          <a:p>
            <a:pPr>
              <a:lnSpc>
                <a:spcPct val="115000"/>
              </a:lnSpc>
            </a:pPr>
            <a:r>
              <a:rPr lang="en-US" sz="1200" b="1" dirty="0" smtClean="0">
                <a:ea typeface="Calibri" panose="020F0502020204030204" pitchFamily="34" charset="0"/>
                <a:cs typeface="Calibri" panose="020F0502020204030204" pitchFamily="34" charset="0"/>
              </a:rPr>
              <a:t>Engelke</a:t>
            </a:r>
            <a:endParaRPr lang="en-US" sz="1200" dirty="0" smtClean="0">
              <a:ea typeface="Calibri" panose="020F0502020204030204" pitchFamily="34" charset="0"/>
              <a:cs typeface="Calibri" panose="020F0502020204030204" pitchFamily="34" charset="0"/>
            </a:endParaRP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Calibri" panose="020F0502020204030204" pitchFamily="34" charset="0"/>
              </a:rPr>
              <a:t>Boston </a:t>
            </a:r>
            <a:r>
              <a:rPr lang="en-US" sz="1000" dirty="0">
                <a:ea typeface="Calibri" panose="020F0502020204030204" pitchFamily="34" charset="0"/>
                <a:cs typeface="Calibri" panose="020F0502020204030204" pitchFamily="34" charset="0"/>
              </a:rPr>
              <a:t>Scientific</a:t>
            </a:r>
            <a:endParaRPr lang="en-US" sz="1000" dirty="0">
              <a:ea typeface="Calibri" panose="020F0502020204030204" pitchFamily="34" charset="0"/>
              <a:cs typeface="Times New Roman" panose="02020603050405020304" pitchFamily="18" charset="0"/>
            </a:endParaRPr>
          </a:p>
          <a:p>
            <a:pPr>
              <a:lnSpc>
                <a:spcPct val="115000"/>
              </a:lnSpc>
            </a:pPr>
            <a:r>
              <a:rPr lang="en-US" sz="900" dirty="0">
                <a:solidFill>
                  <a:srgbClr val="0000FF"/>
                </a:solidFill>
                <a:ea typeface="Calibri" panose="020F0502020204030204" pitchFamily="34" charset="0"/>
                <a:cs typeface="Calibri" panose="020F0502020204030204" pitchFamily="34" charset="0"/>
                <a:hlinkClick r:id="rId13"/>
              </a:rPr>
              <a:t>j</a:t>
            </a:r>
            <a:r>
              <a:rPr lang="en-US" sz="900" dirty="0" smtClean="0">
                <a:solidFill>
                  <a:srgbClr val="0000FF"/>
                </a:solidFill>
                <a:ea typeface="Calibri" panose="020F0502020204030204" pitchFamily="34" charset="0"/>
                <a:cs typeface="Calibri" panose="020F0502020204030204" pitchFamily="34" charset="0"/>
                <a:hlinkClick r:id="rId13"/>
              </a:rPr>
              <a:t>oanna.engelke@bsci.com</a:t>
            </a:r>
            <a:endParaRPr lang="en-US" sz="900" dirty="0">
              <a:effectLst/>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t>Team members</a:t>
            </a:r>
            <a:endParaRPr lang="en-US" dirty="0"/>
          </a:p>
        </p:txBody>
      </p:sp>
      <p:sp>
        <p:nvSpPr>
          <p:cNvPr id="5" name="Rectangle 4"/>
          <p:cNvSpPr/>
          <p:nvPr/>
        </p:nvSpPr>
        <p:spPr bwMode="gray">
          <a:xfrm>
            <a:off x="2777085" y="1061241"/>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6" name="Rectangle 5"/>
          <p:cNvSpPr/>
          <p:nvPr/>
        </p:nvSpPr>
        <p:spPr bwMode="gray">
          <a:xfrm>
            <a:off x="4563553" y="1061241"/>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8" name="Rectangle 7"/>
          <p:cNvSpPr/>
          <p:nvPr/>
        </p:nvSpPr>
        <p:spPr bwMode="gray">
          <a:xfrm>
            <a:off x="6344614" y="1061241"/>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6" name="Rectangle 15"/>
          <p:cNvSpPr/>
          <p:nvPr/>
        </p:nvSpPr>
        <p:spPr bwMode="gray">
          <a:xfrm>
            <a:off x="2810041" y="4901231"/>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7" name="Rectangle 16"/>
          <p:cNvSpPr/>
          <p:nvPr/>
        </p:nvSpPr>
        <p:spPr bwMode="gray">
          <a:xfrm>
            <a:off x="4592318" y="4901231"/>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8" name="Rectangle 17"/>
          <p:cNvSpPr/>
          <p:nvPr/>
        </p:nvSpPr>
        <p:spPr bwMode="gray">
          <a:xfrm>
            <a:off x="6373379" y="4901231"/>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0" name="TextBox 19"/>
          <p:cNvSpPr txBox="1"/>
          <p:nvPr/>
        </p:nvSpPr>
        <p:spPr>
          <a:xfrm>
            <a:off x="994720" y="2507553"/>
            <a:ext cx="1717256" cy="153888"/>
          </a:xfrm>
          <a:prstGeom prst="rect">
            <a:avLst/>
          </a:prstGeom>
          <a:solidFill>
            <a:srgbClr val="255F9C"/>
          </a:solidFill>
          <a:ln>
            <a:solidFill>
              <a:srgbClr val="255F9C"/>
            </a:solidFill>
          </a:ln>
        </p:spPr>
        <p:txBody>
          <a:bodyPr wrap="square" lIns="0" tIns="0" rIns="0" bIns="0" rtlCol="0">
            <a:spAutoFit/>
          </a:bodyPr>
          <a:lstStyle/>
          <a:p>
            <a:pPr algn="ctr">
              <a:spcBef>
                <a:spcPts val="1200"/>
              </a:spcBef>
              <a:buSzPct val="25000"/>
            </a:pPr>
            <a:r>
              <a:rPr lang="en-US" sz="1000" dirty="0" smtClean="0">
                <a:solidFill>
                  <a:schemeClr val="bg1"/>
                </a:solidFill>
              </a:rPr>
              <a:t>Steering Committee Sponsor</a:t>
            </a:r>
            <a:endParaRPr lang="en-US" sz="1000" dirty="0">
              <a:solidFill>
                <a:schemeClr val="bg1"/>
              </a:solidFill>
            </a:endParaRPr>
          </a:p>
        </p:txBody>
      </p:sp>
      <p:sp>
        <p:nvSpPr>
          <p:cNvPr id="21" name="TextBox 20"/>
          <p:cNvSpPr txBox="1"/>
          <p:nvPr/>
        </p:nvSpPr>
        <p:spPr>
          <a:xfrm>
            <a:off x="2812473" y="6347543"/>
            <a:ext cx="1717256" cy="153888"/>
          </a:xfrm>
          <a:prstGeom prst="rect">
            <a:avLst/>
          </a:prstGeom>
          <a:solidFill>
            <a:srgbClr val="255F9C"/>
          </a:solidFill>
          <a:ln>
            <a:solidFill>
              <a:srgbClr val="255F9C"/>
            </a:solidFill>
          </a:ln>
        </p:spPr>
        <p:txBody>
          <a:bodyPr wrap="square" lIns="0" tIns="0" rIns="0" bIns="0" rtlCol="0">
            <a:spAutoFit/>
          </a:bodyPr>
          <a:lstStyle/>
          <a:p>
            <a:pPr algn="ctr">
              <a:spcBef>
                <a:spcPts val="1200"/>
              </a:spcBef>
              <a:buSzPct val="25000"/>
            </a:pPr>
            <a:r>
              <a:rPr lang="en-US" sz="1000" dirty="0" smtClean="0">
                <a:solidFill>
                  <a:schemeClr val="bg1"/>
                </a:solidFill>
              </a:rPr>
              <a:t>Project Manager</a:t>
            </a:r>
            <a:endParaRPr lang="en-US" sz="1000" dirty="0">
              <a:solidFill>
                <a:schemeClr val="bg1"/>
              </a:solidFill>
            </a:endParaRPr>
          </a:p>
        </p:txBody>
      </p:sp>
      <p:sp>
        <p:nvSpPr>
          <p:cNvPr id="22" name="TextBox 21"/>
          <p:cNvSpPr txBox="1"/>
          <p:nvPr/>
        </p:nvSpPr>
        <p:spPr>
          <a:xfrm>
            <a:off x="2779517" y="2507553"/>
            <a:ext cx="1717256" cy="153888"/>
          </a:xfrm>
          <a:prstGeom prst="rect">
            <a:avLst/>
          </a:prstGeom>
          <a:solidFill>
            <a:srgbClr val="255F9C"/>
          </a:solidFill>
          <a:ln>
            <a:solidFill>
              <a:srgbClr val="255F9C"/>
            </a:solidFill>
          </a:ln>
        </p:spPr>
        <p:txBody>
          <a:bodyPr wrap="square" lIns="0" tIns="0" rIns="0" bIns="0" rtlCol="0">
            <a:spAutoFit/>
          </a:bodyPr>
          <a:lstStyle/>
          <a:p>
            <a:pPr algn="ctr">
              <a:spcBef>
                <a:spcPts val="1200"/>
              </a:spcBef>
              <a:buSzPct val="25000"/>
            </a:pPr>
            <a:r>
              <a:rPr lang="en-US" sz="1000" dirty="0" smtClean="0">
                <a:solidFill>
                  <a:schemeClr val="bg1"/>
                </a:solidFill>
              </a:rPr>
              <a:t>Project Leader</a:t>
            </a:r>
            <a:endParaRPr lang="en-US" sz="1000" dirty="0">
              <a:solidFill>
                <a:schemeClr val="bg1"/>
              </a:solidFill>
            </a:endParaRPr>
          </a:p>
        </p:txBody>
      </p:sp>
      <p:sp>
        <p:nvSpPr>
          <p:cNvPr id="26" name="Rectangle 25"/>
          <p:cNvSpPr/>
          <p:nvPr/>
        </p:nvSpPr>
        <p:spPr bwMode="gray">
          <a:xfrm>
            <a:off x="992288" y="1061241"/>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7" name="Rectangle 26"/>
          <p:cNvSpPr/>
          <p:nvPr/>
        </p:nvSpPr>
        <p:spPr>
          <a:xfrm>
            <a:off x="2785809" y="4921965"/>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Rahmat </a:t>
            </a:r>
          </a:p>
          <a:p>
            <a:pPr>
              <a:lnSpc>
                <a:spcPct val="115000"/>
              </a:lnSpc>
            </a:pPr>
            <a:r>
              <a:rPr lang="en-US" sz="1200" b="1" dirty="0" smtClean="0">
                <a:ea typeface="Calibri" panose="020F0502020204030204" pitchFamily="34" charset="0"/>
                <a:cs typeface="Calibri" panose="020F0502020204030204" pitchFamily="34" charset="0"/>
              </a:rPr>
              <a:t>Muhammad</a:t>
            </a:r>
            <a:endParaRPr lang="en-US" sz="1200" dirty="0" smtClean="0">
              <a:ea typeface="Calibri" panose="020F0502020204030204" pitchFamily="34" charset="0"/>
              <a:cs typeface="Calibri" panose="020F0502020204030204" pitchFamily="34" charset="0"/>
            </a:endParaRP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Calibri" panose="020F0502020204030204" pitchFamily="34" charset="0"/>
              </a:rPr>
              <a:t>Deloitte &amp; Touche LLP</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3"/>
              </a:rPr>
              <a:t>rmuhammad@deloitte.com</a:t>
            </a:r>
            <a:endParaRPr lang="en-US" sz="900" dirty="0">
              <a:effectLst/>
              <a:ea typeface="Calibri" panose="020F0502020204030204" pitchFamily="34" charset="0"/>
              <a:cs typeface="Times New Roman" panose="02020603050405020304" pitchFamily="18" charset="0"/>
            </a:endParaRPr>
          </a:p>
        </p:txBody>
      </p:sp>
      <p:sp>
        <p:nvSpPr>
          <p:cNvPr id="30" name="Rectangle 29"/>
          <p:cNvSpPr/>
          <p:nvPr/>
        </p:nvSpPr>
        <p:spPr>
          <a:xfrm>
            <a:off x="2798415" y="1067183"/>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Garth </a:t>
            </a:r>
          </a:p>
          <a:p>
            <a:pPr>
              <a:lnSpc>
                <a:spcPct val="115000"/>
              </a:lnSpc>
            </a:pPr>
            <a:r>
              <a:rPr lang="en-US" sz="1200" b="1" dirty="0" smtClean="0">
                <a:ea typeface="Calibri" panose="020F0502020204030204" pitchFamily="34" charset="0"/>
                <a:cs typeface="Calibri" panose="020F0502020204030204" pitchFamily="34" charset="0"/>
              </a:rPr>
              <a:t>Conrad</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Medtronic - Spinal</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garth.conrad@medtronic.com</a:t>
            </a:r>
            <a:endParaRPr lang="en-US" sz="900" dirty="0">
              <a:effectLst/>
              <a:ea typeface="Calibri" panose="020F0502020204030204" pitchFamily="34" charset="0"/>
              <a:cs typeface="Times New Roman" panose="02020603050405020304" pitchFamily="18" charset="0"/>
            </a:endParaRPr>
          </a:p>
        </p:txBody>
      </p:sp>
      <p:sp>
        <p:nvSpPr>
          <p:cNvPr id="32" name="Rectangle 31"/>
          <p:cNvSpPr/>
          <p:nvPr/>
        </p:nvSpPr>
        <p:spPr>
          <a:xfrm>
            <a:off x="4581909" y="1067183"/>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Ann </a:t>
            </a:r>
          </a:p>
          <a:p>
            <a:pPr>
              <a:lnSpc>
                <a:spcPct val="115000"/>
              </a:lnSpc>
            </a:pPr>
            <a:r>
              <a:rPr lang="en-US" sz="1200" b="1" dirty="0" smtClean="0">
                <a:ea typeface="Calibri" panose="020F0502020204030204" pitchFamily="34" charset="0"/>
                <a:cs typeface="Calibri" panose="020F0502020204030204" pitchFamily="34" charset="0"/>
              </a:rPr>
              <a:t>Ferriter</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FDA</a:t>
            </a: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5"/>
              </a:rPr>
              <a:t>Ann.Ferriter@fda.hhs.gov</a:t>
            </a:r>
            <a:r>
              <a:rPr lang="en-US" sz="900" dirty="0" smtClean="0">
                <a:solidFill>
                  <a:srgbClr val="0000FF"/>
                </a:solidFill>
                <a:ea typeface="Calibri" panose="020F0502020204030204" pitchFamily="34" charset="0"/>
                <a:cs typeface="Calibri" panose="020F0502020204030204" pitchFamily="34" charset="0"/>
              </a:rPr>
              <a:t> </a:t>
            </a:r>
            <a:endParaRPr lang="en-US" sz="900" dirty="0">
              <a:effectLst/>
              <a:ea typeface="Calibri" panose="020F0502020204030204" pitchFamily="34" charset="0"/>
              <a:cs typeface="Times New Roman" panose="02020603050405020304" pitchFamily="18" charset="0"/>
            </a:endParaRPr>
          </a:p>
        </p:txBody>
      </p:sp>
      <p:sp>
        <p:nvSpPr>
          <p:cNvPr id="33" name="Rectangle 32"/>
          <p:cNvSpPr/>
          <p:nvPr/>
        </p:nvSpPr>
        <p:spPr>
          <a:xfrm>
            <a:off x="6365816" y="1061410"/>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Mike </a:t>
            </a:r>
          </a:p>
          <a:p>
            <a:pPr>
              <a:lnSpc>
                <a:spcPct val="115000"/>
              </a:lnSpc>
            </a:pPr>
            <a:r>
              <a:rPr lang="en-US" sz="1200" b="1" dirty="0" smtClean="0">
                <a:ea typeface="Calibri" panose="020F0502020204030204" pitchFamily="34" charset="0"/>
                <a:cs typeface="Calibri" panose="020F0502020204030204" pitchFamily="34" charset="0"/>
              </a:rPr>
              <a:t>Schiller</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AHRMM</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mschiller@aha.com</a:t>
            </a:r>
            <a:endParaRPr lang="en-US" sz="900" dirty="0">
              <a:effectLst/>
              <a:ea typeface="Calibri" panose="020F0502020204030204" pitchFamily="34" charset="0"/>
              <a:cs typeface="Times New Roman" panose="02020603050405020304" pitchFamily="18" charset="0"/>
            </a:endParaRPr>
          </a:p>
        </p:txBody>
      </p:sp>
      <p:sp>
        <p:nvSpPr>
          <p:cNvPr id="46" name="Rectangle 45"/>
          <p:cNvSpPr/>
          <p:nvPr/>
        </p:nvSpPr>
        <p:spPr>
          <a:xfrm>
            <a:off x="4616385" y="4910525"/>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Danqing </a:t>
            </a:r>
          </a:p>
          <a:p>
            <a:pPr>
              <a:lnSpc>
                <a:spcPct val="115000"/>
              </a:lnSpc>
            </a:pPr>
            <a:r>
              <a:rPr lang="en-US" sz="1200" b="1" dirty="0" smtClean="0">
                <a:ea typeface="Calibri" panose="020F0502020204030204" pitchFamily="34" charset="0"/>
                <a:cs typeface="Calibri" panose="020F0502020204030204" pitchFamily="34" charset="0"/>
              </a:rPr>
              <a:t>Yu</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Deloitte &amp; Touche LLP</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danqyu@deloitte.com</a:t>
            </a:r>
            <a:endParaRPr lang="en-US" sz="900" dirty="0">
              <a:effectLst/>
              <a:ea typeface="Calibri" panose="020F0502020204030204" pitchFamily="34" charset="0"/>
              <a:cs typeface="Times New Roman" panose="02020603050405020304" pitchFamily="18" charset="0"/>
            </a:endParaRPr>
          </a:p>
        </p:txBody>
      </p:sp>
      <p:sp>
        <p:nvSpPr>
          <p:cNvPr id="47" name="Rectangle 46"/>
          <p:cNvSpPr/>
          <p:nvPr/>
        </p:nvSpPr>
        <p:spPr>
          <a:xfrm>
            <a:off x="6386465" y="4907030"/>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Rachael </a:t>
            </a:r>
          </a:p>
          <a:p>
            <a:pPr>
              <a:lnSpc>
                <a:spcPct val="115000"/>
              </a:lnSpc>
            </a:pPr>
            <a:r>
              <a:rPr lang="en-US" sz="1200" b="1" dirty="0" smtClean="0">
                <a:ea typeface="Calibri" panose="020F0502020204030204" pitchFamily="34" charset="0"/>
                <a:cs typeface="Calibri" panose="020F0502020204030204" pitchFamily="34" charset="0"/>
              </a:rPr>
              <a:t>Marshall</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Deloitte &amp; Touche LLP</a:t>
            </a: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ramarshall@deloitte.com</a:t>
            </a:r>
            <a:endParaRPr lang="en-US" sz="900" dirty="0">
              <a:effectLst/>
              <a:ea typeface="Calibri" panose="020F0502020204030204" pitchFamily="34" charset="0"/>
              <a:cs typeface="Times New Roman" panose="02020603050405020304" pitchFamily="18" charset="0"/>
            </a:endParaRPr>
          </a:p>
        </p:txBody>
      </p:sp>
      <p:grpSp>
        <p:nvGrpSpPr>
          <p:cNvPr id="71" name="Group 70"/>
          <p:cNvGrpSpPr/>
          <p:nvPr/>
        </p:nvGrpSpPr>
        <p:grpSpPr>
          <a:xfrm>
            <a:off x="106522" y="2965436"/>
            <a:ext cx="1764309" cy="1600200"/>
            <a:chOff x="106522" y="2959715"/>
            <a:chExt cx="1764309" cy="1600200"/>
          </a:xfrm>
        </p:grpSpPr>
        <p:sp>
          <p:nvSpPr>
            <p:cNvPr id="9" name="Rectangle 8"/>
            <p:cNvSpPr/>
            <p:nvPr/>
          </p:nvSpPr>
          <p:spPr bwMode="gray">
            <a:xfrm>
              <a:off x="106522" y="2959715"/>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4" name="Rectangle 33"/>
            <p:cNvSpPr/>
            <p:nvPr/>
          </p:nvSpPr>
          <p:spPr>
            <a:xfrm>
              <a:off x="138438" y="2966422"/>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Jacqueline </a:t>
              </a:r>
            </a:p>
            <a:p>
              <a:pPr>
                <a:lnSpc>
                  <a:spcPct val="115000"/>
                </a:lnSpc>
              </a:pPr>
              <a:r>
                <a:rPr lang="en-US" sz="1200" b="1" dirty="0" smtClean="0">
                  <a:ea typeface="Calibri" panose="020F0502020204030204" pitchFamily="34" charset="0"/>
                  <a:cs typeface="Calibri" panose="020F0502020204030204" pitchFamily="34" charset="0"/>
                </a:rPr>
                <a:t>Berretta</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J&amp;J - ASP</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jberret@ITS.JNJ.com</a:t>
              </a:r>
              <a:endParaRPr lang="en-US" sz="900" dirty="0">
                <a:effectLst/>
                <a:ea typeface="Calibri" panose="020F0502020204030204" pitchFamily="34" charset="0"/>
                <a:cs typeface="Times New Roman" panose="02020603050405020304" pitchFamily="18" charset="0"/>
              </a:endParaRPr>
            </a:p>
          </p:txBody>
        </p:sp>
      </p:grpSp>
      <p:sp>
        <p:nvSpPr>
          <p:cNvPr id="35" name="Rectangle 34"/>
          <p:cNvSpPr/>
          <p:nvPr/>
        </p:nvSpPr>
        <p:spPr bwMode="gray">
          <a:xfrm>
            <a:off x="1897998" y="2965436"/>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6" name="Rectangle 35"/>
          <p:cNvSpPr/>
          <p:nvPr/>
        </p:nvSpPr>
        <p:spPr>
          <a:xfrm>
            <a:off x="1929914" y="2972143"/>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Jeff </a:t>
            </a:r>
          </a:p>
          <a:p>
            <a:pPr>
              <a:lnSpc>
                <a:spcPct val="115000"/>
              </a:lnSpc>
            </a:pPr>
            <a:r>
              <a:rPr lang="en-US" sz="1200" b="1" dirty="0" smtClean="0">
                <a:ea typeface="Calibri" panose="020F0502020204030204" pitchFamily="34" charset="0"/>
                <a:cs typeface="Calibri" panose="020F0502020204030204" pitchFamily="34" charset="0"/>
              </a:rPr>
              <a:t>Kaser</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J&amp;J - Depuy</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jkaser@ITS.JNJ.com</a:t>
            </a:r>
            <a:endParaRPr lang="en-US" sz="900" dirty="0">
              <a:effectLst/>
              <a:ea typeface="Calibri" panose="020F0502020204030204" pitchFamily="34" charset="0"/>
              <a:cs typeface="Times New Roman" panose="02020603050405020304" pitchFamily="18" charset="0"/>
            </a:endParaRPr>
          </a:p>
        </p:txBody>
      </p:sp>
      <p:sp>
        <p:nvSpPr>
          <p:cNvPr id="11" name="Rectangle 10"/>
          <p:cNvSpPr/>
          <p:nvPr/>
        </p:nvSpPr>
        <p:spPr bwMode="gray">
          <a:xfrm>
            <a:off x="3682601" y="2970718"/>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7" name="Rectangle 36"/>
          <p:cNvSpPr/>
          <p:nvPr/>
        </p:nvSpPr>
        <p:spPr>
          <a:xfrm>
            <a:off x="3706852" y="2987240"/>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Nathan</a:t>
            </a:r>
          </a:p>
          <a:p>
            <a:pPr>
              <a:lnSpc>
                <a:spcPct val="115000"/>
              </a:lnSpc>
            </a:pPr>
            <a:r>
              <a:rPr lang="en-US" sz="1200" b="1" dirty="0" smtClean="0">
                <a:ea typeface="Calibri" panose="020F0502020204030204" pitchFamily="34" charset="0"/>
                <a:cs typeface="Calibri" panose="020F0502020204030204" pitchFamily="34" charset="0"/>
              </a:rPr>
              <a:t>Soderborg</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Exponent</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nsoderborg@exponent.com</a:t>
            </a:r>
            <a:endParaRPr lang="en-US" sz="900" dirty="0">
              <a:effectLst/>
              <a:ea typeface="Calibri" panose="020F0502020204030204" pitchFamily="34" charset="0"/>
              <a:cs typeface="Times New Roman" panose="02020603050405020304" pitchFamily="18" charset="0"/>
            </a:endParaRPr>
          </a:p>
        </p:txBody>
      </p:sp>
      <p:sp>
        <p:nvSpPr>
          <p:cNvPr id="12" name="Rectangle 11"/>
          <p:cNvSpPr/>
          <p:nvPr/>
        </p:nvSpPr>
        <p:spPr bwMode="gray">
          <a:xfrm>
            <a:off x="5468847" y="2965436"/>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8" name="Rectangle 37"/>
          <p:cNvSpPr/>
          <p:nvPr/>
        </p:nvSpPr>
        <p:spPr>
          <a:xfrm>
            <a:off x="5495944" y="2986749"/>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Melissa </a:t>
            </a:r>
          </a:p>
          <a:p>
            <a:pPr>
              <a:lnSpc>
                <a:spcPct val="115000"/>
              </a:lnSpc>
            </a:pPr>
            <a:r>
              <a:rPr lang="en-US" sz="1200" b="1" dirty="0" smtClean="0">
                <a:ea typeface="Calibri" panose="020F0502020204030204" pitchFamily="34" charset="0"/>
                <a:cs typeface="Calibri" panose="020F0502020204030204" pitchFamily="34" charset="0"/>
              </a:rPr>
              <a:t>Lalomia</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Stryker</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melissa.lalomia@stryker.com</a:t>
            </a:r>
            <a:endParaRPr lang="en-US" sz="900" dirty="0">
              <a:effectLst/>
              <a:ea typeface="Calibri" panose="020F0502020204030204" pitchFamily="34" charset="0"/>
              <a:cs typeface="Times New Roman" panose="02020603050405020304" pitchFamily="18" charset="0"/>
            </a:endParaRPr>
          </a:p>
        </p:txBody>
      </p:sp>
      <p:sp>
        <p:nvSpPr>
          <p:cNvPr id="13" name="Rectangle 12"/>
          <p:cNvSpPr/>
          <p:nvPr/>
        </p:nvSpPr>
        <p:spPr bwMode="gray">
          <a:xfrm>
            <a:off x="7263584" y="2965436"/>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9" name="Rectangle 38"/>
          <p:cNvSpPr/>
          <p:nvPr/>
        </p:nvSpPr>
        <p:spPr>
          <a:xfrm>
            <a:off x="7301396" y="2980110"/>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Daniel </a:t>
            </a:r>
          </a:p>
          <a:p>
            <a:pPr>
              <a:lnSpc>
                <a:spcPct val="115000"/>
              </a:lnSpc>
            </a:pPr>
            <a:r>
              <a:rPr lang="en-US" sz="1200" b="1" dirty="0" smtClean="0">
                <a:ea typeface="Calibri" panose="020F0502020204030204" pitchFamily="34" charset="0"/>
                <a:cs typeface="Calibri" panose="020F0502020204030204" pitchFamily="34" charset="0"/>
              </a:rPr>
              <a:t>Matlis</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Axendia</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dmatlis@axendia.com</a:t>
            </a:r>
            <a:endParaRPr lang="en-US" sz="900" dirty="0">
              <a:effectLst/>
              <a:ea typeface="Calibri" panose="020F0502020204030204" pitchFamily="34" charset="0"/>
              <a:cs typeface="Times New Roman" panose="02020603050405020304" pitchFamily="18" charset="0"/>
            </a:endParaRPr>
          </a:p>
        </p:txBody>
      </p:sp>
      <p:sp>
        <p:nvSpPr>
          <p:cNvPr id="44" name="Rectangle 43"/>
          <p:cNvSpPr/>
          <p:nvPr/>
        </p:nvSpPr>
        <p:spPr bwMode="gray">
          <a:xfrm>
            <a:off x="1006114" y="4901231"/>
            <a:ext cx="1722120" cy="1600200"/>
          </a:xfrm>
          <a:prstGeom prst="rect">
            <a:avLst/>
          </a:prstGeom>
          <a:noFill/>
          <a:ln w="19050" algn="ctr">
            <a:solidFill>
              <a:srgbClr val="255F9C"/>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5" name="Rectangle 44"/>
          <p:cNvSpPr/>
          <p:nvPr/>
        </p:nvSpPr>
        <p:spPr>
          <a:xfrm>
            <a:off x="1038030" y="4907938"/>
            <a:ext cx="1732393" cy="1348831"/>
          </a:xfrm>
          <a:prstGeom prst="rect">
            <a:avLst/>
          </a:prstGeom>
        </p:spPr>
        <p:txBody>
          <a:bodyPr wrap="square">
            <a:spAutoFit/>
          </a:bodyPr>
          <a:lstStyle/>
          <a:p>
            <a:pPr>
              <a:lnSpc>
                <a:spcPct val="115000"/>
              </a:lnSpc>
            </a:pPr>
            <a:endParaRPr lang="en-US" sz="1000" b="1" dirty="0" smtClean="0">
              <a:ea typeface="Calibri" panose="020F0502020204030204" pitchFamily="34" charset="0"/>
              <a:cs typeface="Calibri" panose="020F0502020204030204" pitchFamily="34" charset="0"/>
            </a:endParaRPr>
          </a:p>
          <a:p>
            <a:pPr>
              <a:lnSpc>
                <a:spcPct val="115000"/>
              </a:lnSpc>
            </a:pPr>
            <a:r>
              <a:rPr lang="en-US" sz="1200" b="1" dirty="0" smtClean="0">
                <a:ea typeface="Calibri" panose="020F0502020204030204" pitchFamily="34" charset="0"/>
                <a:cs typeface="Calibri" panose="020F0502020204030204" pitchFamily="34" charset="0"/>
              </a:rPr>
              <a:t>George </a:t>
            </a:r>
          </a:p>
          <a:p>
            <a:pPr>
              <a:lnSpc>
                <a:spcPct val="115000"/>
              </a:lnSpc>
            </a:pPr>
            <a:r>
              <a:rPr lang="en-US" sz="1200" b="1" dirty="0" smtClean="0">
                <a:ea typeface="Calibri" panose="020F0502020204030204" pitchFamily="34" charset="0"/>
                <a:cs typeface="Calibri" panose="020F0502020204030204" pitchFamily="34" charset="0"/>
              </a:rPr>
              <a:t>Serafin</a:t>
            </a:r>
          </a:p>
          <a:p>
            <a:pPr>
              <a:lnSpc>
                <a:spcPct val="115000"/>
              </a:lnSpc>
            </a:pPr>
            <a:endParaRPr lang="en-US" sz="1200" dirty="0" smtClean="0">
              <a:ea typeface="Calibri" panose="020F0502020204030204" pitchFamily="34" charset="0"/>
              <a:cs typeface="Calibri" panose="020F0502020204030204" pitchFamily="34" charset="0"/>
            </a:endParaRPr>
          </a:p>
          <a:p>
            <a:pPr>
              <a:lnSpc>
                <a:spcPct val="115000"/>
              </a:lnSpc>
            </a:pPr>
            <a:endParaRPr lang="en-US" sz="600" dirty="0" smtClean="0">
              <a:ea typeface="Calibri" panose="020F0502020204030204" pitchFamily="34" charset="0"/>
              <a:cs typeface="Calibri" panose="020F0502020204030204" pitchFamily="34" charset="0"/>
            </a:endParaRPr>
          </a:p>
          <a:p>
            <a:pPr>
              <a:lnSpc>
                <a:spcPct val="115000"/>
              </a:lnSpc>
            </a:pPr>
            <a:r>
              <a:rPr lang="en-US" sz="1000" dirty="0" smtClean="0">
                <a:ea typeface="Calibri" panose="020F0502020204030204" pitchFamily="34" charset="0"/>
                <a:cs typeface="Times New Roman" panose="02020603050405020304" pitchFamily="18" charset="0"/>
              </a:rPr>
              <a:t>Deloitte &amp; Touche LLP</a:t>
            </a:r>
            <a:endParaRPr lang="en-US" sz="1000" dirty="0">
              <a:ea typeface="Calibri" panose="020F0502020204030204" pitchFamily="34" charset="0"/>
              <a:cs typeface="Times New Roman" panose="02020603050405020304" pitchFamily="18" charset="0"/>
            </a:endParaRPr>
          </a:p>
          <a:p>
            <a:pPr>
              <a:lnSpc>
                <a:spcPct val="115000"/>
              </a:lnSpc>
            </a:pPr>
            <a:r>
              <a:rPr lang="en-US" sz="900" dirty="0" smtClean="0">
                <a:solidFill>
                  <a:srgbClr val="0000FF"/>
                </a:solidFill>
                <a:ea typeface="Calibri" panose="020F0502020204030204" pitchFamily="34" charset="0"/>
                <a:cs typeface="Calibri" panose="020F0502020204030204" pitchFamily="34" charset="0"/>
                <a:hlinkClick r:id="rId14"/>
              </a:rPr>
              <a:t>gserafin@deloitte.com</a:t>
            </a:r>
            <a:endParaRPr lang="en-US" sz="9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38696" y="2997036"/>
            <a:ext cx="690104" cy="1001137"/>
          </a:xfrm>
          <a:prstGeom prst="rect">
            <a:avLst/>
          </a:prstGeom>
        </p:spPr>
      </p:pic>
      <p:pic>
        <p:nvPicPr>
          <p:cNvPr id="48" name="Picture 4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70153" y="4914870"/>
            <a:ext cx="648049" cy="908161"/>
          </a:xfrm>
          <a:prstGeom prst="rect">
            <a:avLst/>
          </a:prstGeom>
        </p:spPr>
      </p:pic>
      <p:sp>
        <p:nvSpPr>
          <p:cNvPr id="49" name="TextBox 48"/>
          <p:cNvSpPr txBox="1"/>
          <p:nvPr/>
        </p:nvSpPr>
        <p:spPr>
          <a:xfrm>
            <a:off x="4543661" y="2507553"/>
            <a:ext cx="1717256" cy="153888"/>
          </a:xfrm>
          <a:prstGeom prst="rect">
            <a:avLst/>
          </a:prstGeom>
          <a:solidFill>
            <a:srgbClr val="255F9C"/>
          </a:solidFill>
          <a:ln>
            <a:solidFill>
              <a:srgbClr val="255F9C"/>
            </a:solidFill>
          </a:ln>
        </p:spPr>
        <p:txBody>
          <a:bodyPr wrap="square" lIns="0" tIns="0" rIns="0" bIns="0" rtlCol="0">
            <a:spAutoFit/>
          </a:bodyPr>
          <a:lstStyle/>
          <a:p>
            <a:pPr algn="ctr">
              <a:spcBef>
                <a:spcPts val="1200"/>
              </a:spcBef>
              <a:buSzPct val="25000"/>
            </a:pPr>
            <a:r>
              <a:rPr lang="en-US" sz="1000" dirty="0" smtClean="0">
                <a:solidFill>
                  <a:schemeClr val="bg1"/>
                </a:solidFill>
              </a:rPr>
              <a:t>Project Leader</a:t>
            </a:r>
            <a:endParaRPr lang="en-US" sz="1000" dirty="0">
              <a:solidFill>
                <a:schemeClr val="bg1"/>
              </a:solidFill>
            </a:endParaRPr>
          </a:p>
        </p:txBody>
      </p:sp>
    </p:spTree>
    <p:extLst>
      <p:ext uri="{BB962C8B-B14F-4D97-AF65-F5344CB8AC3E}">
        <p14:creationId xmlns:p14="http://schemas.microsoft.com/office/powerpoint/2010/main" val="37417085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5125" y="1782208"/>
            <a:ext cx="8229600" cy="923330"/>
          </a:xfrm>
        </p:spPr>
        <p:txBody>
          <a:bodyPr/>
          <a:lstStyle/>
          <a:p>
            <a:pPr>
              <a:buNone/>
            </a:pPr>
            <a:r>
              <a:rPr lang="en-US" dirty="0" smtClean="0"/>
              <a:t>Voice of Customer</a:t>
            </a:r>
            <a:endParaRPr lang="en-US" dirty="0"/>
          </a:p>
        </p:txBody>
      </p:sp>
    </p:spTree>
    <p:extLst>
      <p:ext uri="{BB962C8B-B14F-4D97-AF65-F5344CB8AC3E}">
        <p14:creationId xmlns:p14="http://schemas.microsoft.com/office/powerpoint/2010/main" val="22766793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16200000">
            <a:off x="2152173" y="2191228"/>
            <a:ext cx="4687256" cy="1981200"/>
          </a:xfrm>
          <a:prstGeom prst="triangle">
            <a:avLst>
              <a:gd name="adj" fmla="val 50125"/>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en-US" sz="1400" dirty="0">
              <a:solidFill>
                <a:srgbClr val="FFFFFF"/>
              </a:solidFill>
            </a:endParaRPr>
          </a:p>
        </p:txBody>
      </p:sp>
      <p:sp>
        <p:nvSpPr>
          <p:cNvPr id="2" name="Title 1"/>
          <p:cNvSpPr>
            <a:spLocks noGrp="1"/>
          </p:cNvSpPr>
          <p:nvPr>
            <p:ph type="title"/>
          </p:nvPr>
        </p:nvSpPr>
        <p:spPr>
          <a:xfrm>
            <a:off x="365760" y="295683"/>
            <a:ext cx="8412480" cy="618717"/>
          </a:xfrm>
        </p:spPr>
        <p:txBody>
          <a:bodyPr/>
          <a:lstStyle/>
          <a:p>
            <a:r>
              <a:rPr lang="en-US" dirty="0" err="1" smtClean="0"/>
              <a:t>VoC</a:t>
            </a:r>
            <a:r>
              <a:rPr lang="en-US" dirty="0" smtClean="0"/>
              <a:t>: factors that impact purchase decisions</a:t>
            </a:r>
            <a:endParaRPr lang="en-US" dirty="0"/>
          </a:p>
        </p:txBody>
      </p:sp>
      <p:grpSp>
        <p:nvGrpSpPr>
          <p:cNvPr id="8" name="Group 7"/>
          <p:cNvGrpSpPr/>
          <p:nvPr/>
        </p:nvGrpSpPr>
        <p:grpSpPr>
          <a:xfrm>
            <a:off x="457200" y="1752600"/>
            <a:ext cx="4267200" cy="2817541"/>
            <a:chOff x="381000" y="1828800"/>
            <a:chExt cx="4762500" cy="3039978"/>
          </a:xfrm>
        </p:grpSpPr>
        <p:sp>
          <p:nvSpPr>
            <p:cNvPr id="5" name="Rectangle 4"/>
            <p:cNvSpPr/>
            <p:nvPr/>
          </p:nvSpPr>
          <p:spPr bwMode="gray">
            <a:xfrm>
              <a:off x="381000" y="1828800"/>
              <a:ext cx="2362200" cy="1981200"/>
            </a:xfrm>
            <a:prstGeom prst="rect">
              <a:avLst/>
            </a:prstGeom>
            <a:solidFill>
              <a:schemeClr val="accent2"/>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Finance</a:t>
              </a:r>
            </a:p>
            <a:p>
              <a:pPr algn="ctr">
                <a:lnSpc>
                  <a:spcPct val="106000"/>
                </a:lnSpc>
                <a:buFont typeface="Wingdings 2" pitchFamily="18" charset="2"/>
                <a:buNone/>
              </a:pPr>
              <a:endParaRPr lang="en-US" sz="1600" b="1" dirty="0" smtClean="0">
                <a:solidFill>
                  <a:schemeClr val="bg1"/>
                </a:solidFill>
              </a:endParaRPr>
            </a:p>
          </p:txBody>
        </p:sp>
        <p:sp>
          <p:nvSpPr>
            <p:cNvPr id="6" name="Rectangle 5"/>
            <p:cNvSpPr/>
            <p:nvPr/>
          </p:nvSpPr>
          <p:spPr bwMode="gray">
            <a:xfrm>
              <a:off x="2781300" y="1828800"/>
              <a:ext cx="2362200" cy="1981200"/>
            </a:xfrm>
            <a:prstGeom prst="rect">
              <a:avLst/>
            </a:prstGeom>
            <a:solidFill>
              <a:schemeClr val="accent3"/>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Quality</a:t>
              </a:r>
            </a:p>
            <a:p>
              <a:pPr algn="ctr">
                <a:lnSpc>
                  <a:spcPct val="106000"/>
                </a:lnSpc>
                <a:buFont typeface="Wingdings 2" pitchFamily="18" charset="2"/>
                <a:buNone/>
              </a:pPr>
              <a:endParaRPr lang="en-US" sz="1600" b="1" dirty="0" smtClean="0">
                <a:solidFill>
                  <a:schemeClr val="bg1"/>
                </a:solidFill>
              </a:endParaRPr>
            </a:p>
          </p:txBody>
        </p:sp>
        <p:sp>
          <p:nvSpPr>
            <p:cNvPr id="7" name="Rectangle 6"/>
            <p:cNvSpPr/>
            <p:nvPr/>
          </p:nvSpPr>
          <p:spPr bwMode="gray">
            <a:xfrm>
              <a:off x="381000" y="3801978"/>
              <a:ext cx="4762500" cy="1066800"/>
            </a:xfrm>
            <a:prstGeom prst="rect">
              <a:avLst/>
            </a:prstGeom>
            <a:solidFill>
              <a:schemeClr val="accent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Patient and clinician satisfaction</a:t>
              </a:r>
            </a:p>
          </p:txBody>
        </p:sp>
      </p:grpSp>
      <p:sp>
        <p:nvSpPr>
          <p:cNvPr id="11" name="Freeform 7"/>
          <p:cNvSpPr>
            <a:spLocks noChangeAspect="1" noEditPoints="1"/>
          </p:cNvSpPr>
          <p:nvPr/>
        </p:nvSpPr>
        <p:spPr bwMode="auto">
          <a:xfrm>
            <a:off x="1336192" y="2819400"/>
            <a:ext cx="358902" cy="301752"/>
          </a:xfrm>
          <a:custGeom>
            <a:avLst/>
            <a:gdLst>
              <a:gd name="T0" fmla="*/ 3722 w 6368"/>
              <a:gd name="T1" fmla="*/ 5354 h 5354"/>
              <a:gd name="T2" fmla="*/ 2652 w 6368"/>
              <a:gd name="T3" fmla="*/ 5354 h 5354"/>
              <a:gd name="T4" fmla="*/ 6360 w 6368"/>
              <a:gd name="T5" fmla="*/ 4329 h 5354"/>
              <a:gd name="T6" fmla="*/ 14 w 6368"/>
              <a:gd name="T7" fmla="*/ 4329 h 5354"/>
              <a:gd name="T8" fmla="*/ 14 w 6368"/>
              <a:gd name="T9" fmla="*/ 4329 h 5354"/>
              <a:gd name="T10" fmla="*/ 3722 w 6368"/>
              <a:gd name="T11" fmla="*/ 4053 h 5354"/>
              <a:gd name="T12" fmla="*/ 2652 w 6368"/>
              <a:gd name="T13" fmla="*/ 4053 h 5354"/>
              <a:gd name="T14" fmla="*/ 6360 w 6368"/>
              <a:gd name="T15" fmla="*/ 3001 h 5354"/>
              <a:gd name="T16" fmla="*/ 14 w 6368"/>
              <a:gd name="T17" fmla="*/ 3001 h 5354"/>
              <a:gd name="T18" fmla="*/ 14 w 6368"/>
              <a:gd name="T19" fmla="*/ 3001 h 5354"/>
              <a:gd name="T20" fmla="*/ 3355 w 6368"/>
              <a:gd name="T21" fmla="*/ 1748 h 5354"/>
              <a:gd name="T22" fmla="*/ 3447 w 6368"/>
              <a:gd name="T23" fmla="*/ 1669 h 5354"/>
              <a:gd name="T24" fmla="*/ 3395 w 6368"/>
              <a:gd name="T25" fmla="*/ 1561 h 5354"/>
              <a:gd name="T26" fmla="*/ 3239 w 6368"/>
              <a:gd name="T27" fmla="*/ 1500 h 5354"/>
              <a:gd name="T28" fmla="*/ 2874 w 6368"/>
              <a:gd name="T29" fmla="*/ 971 h 5354"/>
              <a:gd name="T30" fmla="*/ 2810 w 6368"/>
              <a:gd name="T31" fmla="*/ 1052 h 5354"/>
              <a:gd name="T32" fmla="*/ 2878 w 6368"/>
              <a:gd name="T33" fmla="*/ 1131 h 5354"/>
              <a:gd name="T34" fmla="*/ 3004 w 6368"/>
              <a:gd name="T35" fmla="*/ 1177 h 5354"/>
              <a:gd name="T36" fmla="*/ 3239 w 6368"/>
              <a:gd name="T37" fmla="*/ 731 h 5354"/>
              <a:gd name="T38" fmla="*/ 3519 w 6368"/>
              <a:gd name="T39" fmla="*/ 787 h 5354"/>
              <a:gd name="T40" fmla="*/ 3754 w 6368"/>
              <a:gd name="T41" fmla="*/ 915 h 5354"/>
              <a:gd name="T42" fmla="*/ 3345 w 6368"/>
              <a:gd name="T43" fmla="*/ 969 h 5354"/>
              <a:gd name="T44" fmla="*/ 3366 w 6368"/>
              <a:gd name="T45" fmla="*/ 1274 h 5354"/>
              <a:gd name="T46" fmla="*/ 3698 w 6368"/>
              <a:gd name="T47" fmla="*/ 1430 h 5354"/>
              <a:gd name="T48" fmla="*/ 3779 w 6368"/>
              <a:gd name="T49" fmla="*/ 1613 h 5354"/>
              <a:gd name="T50" fmla="*/ 3702 w 6368"/>
              <a:gd name="T51" fmla="*/ 1814 h 5354"/>
              <a:gd name="T52" fmla="*/ 3482 w 6368"/>
              <a:gd name="T53" fmla="*/ 1936 h 5354"/>
              <a:gd name="T54" fmla="*/ 3239 w 6368"/>
              <a:gd name="T55" fmla="*/ 2175 h 5354"/>
              <a:gd name="T56" fmla="*/ 2838 w 6368"/>
              <a:gd name="T57" fmla="*/ 1949 h 5354"/>
              <a:gd name="T58" fmla="*/ 2569 w 6368"/>
              <a:gd name="T59" fmla="*/ 1843 h 5354"/>
              <a:gd name="T60" fmla="*/ 2745 w 6368"/>
              <a:gd name="T61" fmla="*/ 1644 h 5354"/>
              <a:gd name="T62" fmla="*/ 2940 w 6368"/>
              <a:gd name="T63" fmla="*/ 1752 h 5354"/>
              <a:gd name="T64" fmla="*/ 2791 w 6368"/>
              <a:gd name="T65" fmla="*/ 1370 h 5354"/>
              <a:gd name="T66" fmla="*/ 2550 w 6368"/>
              <a:gd name="T67" fmla="*/ 1243 h 5354"/>
              <a:gd name="T68" fmla="*/ 2480 w 6368"/>
              <a:gd name="T69" fmla="*/ 1071 h 5354"/>
              <a:gd name="T70" fmla="*/ 2558 w 6368"/>
              <a:gd name="T71" fmla="*/ 899 h 5354"/>
              <a:gd name="T72" fmla="*/ 2751 w 6368"/>
              <a:gd name="T73" fmla="*/ 787 h 5354"/>
              <a:gd name="T74" fmla="*/ 3004 w 6368"/>
              <a:gd name="T75" fmla="*/ 612 h 5354"/>
              <a:gd name="T76" fmla="*/ 1687 w 6368"/>
              <a:gd name="T77" fmla="*/ 594 h 5354"/>
              <a:gd name="T78" fmla="*/ 1392 w 6368"/>
              <a:gd name="T79" fmla="*/ 810 h 5354"/>
              <a:gd name="T80" fmla="*/ 992 w 6368"/>
              <a:gd name="T81" fmla="*/ 932 h 5354"/>
              <a:gd name="T82" fmla="*/ 660 w 6368"/>
              <a:gd name="T83" fmla="*/ 1826 h 5354"/>
              <a:gd name="T84" fmla="*/ 1000 w 6368"/>
              <a:gd name="T85" fmla="*/ 1994 h 5354"/>
              <a:gd name="T86" fmla="*/ 1224 w 6368"/>
              <a:gd name="T87" fmla="*/ 2235 h 5354"/>
              <a:gd name="T88" fmla="*/ 5187 w 6368"/>
              <a:gd name="T89" fmla="*/ 2169 h 5354"/>
              <a:gd name="T90" fmla="*/ 5443 w 6368"/>
              <a:gd name="T91" fmla="*/ 1943 h 5354"/>
              <a:gd name="T92" fmla="*/ 5806 w 6368"/>
              <a:gd name="T93" fmla="*/ 1799 h 5354"/>
              <a:gd name="T94" fmla="*/ 5268 w 6368"/>
              <a:gd name="T95" fmla="*/ 913 h 5354"/>
              <a:gd name="T96" fmla="*/ 4891 w 6368"/>
              <a:gd name="T97" fmla="*/ 764 h 5354"/>
              <a:gd name="T98" fmla="*/ 4627 w 6368"/>
              <a:gd name="T99" fmla="*/ 529 h 5354"/>
              <a:gd name="T100" fmla="*/ 747 w 6368"/>
              <a:gd name="T101" fmla="*/ 0 h 5354"/>
              <a:gd name="T102" fmla="*/ 5741 w 6368"/>
              <a:gd name="T103" fmla="*/ 42 h 5354"/>
              <a:gd name="T104" fmla="*/ 6362 w 6368"/>
              <a:gd name="T105" fmla="*/ 2453 h 5354"/>
              <a:gd name="T106" fmla="*/ 6326 w 6368"/>
              <a:gd name="T107" fmla="*/ 2619 h 5354"/>
              <a:gd name="T108" fmla="*/ 6173 w 6368"/>
              <a:gd name="T109" fmla="*/ 2692 h 5354"/>
              <a:gd name="T110" fmla="*/ 73 w 6368"/>
              <a:gd name="T111" fmla="*/ 2650 h 5354"/>
              <a:gd name="T112" fmla="*/ 0 w 6368"/>
              <a:gd name="T113" fmla="*/ 2497 h 5354"/>
              <a:gd name="T114" fmla="*/ 596 w 6368"/>
              <a:gd name="T115" fmla="*/ 71 h 5354"/>
              <a:gd name="T116" fmla="*/ 747 w 6368"/>
              <a:gd name="T117" fmla="*/ 0 h 5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68" h="5354">
                <a:moveTo>
                  <a:pt x="3722" y="4966"/>
                </a:moveTo>
                <a:lnTo>
                  <a:pt x="6360" y="4966"/>
                </a:lnTo>
                <a:lnTo>
                  <a:pt x="6360" y="5354"/>
                </a:lnTo>
                <a:lnTo>
                  <a:pt x="3722" y="5354"/>
                </a:lnTo>
                <a:lnTo>
                  <a:pt x="3722" y="4966"/>
                </a:lnTo>
                <a:close/>
                <a:moveTo>
                  <a:pt x="14" y="4966"/>
                </a:moveTo>
                <a:lnTo>
                  <a:pt x="2652" y="4966"/>
                </a:lnTo>
                <a:lnTo>
                  <a:pt x="2652" y="5354"/>
                </a:lnTo>
                <a:lnTo>
                  <a:pt x="14" y="5354"/>
                </a:lnTo>
                <a:lnTo>
                  <a:pt x="14" y="4966"/>
                </a:lnTo>
                <a:close/>
                <a:moveTo>
                  <a:pt x="3722" y="4329"/>
                </a:moveTo>
                <a:lnTo>
                  <a:pt x="6360" y="4329"/>
                </a:lnTo>
                <a:lnTo>
                  <a:pt x="6360" y="4717"/>
                </a:lnTo>
                <a:lnTo>
                  <a:pt x="3722" y="4717"/>
                </a:lnTo>
                <a:lnTo>
                  <a:pt x="3722" y="4329"/>
                </a:lnTo>
                <a:close/>
                <a:moveTo>
                  <a:pt x="14" y="4329"/>
                </a:moveTo>
                <a:lnTo>
                  <a:pt x="2652" y="4329"/>
                </a:lnTo>
                <a:lnTo>
                  <a:pt x="2652" y="4717"/>
                </a:lnTo>
                <a:lnTo>
                  <a:pt x="14" y="4717"/>
                </a:lnTo>
                <a:lnTo>
                  <a:pt x="14" y="4329"/>
                </a:lnTo>
                <a:close/>
                <a:moveTo>
                  <a:pt x="3722" y="3665"/>
                </a:moveTo>
                <a:lnTo>
                  <a:pt x="6360" y="3665"/>
                </a:lnTo>
                <a:lnTo>
                  <a:pt x="6360" y="4053"/>
                </a:lnTo>
                <a:lnTo>
                  <a:pt x="3722" y="4053"/>
                </a:lnTo>
                <a:lnTo>
                  <a:pt x="3722" y="3665"/>
                </a:lnTo>
                <a:close/>
                <a:moveTo>
                  <a:pt x="14" y="3665"/>
                </a:moveTo>
                <a:lnTo>
                  <a:pt x="2652" y="3665"/>
                </a:lnTo>
                <a:lnTo>
                  <a:pt x="2652" y="4053"/>
                </a:lnTo>
                <a:lnTo>
                  <a:pt x="14" y="4053"/>
                </a:lnTo>
                <a:lnTo>
                  <a:pt x="14" y="3665"/>
                </a:lnTo>
                <a:close/>
                <a:moveTo>
                  <a:pt x="3722" y="3001"/>
                </a:moveTo>
                <a:lnTo>
                  <a:pt x="6360" y="3001"/>
                </a:lnTo>
                <a:lnTo>
                  <a:pt x="6360" y="3389"/>
                </a:lnTo>
                <a:lnTo>
                  <a:pt x="3722" y="3389"/>
                </a:lnTo>
                <a:lnTo>
                  <a:pt x="3722" y="3001"/>
                </a:lnTo>
                <a:close/>
                <a:moveTo>
                  <a:pt x="14" y="3001"/>
                </a:moveTo>
                <a:lnTo>
                  <a:pt x="2652" y="3001"/>
                </a:lnTo>
                <a:lnTo>
                  <a:pt x="2652" y="3389"/>
                </a:lnTo>
                <a:lnTo>
                  <a:pt x="14" y="3389"/>
                </a:lnTo>
                <a:lnTo>
                  <a:pt x="14" y="3001"/>
                </a:lnTo>
                <a:close/>
                <a:moveTo>
                  <a:pt x="3239" y="1500"/>
                </a:moveTo>
                <a:lnTo>
                  <a:pt x="3239" y="1774"/>
                </a:lnTo>
                <a:lnTo>
                  <a:pt x="3318" y="1758"/>
                </a:lnTo>
                <a:lnTo>
                  <a:pt x="3355" y="1748"/>
                </a:lnTo>
                <a:lnTo>
                  <a:pt x="3386" y="1733"/>
                </a:lnTo>
                <a:lnTo>
                  <a:pt x="3413" y="1716"/>
                </a:lnTo>
                <a:lnTo>
                  <a:pt x="3434" y="1694"/>
                </a:lnTo>
                <a:lnTo>
                  <a:pt x="3447" y="1669"/>
                </a:lnTo>
                <a:lnTo>
                  <a:pt x="3451" y="1638"/>
                </a:lnTo>
                <a:lnTo>
                  <a:pt x="3446" y="1610"/>
                </a:lnTo>
                <a:lnTo>
                  <a:pt x="3426" y="1584"/>
                </a:lnTo>
                <a:lnTo>
                  <a:pt x="3395" y="1561"/>
                </a:lnTo>
                <a:lnTo>
                  <a:pt x="3351" y="1540"/>
                </a:lnTo>
                <a:lnTo>
                  <a:pt x="3320" y="1528"/>
                </a:lnTo>
                <a:lnTo>
                  <a:pt x="3283" y="1513"/>
                </a:lnTo>
                <a:lnTo>
                  <a:pt x="3239" y="1500"/>
                </a:lnTo>
                <a:close/>
                <a:moveTo>
                  <a:pt x="3004" y="936"/>
                </a:moveTo>
                <a:lnTo>
                  <a:pt x="2936" y="947"/>
                </a:lnTo>
                <a:lnTo>
                  <a:pt x="2903" y="957"/>
                </a:lnTo>
                <a:lnTo>
                  <a:pt x="2874" y="971"/>
                </a:lnTo>
                <a:lnTo>
                  <a:pt x="2849" y="986"/>
                </a:lnTo>
                <a:lnTo>
                  <a:pt x="2830" y="1003"/>
                </a:lnTo>
                <a:lnTo>
                  <a:pt x="2814" y="1027"/>
                </a:lnTo>
                <a:lnTo>
                  <a:pt x="2810" y="1052"/>
                </a:lnTo>
                <a:lnTo>
                  <a:pt x="2816" y="1075"/>
                </a:lnTo>
                <a:lnTo>
                  <a:pt x="2830" y="1096"/>
                </a:lnTo>
                <a:lnTo>
                  <a:pt x="2851" y="1115"/>
                </a:lnTo>
                <a:lnTo>
                  <a:pt x="2878" y="1131"/>
                </a:lnTo>
                <a:lnTo>
                  <a:pt x="2907" y="1144"/>
                </a:lnTo>
                <a:lnTo>
                  <a:pt x="2940" y="1158"/>
                </a:lnTo>
                <a:lnTo>
                  <a:pt x="2973" y="1169"/>
                </a:lnTo>
                <a:lnTo>
                  <a:pt x="3004" y="1177"/>
                </a:lnTo>
                <a:lnTo>
                  <a:pt x="3004" y="936"/>
                </a:lnTo>
                <a:close/>
                <a:moveTo>
                  <a:pt x="3004" y="612"/>
                </a:moveTo>
                <a:lnTo>
                  <a:pt x="3239" y="612"/>
                </a:lnTo>
                <a:lnTo>
                  <a:pt x="3239" y="731"/>
                </a:lnTo>
                <a:lnTo>
                  <a:pt x="3322" y="741"/>
                </a:lnTo>
                <a:lnTo>
                  <a:pt x="3393" y="753"/>
                </a:lnTo>
                <a:lnTo>
                  <a:pt x="3457" y="768"/>
                </a:lnTo>
                <a:lnTo>
                  <a:pt x="3519" y="787"/>
                </a:lnTo>
                <a:lnTo>
                  <a:pt x="3577" y="812"/>
                </a:lnTo>
                <a:lnTo>
                  <a:pt x="3633" y="841"/>
                </a:lnTo>
                <a:lnTo>
                  <a:pt x="3691" y="876"/>
                </a:lnTo>
                <a:lnTo>
                  <a:pt x="3754" y="915"/>
                </a:lnTo>
                <a:lnTo>
                  <a:pt x="3523" y="1069"/>
                </a:lnTo>
                <a:lnTo>
                  <a:pt x="3461" y="1030"/>
                </a:lnTo>
                <a:lnTo>
                  <a:pt x="3393" y="990"/>
                </a:lnTo>
                <a:lnTo>
                  <a:pt x="3345" y="969"/>
                </a:lnTo>
                <a:lnTo>
                  <a:pt x="3295" y="951"/>
                </a:lnTo>
                <a:lnTo>
                  <a:pt x="3239" y="940"/>
                </a:lnTo>
                <a:lnTo>
                  <a:pt x="3239" y="1239"/>
                </a:lnTo>
                <a:lnTo>
                  <a:pt x="3366" y="1274"/>
                </a:lnTo>
                <a:lnTo>
                  <a:pt x="3486" y="1316"/>
                </a:lnTo>
                <a:lnTo>
                  <a:pt x="3596" y="1362"/>
                </a:lnTo>
                <a:lnTo>
                  <a:pt x="3652" y="1395"/>
                </a:lnTo>
                <a:lnTo>
                  <a:pt x="3698" y="1430"/>
                </a:lnTo>
                <a:lnTo>
                  <a:pt x="3735" y="1471"/>
                </a:lnTo>
                <a:lnTo>
                  <a:pt x="3760" y="1515"/>
                </a:lnTo>
                <a:lnTo>
                  <a:pt x="3776" y="1561"/>
                </a:lnTo>
                <a:lnTo>
                  <a:pt x="3779" y="1613"/>
                </a:lnTo>
                <a:lnTo>
                  <a:pt x="3776" y="1671"/>
                </a:lnTo>
                <a:lnTo>
                  <a:pt x="3760" y="1723"/>
                </a:lnTo>
                <a:lnTo>
                  <a:pt x="3737" y="1772"/>
                </a:lnTo>
                <a:lnTo>
                  <a:pt x="3702" y="1814"/>
                </a:lnTo>
                <a:lnTo>
                  <a:pt x="3660" y="1853"/>
                </a:lnTo>
                <a:lnTo>
                  <a:pt x="3606" y="1886"/>
                </a:lnTo>
                <a:lnTo>
                  <a:pt x="3548" y="1913"/>
                </a:lnTo>
                <a:lnTo>
                  <a:pt x="3482" y="1936"/>
                </a:lnTo>
                <a:lnTo>
                  <a:pt x="3409" y="1953"/>
                </a:lnTo>
                <a:lnTo>
                  <a:pt x="3328" y="1965"/>
                </a:lnTo>
                <a:lnTo>
                  <a:pt x="3239" y="1974"/>
                </a:lnTo>
                <a:lnTo>
                  <a:pt x="3239" y="2175"/>
                </a:lnTo>
                <a:lnTo>
                  <a:pt x="3004" y="2175"/>
                </a:lnTo>
                <a:lnTo>
                  <a:pt x="3004" y="1972"/>
                </a:lnTo>
                <a:lnTo>
                  <a:pt x="2917" y="1963"/>
                </a:lnTo>
                <a:lnTo>
                  <a:pt x="2838" y="1949"/>
                </a:lnTo>
                <a:lnTo>
                  <a:pt x="2762" y="1930"/>
                </a:lnTo>
                <a:lnTo>
                  <a:pt x="2695" y="1907"/>
                </a:lnTo>
                <a:lnTo>
                  <a:pt x="2629" y="1878"/>
                </a:lnTo>
                <a:lnTo>
                  <a:pt x="2569" y="1843"/>
                </a:lnTo>
                <a:lnTo>
                  <a:pt x="2509" y="1801"/>
                </a:lnTo>
                <a:lnTo>
                  <a:pt x="2453" y="1754"/>
                </a:lnTo>
                <a:lnTo>
                  <a:pt x="2708" y="1606"/>
                </a:lnTo>
                <a:lnTo>
                  <a:pt x="2745" y="1644"/>
                </a:lnTo>
                <a:lnTo>
                  <a:pt x="2787" y="1679"/>
                </a:lnTo>
                <a:lnTo>
                  <a:pt x="2832" y="1708"/>
                </a:lnTo>
                <a:lnTo>
                  <a:pt x="2882" y="1731"/>
                </a:lnTo>
                <a:lnTo>
                  <a:pt x="2940" y="1752"/>
                </a:lnTo>
                <a:lnTo>
                  <a:pt x="3004" y="1766"/>
                </a:lnTo>
                <a:lnTo>
                  <a:pt x="3004" y="1436"/>
                </a:lnTo>
                <a:lnTo>
                  <a:pt x="2890" y="1403"/>
                </a:lnTo>
                <a:lnTo>
                  <a:pt x="2791" y="1370"/>
                </a:lnTo>
                <a:lnTo>
                  <a:pt x="2706" y="1337"/>
                </a:lnTo>
                <a:lnTo>
                  <a:pt x="2637" y="1305"/>
                </a:lnTo>
                <a:lnTo>
                  <a:pt x="2589" y="1276"/>
                </a:lnTo>
                <a:lnTo>
                  <a:pt x="2550" y="1243"/>
                </a:lnTo>
                <a:lnTo>
                  <a:pt x="2519" y="1206"/>
                </a:lnTo>
                <a:lnTo>
                  <a:pt x="2498" y="1164"/>
                </a:lnTo>
                <a:lnTo>
                  <a:pt x="2484" y="1119"/>
                </a:lnTo>
                <a:lnTo>
                  <a:pt x="2480" y="1071"/>
                </a:lnTo>
                <a:lnTo>
                  <a:pt x="2484" y="1023"/>
                </a:lnTo>
                <a:lnTo>
                  <a:pt x="2500" y="978"/>
                </a:lnTo>
                <a:lnTo>
                  <a:pt x="2525" y="936"/>
                </a:lnTo>
                <a:lnTo>
                  <a:pt x="2558" y="899"/>
                </a:lnTo>
                <a:lnTo>
                  <a:pt x="2598" y="864"/>
                </a:lnTo>
                <a:lnTo>
                  <a:pt x="2644" y="836"/>
                </a:lnTo>
                <a:lnTo>
                  <a:pt x="2695" y="809"/>
                </a:lnTo>
                <a:lnTo>
                  <a:pt x="2751" y="787"/>
                </a:lnTo>
                <a:lnTo>
                  <a:pt x="2812" y="768"/>
                </a:lnTo>
                <a:lnTo>
                  <a:pt x="2907" y="747"/>
                </a:lnTo>
                <a:lnTo>
                  <a:pt x="3004" y="733"/>
                </a:lnTo>
                <a:lnTo>
                  <a:pt x="3004" y="612"/>
                </a:lnTo>
                <a:close/>
                <a:moveTo>
                  <a:pt x="1818" y="388"/>
                </a:moveTo>
                <a:lnTo>
                  <a:pt x="1784" y="459"/>
                </a:lnTo>
                <a:lnTo>
                  <a:pt x="1741" y="529"/>
                </a:lnTo>
                <a:lnTo>
                  <a:pt x="1687" y="594"/>
                </a:lnTo>
                <a:lnTo>
                  <a:pt x="1625" y="656"/>
                </a:lnTo>
                <a:lnTo>
                  <a:pt x="1554" y="712"/>
                </a:lnTo>
                <a:lnTo>
                  <a:pt x="1477" y="764"/>
                </a:lnTo>
                <a:lnTo>
                  <a:pt x="1392" y="810"/>
                </a:lnTo>
                <a:lnTo>
                  <a:pt x="1299" y="851"/>
                </a:lnTo>
                <a:lnTo>
                  <a:pt x="1203" y="884"/>
                </a:lnTo>
                <a:lnTo>
                  <a:pt x="1100" y="913"/>
                </a:lnTo>
                <a:lnTo>
                  <a:pt x="992" y="932"/>
                </a:lnTo>
                <a:lnTo>
                  <a:pt x="880" y="946"/>
                </a:lnTo>
                <a:lnTo>
                  <a:pt x="764" y="951"/>
                </a:lnTo>
                <a:lnTo>
                  <a:pt x="562" y="1799"/>
                </a:lnTo>
                <a:lnTo>
                  <a:pt x="660" y="1826"/>
                </a:lnTo>
                <a:lnTo>
                  <a:pt x="753" y="1859"/>
                </a:lnTo>
                <a:lnTo>
                  <a:pt x="842" y="1899"/>
                </a:lnTo>
                <a:lnTo>
                  <a:pt x="925" y="1943"/>
                </a:lnTo>
                <a:lnTo>
                  <a:pt x="1000" y="1994"/>
                </a:lnTo>
                <a:lnTo>
                  <a:pt x="1067" y="2048"/>
                </a:lnTo>
                <a:lnTo>
                  <a:pt x="1127" y="2106"/>
                </a:lnTo>
                <a:lnTo>
                  <a:pt x="1181" y="2169"/>
                </a:lnTo>
                <a:lnTo>
                  <a:pt x="1224" y="2235"/>
                </a:lnTo>
                <a:lnTo>
                  <a:pt x="1259" y="2304"/>
                </a:lnTo>
                <a:lnTo>
                  <a:pt x="5109" y="2304"/>
                </a:lnTo>
                <a:lnTo>
                  <a:pt x="5144" y="2235"/>
                </a:lnTo>
                <a:lnTo>
                  <a:pt x="5187" y="2169"/>
                </a:lnTo>
                <a:lnTo>
                  <a:pt x="5239" y="2106"/>
                </a:lnTo>
                <a:lnTo>
                  <a:pt x="5301" y="2048"/>
                </a:lnTo>
                <a:lnTo>
                  <a:pt x="5368" y="1994"/>
                </a:lnTo>
                <a:lnTo>
                  <a:pt x="5443" y="1943"/>
                </a:lnTo>
                <a:lnTo>
                  <a:pt x="5524" y="1899"/>
                </a:lnTo>
                <a:lnTo>
                  <a:pt x="5613" y="1859"/>
                </a:lnTo>
                <a:lnTo>
                  <a:pt x="5708" y="1826"/>
                </a:lnTo>
                <a:lnTo>
                  <a:pt x="5806" y="1799"/>
                </a:lnTo>
                <a:lnTo>
                  <a:pt x="5602" y="951"/>
                </a:lnTo>
                <a:lnTo>
                  <a:pt x="5488" y="946"/>
                </a:lnTo>
                <a:lnTo>
                  <a:pt x="5376" y="932"/>
                </a:lnTo>
                <a:lnTo>
                  <a:pt x="5268" y="913"/>
                </a:lnTo>
                <a:lnTo>
                  <a:pt x="5165" y="884"/>
                </a:lnTo>
                <a:lnTo>
                  <a:pt x="5067" y="851"/>
                </a:lnTo>
                <a:lnTo>
                  <a:pt x="4976" y="810"/>
                </a:lnTo>
                <a:lnTo>
                  <a:pt x="4891" y="764"/>
                </a:lnTo>
                <a:lnTo>
                  <a:pt x="4812" y="712"/>
                </a:lnTo>
                <a:lnTo>
                  <a:pt x="4743" y="656"/>
                </a:lnTo>
                <a:lnTo>
                  <a:pt x="4681" y="594"/>
                </a:lnTo>
                <a:lnTo>
                  <a:pt x="4627" y="529"/>
                </a:lnTo>
                <a:lnTo>
                  <a:pt x="4582" y="459"/>
                </a:lnTo>
                <a:lnTo>
                  <a:pt x="4550" y="388"/>
                </a:lnTo>
                <a:lnTo>
                  <a:pt x="1818" y="388"/>
                </a:lnTo>
                <a:close/>
                <a:moveTo>
                  <a:pt x="747" y="0"/>
                </a:moveTo>
                <a:lnTo>
                  <a:pt x="5619" y="0"/>
                </a:lnTo>
                <a:lnTo>
                  <a:pt x="5663" y="6"/>
                </a:lnTo>
                <a:lnTo>
                  <a:pt x="5704" y="19"/>
                </a:lnTo>
                <a:lnTo>
                  <a:pt x="5741" y="42"/>
                </a:lnTo>
                <a:lnTo>
                  <a:pt x="5770" y="71"/>
                </a:lnTo>
                <a:lnTo>
                  <a:pt x="5793" y="108"/>
                </a:lnTo>
                <a:lnTo>
                  <a:pt x="5808" y="148"/>
                </a:lnTo>
                <a:lnTo>
                  <a:pt x="6362" y="2453"/>
                </a:lnTo>
                <a:lnTo>
                  <a:pt x="6368" y="2497"/>
                </a:lnTo>
                <a:lnTo>
                  <a:pt x="6362" y="2540"/>
                </a:lnTo>
                <a:lnTo>
                  <a:pt x="6349" y="2580"/>
                </a:lnTo>
                <a:lnTo>
                  <a:pt x="6326" y="2619"/>
                </a:lnTo>
                <a:lnTo>
                  <a:pt x="6295" y="2650"/>
                </a:lnTo>
                <a:lnTo>
                  <a:pt x="6258" y="2671"/>
                </a:lnTo>
                <a:lnTo>
                  <a:pt x="6217" y="2687"/>
                </a:lnTo>
                <a:lnTo>
                  <a:pt x="6173" y="2692"/>
                </a:lnTo>
                <a:lnTo>
                  <a:pt x="193" y="2692"/>
                </a:lnTo>
                <a:lnTo>
                  <a:pt x="151" y="2687"/>
                </a:lnTo>
                <a:lnTo>
                  <a:pt x="110" y="2671"/>
                </a:lnTo>
                <a:lnTo>
                  <a:pt x="73" y="2650"/>
                </a:lnTo>
                <a:lnTo>
                  <a:pt x="42" y="2619"/>
                </a:lnTo>
                <a:lnTo>
                  <a:pt x="19" y="2580"/>
                </a:lnTo>
                <a:lnTo>
                  <a:pt x="4" y="2540"/>
                </a:lnTo>
                <a:lnTo>
                  <a:pt x="0" y="2497"/>
                </a:lnTo>
                <a:lnTo>
                  <a:pt x="6" y="2453"/>
                </a:lnTo>
                <a:lnTo>
                  <a:pt x="560" y="148"/>
                </a:lnTo>
                <a:lnTo>
                  <a:pt x="573" y="108"/>
                </a:lnTo>
                <a:lnTo>
                  <a:pt x="596" y="71"/>
                </a:lnTo>
                <a:lnTo>
                  <a:pt x="627" y="42"/>
                </a:lnTo>
                <a:lnTo>
                  <a:pt x="664" y="19"/>
                </a:lnTo>
                <a:lnTo>
                  <a:pt x="705" y="6"/>
                </a:lnTo>
                <a:lnTo>
                  <a:pt x="7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 name="Freeform 46"/>
          <p:cNvSpPr>
            <a:spLocks noChangeAspect="1" noEditPoints="1"/>
          </p:cNvSpPr>
          <p:nvPr/>
        </p:nvSpPr>
        <p:spPr bwMode="auto">
          <a:xfrm>
            <a:off x="4320846" y="3875549"/>
            <a:ext cx="259091" cy="301752"/>
          </a:xfrm>
          <a:custGeom>
            <a:avLst/>
            <a:gdLst>
              <a:gd name="T0" fmla="*/ 86 w 118"/>
              <a:gd name="T1" fmla="*/ 51 h 137"/>
              <a:gd name="T2" fmla="*/ 97 w 118"/>
              <a:gd name="T3" fmla="*/ 5 h 137"/>
              <a:gd name="T4" fmla="*/ 63 w 118"/>
              <a:gd name="T5" fmla="*/ 39 h 137"/>
              <a:gd name="T6" fmla="*/ 30 w 118"/>
              <a:gd name="T7" fmla="*/ 67 h 137"/>
              <a:gd name="T8" fmla="*/ 30 w 118"/>
              <a:gd name="T9" fmla="*/ 118 h 137"/>
              <a:gd name="T10" fmla="*/ 94 w 118"/>
              <a:gd name="T11" fmla="*/ 137 h 137"/>
              <a:gd name="T12" fmla="*/ 118 w 118"/>
              <a:gd name="T13" fmla="*/ 64 h 137"/>
              <a:gd name="T14" fmla="*/ 86 w 118"/>
              <a:gd name="T15" fmla="*/ 51 h 137"/>
              <a:gd name="T16" fmla="*/ 22 w 118"/>
              <a:gd name="T17" fmla="*/ 52 h 137"/>
              <a:gd name="T18" fmla="*/ 0 w 118"/>
              <a:gd name="T19" fmla="*/ 75 h 137"/>
              <a:gd name="T20" fmla="*/ 0 w 118"/>
              <a:gd name="T21" fmla="*/ 111 h 137"/>
              <a:gd name="T22" fmla="*/ 22 w 118"/>
              <a:gd name="T23" fmla="*/ 133 h 137"/>
              <a:gd name="T24" fmla="*/ 15 w 118"/>
              <a:gd name="T25" fmla="*/ 116 h 137"/>
              <a:gd name="T26" fmla="*/ 15 w 118"/>
              <a:gd name="T27" fmla="*/ 69 h 137"/>
              <a:gd name="T28" fmla="*/ 22 w 118"/>
              <a:gd name="T29" fmla="*/ 5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37">
                <a:moveTo>
                  <a:pt x="86" y="51"/>
                </a:moveTo>
                <a:cubicBezTo>
                  <a:pt x="85" y="49"/>
                  <a:pt x="112" y="24"/>
                  <a:pt x="97" y="5"/>
                </a:cubicBezTo>
                <a:cubicBezTo>
                  <a:pt x="93" y="0"/>
                  <a:pt x="80" y="27"/>
                  <a:pt x="63" y="39"/>
                </a:cubicBezTo>
                <a:cubicBezTo>
                  <a:pt x="53" y="45"/>
                  <a:pt x="30" y="60"/>
                  <a:pt x="30" y="67"/>
                </a:cubicBezTo>
                <a:cubicBezTo>
                  <a:pt x="30" y="118"/>
                  <a:pt x="30" y="118"/>
                  <a:pt x="30" y="118"/>
                </a:cubicBezTo>
                <a:cubicBezTo>
                  <a:pt x="30" y="127"/>
                  <a:pt x="66" y="137"/>
                  <a:pt x="94" y="137"/>
                </a:cubicBezTo>
                <a:cubicBezTo>
                  <a:pt x="104" y="137"/>
                  <a:pt x="118" y="74"/>
                  <a:pt x="118" y="64"/>
                </a:cubicBezTo>
                <a:cubicBezTo>
                  <a:pt x="118" y="54"/>
                  <a:pt x="87" y="54"/>
                  <a:pt x="86" y="51"/>
                </a:cubicBezTo>
                <a:close/>
                <a:moveTo>
                  <a:pt x="22" y="52"/>
                </a:moveTo>
                <a:cubicBezTo>
                  <a:pt x="18" y="52"/>
                  <a:pt x="0" y="55"/>
                  <a:pt x="0" y="75"/>
                </a:cubicBezTo>
                <a:cubicBezTo>
                  <a:pt x="0" y="111"/>
                  <a:pt x="0" y="111"/>
                  <a:pt x="0" y="111"/>
                </a:cubicBezTo>
                <a:cubicBezTo>
                  <a:pt x="0" y="131"/>
                  <a:pt x="18" y="133"/>
                  <a:pt x="22" y="133"/>
                </a:cubicBezTo>
                <a:cubicBezTo>
                  <a:pt x="27" y="133"/>
                  <a:pt x="15" y="129"/>
                  <a:pt x="15" y="116"/>
                </a:cubicBezTo>
                <a:cubicBezTo>
                  <a:pt x="15" y="69"/>
                  <a:pt x="15" y="69"/>
                  <a:pt x="15" y="69"/>
                </a:cubicBezTo>
                <a:cubicBezTo>
                  <a:pt x="15" y="56"/>
                  <a:pt x="27" y="52"/>
                  <a:pt x="22" y="5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56"/>
          <p:cNvSpPr>
            <a:spLocks noChangeAspect="1"/>
          </p:cNvSpPr>
          <p:nvPr/>
        </p:nvSpPr>
        <p:spPr bwMode="auto">
          <a:xfrm>
            <a:off x="3452723" y="2819400"/>
            <a:ext cx="350146" cy="301752"/>
          </a:xfrm>
          <a:custGeom>
            <a:avLst/>
            <a:gdLst>
              <a:gd name="T0" fmla="*/ 96 w 104"/>
              <a:gd name="T1" fmla="*/ 53 h 90"/>
              <a:gd name="T2" fmla="*/ 89 w 104"/>
              <a:gd name="T3" fmla="*/ 57 h 90"/>
              <a:gd name="T4" fmla="*/ 74 w 104"/>
              <a:gd name="T5" fmla="*/ 57 h 90"/>
              <a:gd name="T6" fmla="*/ 63 w 104"/>
              <a:gd name="T7" fmla="*/ 34 h 90"/>
              <a:gd name="T8" fmla="*/ 54 w 104"/>
              <a:gd name="T9" fmla="*/ 67 h 90"/>
              <a:gd name="T10" fmla="*/ 48 w 104"/>
              <a:gd name="T11" fmla="*/ 1 h 90"/>
              <a:gd name="T12" fmla="*/ 40 w 104"/>
              <a:gd name="T13" fmla="*/ 0 h 90"/>
              <a:gd name="T14" fmla="*/ 25 w 104"/>
              <a:gd name="T15" fmla="*/ 57 h 90"/>
              <a:gd name="T16" fmla="*/ 0 w 104"/>
              <a:gd name="T17" fmla="*/ 57 h 90"/>
              <a:gd name="T18" fmla="*/ 0 w 104"/>
              <a:gd name="T19" fmla="*/ 65 h 90"/>
              <a:gd name="T20" fmla="*/ 31 w 104"/>
              <a:gd name="T21" fmla="*/ 65 h 90"/>
              <a:gd name="T22" fmla="*/ 42 w 104"/>
              <a:gd name="T23" fmla="*/ 24 h 90"/>
              <a:gd name="T24" fmla="*/ 48 w 104"/>
              <a:gd name="T25" fmla="*/ 89 h 90"/>
              <a:gd name="T26" fmla="*/ 56 w 104"/>
              <a:gd name="T27" fmla="*/ 90 h 90"/>
              <a:gd name="T28" fmla="*/ 65 w 104"/>
              <a:gd name="T29" fmla="*/ 56 h 90"/>
              <a:gd name="T30" fmla="*/ 70 w 104"/>
              <a:gd name="T31" fmla="*/ 65 h 90"/>
              <a:gd name="T32" fmla="*/ 89 w 104"/>
              <a:gd name="T33" fmla="*/ 65 h 90"/>
              <a:gd name="T34" fmla="*/ 96 w 104"/>
              <a:gd name="T35" fmla="*/ 69 h 90"/>
              <a:gd name="T36" fmla="*/ 104 w 104"/>
              <a:gd name="T37" fmla="*/ 61 h 90"/>
              <a:gd name="T38" fmla="*/ 96 w 104"/>
              <a:gd name="T39"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90">
                <a:moveTo>
                  <a:pt x="96" y="53"/>
                </a:moveTo>
                <a:cubicBezTo>
                  <a:pt x="93" y="53"/>
                  <a:pt x="90" y="55"/>
                  <a:pt x="89" y="57"/>
                </a:cubicBezTo>
                <a:cubicBezTo>
                  <a:pt x="74" y="57"/>
                  <a:pt x="74" y="57"/>
                  <a:pt x="74" y="57"/>
                </a:cubicBezTo>
                <a:cubicBezTo>
                  <a:pt x="63" y="34"/>
                  <a:pt x="63" y="34"/>
                  <a:pt x="63" y="34"/>
                </a:cubicBezTo>
                <a:cubicBezTo>
                  <a:pt x="54" y="67"/>
                  <a:pt x="54" y="67"/>
                  <a:pt x="54" y="67"/>
                </a:cubicBezTo>
                <a:cubicBezTo>
                  <a:pt x="48" y="1"/>
                  <a:pt x="48" y="1"/>
                  <a:pt x="48" y="1"/>
                </a:cubicBezTo>
                <a:cubicBezTo>
                  <a:pt x="40" y="0"/>
                  <a:pt x="40" y="0"/>
                  <a:pt x="40" y="0"/>
                </a:cubicBezTo>
                <a:cubicBezTo>
                  <a:pt x="25" y="57"/>
                  <a:pt x="25" y="57"/>
                  <a:pt x="25" y="57"/>
                </a:cubicBezTo>
                <a:cubicBezTo>
                  <a:pt x="0" y="57"/>
                  <a:pt x="0" y="57"/>
                  <a:pt x="0" y="57"/>
                </a:cubicBezTo>
                <a:cubicBezTo>
                  <a:pt x="0" y="65"/>
                  <a:pt x="0" y="65"/>
                  <a:pt x="0" y="65"/>
                </a:cubicBezTo>
                <a:cubicBezTo>
                  <a:pt x="31" y="65"/>
                  <a:pt x="31" y="65"/>
                  <a:pt x="31" y="65"/>
                </a:cubicBezTo>
                <a:cubicBezTo>
                  <a:pt x="42" y="24"/>
                  <a:pt x="42" y="24"/>
                  <a:pt x="42" y="24"/>
                </a:cubicBezTo>
                <a:cubicBezTo>
                  <a:pt x="48" y="89"/>
                  <a:pt x="48" y="89"/>
                  <a:pt x="48" y="89"/>
                </a:cubicBezTo>
                <a:cubicBezTo>
                  <a:pt x="56" y="90"/>
                  <a:pt x="56" y="90"/>
                  <a:pt x="56" y="90"/>
                </a:cubicBezTo>
                <a:cubicBezTo>
                  <a:pt x="65" y="56"/>
                  <a:pt x="65" y="56"/>
                  <a:pt x="65" y="56"/>
                </a:cubicBezTo>
                <a:cubicBezTo>
                  <a:pt x="70" y="65"/>
                  <a:pt x="70" y="65"/>
                  <a:pt x="70" y="65"/>
                </a:cubicBezTo>
                <a:cubicBezTo>
                  <a:pt x="89" y="65"/>
                  <a:pt x="89" y="65"/>
                  <a:pt x="89" y="65"/>
                </a:cubicBezTo>
                <a:cubicBezTo>
                  <a:pt x="91" y="67"/>
                  <a:pt x="93" y="69"/>
                  <a:pt x="96" y="69"/>
                </a:cubicBezTo>
                <a:cubicBezTo>
                  <a:pt x="100" y="69"/>
                  <a:pt x="104" y="65"/>
                  <a:pt x="104" y="61"/>
                </a:cubicBezTo>
                <a:cubicBezTo>
                  <a:pt x="104" y="57"/>
                  <a:pt x="100" y="53"/>
                  <a:pt x="96" y="5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 name="TextBox 14"/>
          <p:cNvSpPr txBox="1"/>
          <p:nvPr/>
        </p:nvSpPr>
        <p:spPr>
          <a:xfrm>
            <a:off x="670560" y="1066800"/>
            <a:ext cx="3825240" cy="553998"/>
          </a:xfrm>
          <a:prstGeom prst="rect">
            <a:avLst/>
          </a:prstGeom>
          <a:noFill/>
        </p:spPr>
        <p:txBody>
          <a:bodyPr wrap="square" lIns="0" tIns="0" rIns="0" bIns="0" rtlCol="0">
            <a:spAutoFit/>
          </a:bodyPr>
          <a:lstStyle/>
          <a:p>
            <a:pPr algn="ctr">
              <a:spcBef>
                <a:spcPts val="1200"/>
              </a:spcBef>
              <a:buSzPct val="25000"/>
            </a:pPr>
            <a:r>
              <a:rPr lang="en-US" dirty="0">
                <a:solidFill>
                  <a:schemeClr val="tx2"/>
                </a:solidFill>
              </a:rPr>
              <a:t>P</a:t>
            </a:r>
            <a:r>
              <a:rPr lang="en-US" dirty="0" smtClean="0">
                <a:solidFill>
                  <a:schemeClr val="tx2"/>
                </a:solidFill>
              </a:rPr>
              <a:t>articipants identified three factors that impact purchase decisions:</a:t>
            </a:r>
            <a:endParaRPr lang="en-US" dirty="0">
              <a:solidFill>
                <a:schemeClr val="tx2"/>
              </a:solidFill>
            </a:endParaRPr>
          </a:p>
        </p:txBody>
      </p:sp>
      <p:sp>
        <p:nvSpPr>
          <p:cNvPr id="16" name="Rectangle 15"/>
          <p:cNvSpPr/>
          <p:nvPr/>
        </p:nvSpPr>
        <p:spPr>
          <a:xfrm>
            <a:off x="5801362" y="1643658"/>
            <a:ext cx="2885438" cy="3354765"/>
          </a:xfrm>
          <a:prstGeom prst="rect">
            <a:avLst/>
          </a:prstGeom>
        </p:spPr>
        <p:txBody>
          <a:bodyPr wrap="square">
            <a:spAutoFit/>
          </a:bodyPr>
          <a:lstStyle/>
          <a:p>
            <a:pPr marL="285750" indent="-285750">
              <a:spcBef>
                <a:spcPts val="1200"/>
              </a:spcBef>
              <a:buSzPct val="100000"/>
              <a:buFont typeface="Wingdings" panose="05000000000000000000" pitchFamily="2" charset="2"/>
              <a:buChar char="q"/>
            </a:pPr>
            <a:r>
              <a:rPr lang="en-US" dirty="0"/>
              <a:t>Safety</a:t>
            </a:r>
          </a:p>
          <a:p>
            <a:pPr marL="285750" indent="-285750">
              <a:spcBef>
                <a:spcPts val="1200"/>
              </a:spcBef>
              <a:buSzPct val="100000"/>
              <a:buFont typeface="Wingdings" panose="05000000000000000000" pitchFamily="2" charset="2"/>
              <a:buChar char="q"/>
            </a:pPr>
            <a:r>
              <a:rPr lang="en-US" dirty="0"/>
              <a:t>Effectiveness</a:t>
            </a:r>
          </a:p>
          <a:p>
            <a:pPr marL="285750" indent="-285750">
              <a:spcBef>
                <a:spcPts val="1200"/>
              </a:spcBef>
              <a:buSzPct val="100000"/>
              <a:buFont typeface="Wingdings" panose="05000000000000000000" pitchFamily="2" charset="2"/>
              <a:buChar char="q"/>
            </a:pPr>
            <a:r>
              <a:rPr lang="en-US" dirty="0"/>
              <a:t>Reliability</a:t>
            </a:r>
          </a:p>
          <a:p>
            <a:pPr marL="285750" indent="-285750">
              <a:spcBef>
                <a:spcPts val="1200"/>
              </a:spcBef>
              <a:buSzPct val="100000"/>
              <a:buFont typeface="Wingdings" panose="05000000000000000000" pitchFamily="2" charset="2"/>
              <a:buChar char="q"/>
            </a:pPr>
            <a:r>
              <a:rPr lang="en-US" dirty="0" smtClean="0"/>
              <a:t>Patient Experience</a:t>
            </a:r>
            <a:endParaRPr lang="en-US" dirty="0"/>
          </a:p>
          <a:p>
            <a:pPr marL="285750" indent="-285750">
              <a:spcBef>
                <a:spcPts val="1200"/>
              </a:spcBef>
              <a:buSzPct val="100000"/>
              <a:buFont typeface="Wingdings" panose="05000000000000000000" pitchFamily="2" charset="2"/>
              <a:buChar char="q"/>
            </a:pPr>
            <a:r>
              <a:rPr lang="en-US" dirty="0" smtClean="0"/>
              <a:t>Usability</a:t>
            </a:r>
          </a:p>
          <a:p>
            <a:pPr lvl="1">
              <a:spcBef>
                <a:spcPts val="1200"/>
              </a:spcBef>
              <a:buSzPct val="100000"/>
            </a:pPr>
            <a:r>
              <a:rPr lang="en-US" sz="1600" dirty="0" smtClean="0"/>
              <a:t>Clinician satisfaction</a:t>
            </a:r>
            <a:endParaRPr lang="en-US" sz="1600" dirty="0"/>
          </a:p>
          <a:p>
            <a:pPr marL="285750" indent="-285750">
              <a:spcBef>
                <a:spcPts val="1200"/>
              </a:spcBef>
              <a:buSzPct val="100000"/>
              <a:buFont typeface="Wingdings" panose="05000000000000000000" pitchFamily="2" charset="2"/>
              <a:buChar char="q"/>
            </a:pPr>
            <a:r>
              <a:rPr lang="en-US" dirty="0"/>
              <a:t>Availability</a:t>
            </a:r>
          </a:p>
          <a:p>
            <a:pPr marL="285750" indent="-285750">
              <a:spcBef>
                <a:spcPts val="1200"/>
              </a:spcBef>
              <a:buSzPct val="100000"/>
              <a:buFont typeface="Wingdings" panose="05000000000000000000" pitchFamily="2" charset="2"/>
              <a:buChar char="q"/>
            </a:pPr>
            <a:r>
              <a:rPr lang="en-US" dirty="0"/>
              <a:t>Compatibility</a:t>
            </a:r>
          </a:p>
        </p:txBody>
      </p:sp>
      <p:sp>
        <p:nvSpPr>
          <p:cNvPr id="18" name="Freeform 89"/>
          <p:cNvSpPr>
            <a:spLocks noChangeAspect="1"/>
          </p:cNvSpPr>
          <p:nvPr/>
        </p:nvSpPr>
        <p:spPr bwMode="auto">
          <a:xfrm>
            <a:off x="5943601" y="1681687"/>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89"/>
          <p:cNvSpPr>
            <a:spLocks noChangeAspect="1"/>
          </p:cNvSpPr>
          <p:nvPr/>
        </p:nvSpPr>
        <p:spPr bwMode="auto">
          <a:xfrm>
            <a:off x="5943600" y="2100858"/>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89"/>
          <p:cNvSpPr>
            <a:spLocks noChangeAspect="1"/>
          </p:cNvSpPr>
          <p:nvPr/>
        </p:nvSpPr>
        <p:spPr bwMode="auto">
          <a:xfrm>
            <a:off x="5943600" y="2519887"/>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89"/>
          <p:cNvSpPr>
            <a:spLocks noChangeAspect="1"/>
          </p:cNvSpPr>
          <p:nvPr/>
        </p:nvSpPr>
        <p:spPr bwMode="auto">
          <a:xfrm>
            <a:off x="5943600" y="3396258"/>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89"/>
          <p:cNvSpPr>
            <a:spLocks noChangeAspect="1"/>
          </p:cNvSpPr>
          <p:nvPr/>
        </p:nvSpPr>
        <p:spPr bwMode="auto">
          <a:xfrm>
            <a:off x="5943600" y="3025866"/>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89"/>
          <p:cNvSpPr>
            <a:spLocks noChangeAspect="1"/>
          </p:cNvSpPr>
          <p:nvPr/>
        </p:nvSpPr>
        <p:spPr bwMode="auto">
          <a:xfrm>
            <a:off x="5943600" y="4234458"/>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89"/>
          <p:cNvSpPr>
            <a:spLocks noChangeAspect="1"/>
          </p:cNvSpPr>
          <p:nvPr/>
        </p:nvSpPr>
        <p:spPr bwMode="auto">
          <a:xfrm>
            <a:off x="5943600" y="4653487"/>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381000" y="5638800"/>
            <a:ext cx="8397875" cy="553998"/>
          </a:xfrm>
          <a:prstGeom prst="rect">
            <a:avLst/>
          </a:prstGeom>
          <a:noFill/>
          <a:ln>
            <a:solidFill>
              <a:schemeClr val="accent4"/>
            </a:solidFill>
          </a:ln>
        </p:spPr>
        <p:txBody>
          <a:bodyPr wrap="square" lIns="0" tIns="0" rIns="0" bIns="0" rtlCol="0">
            <a:spAutoFit/>
          </a:bodyPr>
          <a:lstStyle/>
          <a:p>
            <a:pPr algn="ctr">
              <a:spcBef>
                <a:spcPts val="1200"/>
              </a:spcBef>
              <a:buSzPct val="25000"/>
            </a:pPr>
            <a:r>
              <a:rPr lang="en-US" dirty="0" smtClean="0">
                <a:solidFill>
                  <a:schemeClr val="tx2"/>
                </a:solidFill>
              </a:rPr>
              <a:t>Participants confirmed that the proposed quality categories are relevant to the purchase decision but indicated that reliable information is scarce.</a:t>
            </a:r>
            <a:endParaRPr lang="en-US" dirty="0">
              <a:solidFill>
                <a:schemeClr val="tx2"/>
              </a:solidFill>
            </a:endParaRPr>
          </a:p>
        </p:txBody>
      </p:sp>
      <p:sp>
        <p:nvSpPr>
          <p:cNvPr id="26" name="TextBox 25"/>
          <p:cNvSpPr txBox="1"/>
          <p:nvPr/>
        </p:nvSpPr>
        <p:spPr>
          <a:xfrm>
            <a:off x="5801362" y="1247000"/>
            <a:ext cx="1910779" cy="276999"/>
          </a:xfrm>
          <a:prstGeom prst="rect">
            <a:avLst/>
          </a:prstGeom>
          <a:noFill/>
        </p:spPr>
        <p:txBody>
          <a:bodyPr wrap="none" lIns="0" tIns="0" rIns="0" bIns="0" rtlCol="0">
            <a:spAutoFit/>
          </a:bodyPr>
          <a:lstStyle/>
          <a:p>
            <a:pPr>
              <a:spcBef>
                <a:spcPts val="1200"/>
              </a:spcBef>
              <a:buSzPct val="25000"/>
            </a:pPr>
            <a:r>
              <a:rPr lang="en-US" dirty="0" smtClean="0">
                <a:solidFill>
                  <a:schemeClr val="tx2"/>
                </a:solidFill>
              </a:rPr>
              <a:t>Quality categories:</a:t>
            </a:r>
            <a:endParaRPr lang="en-US" dirty="0">
              <a:solidFill>
                <a:schemeClr val="tx2"/>
              </a:solidFill>
            </a:endParaRPr>
          </a:p>
        </p:txBody>
      </p:sp>
      <p:sp>
        <p:nvSpPr>
          <p:cNvPr id="27" name="Rectangle 26"/>
          <p:cNvSpPr/>
          <p:nvPr/>
        </p:nvSpPr>
        <p:spPr bwMode="gray">
          <a:xfrm>
            <a:off x="5486401" y="838200"/>
            <a:ext cx="3200399" cy="4687256"/>
          </a:xfrm>
          <a:prstGeom prst="rect">
            <a:avLst/>
          </a:prstGeom>
          <a:noFill/>
          <a:ln w="19050" algn="ctr">
            <a:solidFill>
              <a:schemeClr val="bg1">
                <a:lumMod val="8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4390947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3"/>
            <a:ext cx="8412480" cy="542517"/>
          </a:xfrm>
        </p:spPr>
        <p:txBody>
          <a:bodyPr/>
          <a:lstStyle/>
          <a:p>
            <a:r>
              <a:rPr lang="en-US" dirty="0" err="1" smtClean="0"/>
              <a:t>VoC</a:t>
            </a:r>
            <a:r>
              <a:rPr lang="en-US" dirty="0" smtClean="0"/>
              <a:t>: willingness to participate in a pilot</a:t>
            </a:r>
            <a:endParaRPr lang="en-US" dirty="0"/>
          </a:p>
        </p:txBody>
      </p:sp>
      <p:sp>
        <p:nvSpPr>
          <p:cNvPr id="3" name="Rectangle 2"/>
          <p:cNvSpPr/>
          <p:nvPr/>
        </p:nvSpPr>
        <p:spPr bwMode="gray">
          <a:xfrm>
            <a:off x="5029200" y="2438400"/>
            <a:ext cx="2865120" cy="1950720"/>
          </a:xfrm>
          <a:prstGeom prst="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All participants are willing to participate in a pilot. However, they require clarity on scope and requirements for them to share information. </a:t>
            </a:r>
          </a:p>
        </p:txBody>
      </p:sp>
      <p:sp>
        <p:nvSpPr>
          <p:cNvPr id="4" name="Rectangle 3"/>
          <p:cNvSpPr/>
          <p:nvPr/>
        </p:nvSpPr>
        <p:spPr>
          <a:xfrm>
            <a:off x="457200" y="1599188"/>
            <a:ext cx="3525324" cy="3416320"/>
          </a:xfrm>
          <a:prstGeom prst="rect">
            <a:avLst/>
          </a:prstGeom>
        </p:spPr>
        <p:txBody>
          <a:bodyPr wrap="none">
            <a:spAutoFit/>
          </a:bodyPr>
          <a:lstStyle/>
          <a:p>
            <a:pPr marL="285750" indent="-285750">
              <a:lnSpc>
                <a:spcPct val="200000"/>
              </a:lnSpc>
              <a:buFont typeface="Wingdings" panose="05000000000000000000" pitchFamily="2" charset="2"/>
              <a:buChar char="q"/>
            </a:pPr>
            <a:r>
              <a:rPr lang="en-US" dirty="0"/>
              <a:t>Orlando </a:t>
            </a:r>
            <a:r>
              <a:rPr lang="en-US" dirty="0" smtClean="0"/>
              <a:t>Health</a:t>
            </a:r>
          </a:p>
          <a:p>
            <a:pPr marL="285750" indent="-285750">
              <a:lnSpc>
                <a:spcPct val="200000"/>
              </a:lnSpc>
              <a:buFont typeface="Wingdings" panose="05000000000000000000" pitchFamily="2" charset="2"/>
              <a:buChar char="q"/>
            </a:pPr>
            <a:r>
              <a:rPr lang="en-US" dirty="0"/>
              <a:t>Providence Health &amp; </a:t>
            </a:r>
            <a:r>
              <a:rPr lang="en-US" dirty="0" smtClean="0"/>
              <a:t>Services</a:t>
            </a:r>
          </a:p>
          <a:p>
            <a:pPr marL="285750" indent="-285750">
              <a:lnSpc>
                <a:spcPct val="200000"/>
              </a:lnSpc>
              <a:buFont typeface="Wingdings" panose="05000000000000000000" pitchFamily="2" charset="2"/>
              <a:buChar char="q"/>
            </a:pPr>
            <a:r>
              <a:rPr lang="en-US" dirty="0" smtClean="0"/>
              <a:t>VA</a:t>
            </a:r>
          </a:p>
          <a:p>
            <a:pPr marL="285750" indent="-285750">
              <a:lnSpc>
                <a:spcPct val="200000"/>
              </a:lnSpc>
              <a:buFont typeface="Wingdings" panose="05000000000000000000" pitchFamily="2" charset="2"/>
              <a:buChar char="q"/>
            </a:pPr>
            <a:r>
              <a:rPr lang="en-US" dirty="0"/>
              <a:t>Baptist </a:t>
            </a:r>
            <a:r>
              <a:rPr lang="en-US" dirty="0" smtClean="0"/>
              <a:t>Health</a:t>
            </a:r>
          </a:p>
          <a:p>
            <a:pPr marL="285750" indent="-285750">
              <a:lnSpc>
                <a:spcPct val="200000"/>
              </a:lnSpc>
              <a:buFont typeface="Wingdings" panose="05000000000000000000" pitchFamily="2" charset="2"/>
              <a:buChar char="q"/>
            </a:pPr>
            <a:r>
              <a:rPr lang="en-US" dirty="0"/>
              <a:t>Kettering Health </a:t>
            </a:r>
            <a:r>
              <a:rPr lang="en-US" dirty="0" smtClean="0"/>
              <a:t>Network</a:t>
            </a:r>
          </a:p>
          <a:p>
            <a:pPr marL="285750" indent="-285750">
              <a:lnSpc>
                <a:spcPct val="200000"/>
              </a:lnSpc>
              <a:buFont typeface="Wingdings" panose="05000000000000000000" pitchFamily="2" charset="2"/>
              <a:buChar char="q"/>
            </a:pPr>
            <a:r>
              <a:rPr lang="en-US" dirty="0"/>
              <a:t>UAB </a:t>
            </a:r>
            <a:r>
              <a:rPr lang="en-US" dirty="0" smtClean="0"/>
              <a:t>Hospital</a:t>
            </a:r>
            <a:endParaRPr lang="en-US" dirty="0"/>
          </a:p>
        </p:txBody>
      </p:sp>
      <p:sp>
        <p:nvSpPr>
          <p:cNvPr id="5" name="Freeform 89"/>
          <p:cNvSpPr>
            <a:spLocks noChangeAspect="1"/>
          </p:cNvSpPr>
          <p:nvPr/>
        </p:nvSpPr>
        <p:spPr bwMode="auto">
          <a:xfrm>
            <a:off x="579120" y="1828800"/>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89"/>
          <p:cNvSpPr>
            <a:spLocks noChangeAspect="1"/>
          </p:cNvSpPr>
          <p:nvPr/>
        </p:nvSpPr>
        <p:spPr bwMode="auto">
          <a:xfrm>
            <a:off x="579120" y="2362200"/>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89"/>
          <p:cNvSpPr>
            <a:spLocks noChangeAspect="1"/>
          </p:cNvSpPr>
          <p:nvPr/>
        </p:nvSpPr>
        <p:spPr bwMode="auto">
          <a:xfrm>
            <a:off x="579120" y="2895600"/>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89"/>
          <p:cNvSpPr>
            <a:spLocks noChangeAspect="1"/>
          </p:cNvSpPr>
          <p:nvPr/>
        </p:nvSpPr>
        <p:spPr bwMode="auto">
          <a:xfrm>
            <a:off x="579120" y="3467029"/>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9"/>
          <p:cNvSpPr>
            <a:spLocks noChangeAspect="1"/>
          </p:cNvSpPr>
          <p:nvPr/>
        </p:nvSpPr>
        <p:spPr bwMode="auto">
          <a:xfrm>
            <a:off x="579120" y="4000429"/>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89"/>
          <p:cNvSpPr>
            <a:spLocks noChangeAspect="1"/>
          </p:cNvSpPr>
          <p:nvPr/>
        </p:nvSpPr>
        <p:spPr bwMode="auto">
          <a:xfrm>
            <a:off x="579120" y="4572000"/>
            <a:ext cx="182880" cy="190571"/>
          </a:xfrm>
          <a:custGeom>
            <a:avLst/>
            <a:gdLst>
              <a:gd name="T0" fmla="*/ 38 w 101"/>
              <a:gd name="T1" fmla="*/ 105 h 105"/>
              <a:gd name="T2" fmla="*/ 29 w 101"/>
              <a:gd name="T3" fmla="*/ 101 h 105"/>
              <a:gd name="T4" fmla="*/ 3 w 101"/>
              <a:gd name="T5" fmla="*/ 66 h 105"/>
              <a:gd name="T6" fmla="*/ 5 w 101"/>
              <a:gd name="T7" fmla="*/ 52 h 105"/>
              <a:gd name="T8" fmla="*/ 19 w 101"/>
              <a:gd name="T9" fmla="*/ 54 h 105"/>
              <a:gd name="T10" fmla="*/ 37 w 101"/>
              <a:gd name="T11" fmla="*/ 77 h 105"/>
              <a:gd name="T12" fmla="*/ 80 w 101"/>
              <a:gd name="T13" fmla="*/ 7 h 105"/>
              <a:gd name="T14" fmla="*/ 94 w 101"/>
              <a:gd name="T15" fmla="*/ 3 h 105"/>
              <a:gd name="T16" fmla="*/ 98 w 101"/>
              <a:gd name="T17" fmla="*/ 18 h 105"/>
              <a:gd name="T18" fmla="*/ 46 w 101"/>
              <a:gd name="T19" fmla="*/ 100 h 105"/>
              <a:gd name="T20" fmla="*/ 38 w 101"/>
              <a:gd name="T21" fmla="*/ 105 h 105"/>
              <a:gd name="T22" fmla="*/ 38 w 101"/>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5">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891957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5125" y="1782208"/>
            <a:ext cx="8229600" cy="923330"/>
          </a:xfrm>
        </p:spPr>
        <p:txBody>
          <a:bodyPr/>
          <a:lstStyle/>
          <a:p>
            <a:pPr>
              <a:buNone/>
            </a:pPr>
            <a:r>
              <a:rPr lang="en-US" dirty="0" smtClean="0"/>
              <a:t>Quality Categories</a:t>
            </a:r>
            <a:endParaRPr lang="en-US" dirty="0"/>
          </a:p>
        </p:txBody>
      </p:sp>
    </p:spTree>
    <p:extLst>
      <p:ext uri="{BB962C8B-B14F-4D97-AF65-F5344CB8AC3E}">
        <p14:creationId xmlns:p14="http://schemas.microsoft.com/office/powerpoint/2010/main" val="29641552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3"/>
            <a:ext cx="8412480" cy="542517"/>
          </a:xfrm>
        </p:spPr>
        <p:txBody>
          <a:bodyPr/>
          <a:lstStyle/>
          <a:p>
            <a:r>
              <a:rPr lang="en-US" dirty="0"/>
              <a:t>Proposed quality </a:t>
            </a:r>
            <a:r>
              <a:rPr lang="en-US" dirty="0" smtClean="0"/>
              <a:t>categories: Safety and Effectiveness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93520144"/>
              </p:ext>
            </p:extLst>
          </p:nvPr>
        </p:nvGraphicFramePr>
        <p:xfrm>
          <a:off x="297180" y="1093153"/>
          <a:ext cx="8397240" cy="4053840"/>
        </p:xfrm>
        <a:graphic>
          <a:graphicData uri="http://schemas.openxmlformats.org/drawingml/2006/table">
            <a:tbl>
              <a:tblPr firstRow="1" bandRow="1">
                <a:tableStyleId>{5C22544A-7EE6-4342-B048-85BDC9FD1C3A}</a:tableStyleId>
              </a:tblPr>
              <a:tblGrid>
                <a:gridCol w="2130643"/>
                <a:gridCol w="6266597"/>
              </a:tblGrid>
              <a:tr h="127176">
                <a:tc>
                  <a:txBody>
                    <a:bodyPr/>
                    <a:lstStyle/>
                    <a:p>
                      <a:r>
                        <a:rPr lang="en-US" sz="1400" dirty="0" smtClean="0"/>
                        <a:t>Quality</a:t>
                      </a:r>
                      <a:r>
                        <a:rPr lang="en-US" sz="1400" baseline="0" dirty="0" smtClean="0"/>
                        <a:t> category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945"/>
                    </a:solidFill>
                  </a:tcPr>
                </a:tc>
                <a:tc>
                  <a:txBody>
                    <a:bodyPr/>
                    <a:lstStyle/>
                    <a:p>
                      <a:r>
                        <a:rPr lang="en-US" sz="1400" dirty="0" smtClean="0"/>
                        <a:t>Proposed definition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945"/>
                    </a:solidFill>
                  </a:tcPr>
                </a:tc>
              </a:tr>
              <a:tr h="360621">
                <a:tc>
                  <a:txBody>
                    <a:bodyPr/>
                    <a:lstStyle/>
                    <a:p>
                      <a:r>
                        <a:rPr lang="en-US" sz="1400" dirty="0" smtClean="0"/>
                        <a:t>Safety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0"/>
                        </a:spcBef>
                        <a:buSzPct val="25000"/>
                        <a:buFont typeface="Arial" panose="020B0604020202020204" pitchFamily="34" charset="0"/>
                        <a:buChar char="‏"/>
                      </a:pPr>
                      <a:r>
                        <a:rPr lang="en-US" sz="1400" dirty="0" smtClean="0"/>
                        <a:t>Medical devices should be designed and manufactured in such a way that, when used under the conditions and for the purposes intended and, where applicable, by virtue of the technical knowledge, experience, education or training of intended users, they will not compromise the clinical condition or the safety of patients, or the safety and health of users or, where applicable, other persons, provided that any risks which may be associated with their use constitute acceptable risks when weighed against the benefits to the patient and are compatible with a high level of protection of health and safety.</a:t>
                      </a:r>
                    </a:p>
                    <a:p>
                      <a:pPr>
                        <a:spcBef>
                          <a:spcPts val="0"/>
                        </a:spcBef>
                        <a:buSzPct val="25000"/>
                        <a:buFont typeface="Arial" panose="020B0604020202020204" pitchFamily="34" charset="0"/>
                        <a:buChar char="‏"/>
                      </a:pPr>
                      <a:endParaRPr lang="en-US" sz="1400" dirty="0" smtClean="0"/>
                    </a:p>
                    <a:p>
                      <a:pPr>
                        <a:spcBef>
                          <a:spcPts val="0"/>
                        </a:spcBef>
                        <a:buSzPct val="25000"/>
                        <a:buFont typeface="Arial" panose="020B0604020202020204" pitchFamily="34" charset="0"/>
                        <a:buChar char="‏"/>
                      </a:pPr>
                      <a:r>
                        <a:rPr lang="en-US" sz="1400" dirty="0" smtClean="0"/>
                        <a:t>Essential Principles of Safety &amp; Performance of Medical Devices</a:t>
                      </a:r>
                    </a:p>
                    <a:p>
                      <a:pPr>
                        <a:spcBef>
                          <a:spcPts val="0"/>
                        </a:spcBef>
                        <a:buSzPct val="25000"/>
                        <a:buFont typeface="Arial" panose="020B0604020202020204" pitchFamily="34" charset="0"/>
                        <a:buChar char="‏"/>
                      </a:pPr>
                      <a:r>
                        <a:rPr lang="en-US" sz="1400" dirty="0" smtClean="0"/>
                        <a:t>GHTF (SG1-N020R5)</a:t>
                      </a:r>
                    </a:p>
                    <a:p>
                      <a:pPr>
                        <a:spcBef>
                          <a:spcPts val="0"/>
                        </a:spcBef>
                        <a:buSzPct val="25000"/>
                        <a:buFont typeface="Arial" panose="020B0604020202020204" pitchFamily="34" charset="0"/>
                        <a:buChar char="‏"/>
                      </a:pPr>
                      <a:r>
                        <a:rPr lang="en-US" sz="1400" dirty="0" smtClean="0">
                          <a:solidFill>
                            <a:schemeClr val="tx2"/>
                          </a:solidFill>
                        </a:rPr>
                        <a:t>June 30, 1999</a:t>
                      </a:r>
                      <a:endParaRPr lang="en-US" sz="14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621">
                <a:tc>
                  <a:txBody>
                    <a:bodyPr/>
                    <a:lstStyle/>
                    <a:p>
                      <a:r>
                        <a:rPr lang="en-US" sz="1400" dirty="0" smtClean="0"/>
                        <a:t>Effectiveness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1200"/>
                        </a:spcBef>
                        <a:buSzPct val="25000"/>
                        <a:buFont typeface="Arial" panose="020B0604020202020204" pitchFamily="34" charset="0"/>
                        <a:buChar char="‏"/>
                      </a:pPr>
                      <a:r>
                        <a:rPr lang="en-US" sz="1400" dirty="0" smtClean="0"/>
                        <a:t>A device is clinically effective when it produces the effect intended by the manufacturer relative to the medical conditions …  Effectiveness can be thought of as efficacy in the real world clinical environment.</a:t>
                      </a:r>
                    </a:p>
                    <a:p>
                      <a:pPr>
                        <a:spcBef>
                          <a:spcPts val="1200"/>
                        </a:spcBef>
                        <a:buSzPct val="25000"/>
                        <a:buFont typeface="Arial" panose="020B0604020202020204" pitchFamily="34" charset="0"/>
                        <a:buChar char="‏"/>
                      </a:pPr>
                      <a:r>
                        <a:rPr lang="en-US" sz="1400" dirty="0" smtClean="0"/>
                        <a:t>MEDICAL DEVICE REGULATIONS, Global overview and guiding principles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311975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3"/>
            <a:ext cx="8412480" cy="542517"/>
          </a:xfrm>
        </p:spPr>
        <p:txBody>
          <a:bodyPr/>
          <a:lstStyle/>
          <a:p>
            <a:r>
              <a:rPr lang="en-US" dirty="0" smtClean="0"/>
              <a:t>Additional proposed </a:t>
            </a:r>
            <a:r>
              <a:rPr lang="en-US" dirty="0"/>
              <a:t>quality </a:t>
            </a:r>
            <a:r>
              <a:rPr lang="en-US" dirty="0" smtClean="0"/>
              <a:t>categories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6987251"/>
              </p:ext>
            </p:extLst>
          </p:nvPr>
        </p:nvGraphicFramePr>
        <p:xfrm>
          <a:off x="357505" y="1143000"/>
          <a:ext cx="8397240" cy="4170621"/>
        </p:xfrm>
        <a:graphic>
          <a:graphicData uri="http://schemas.openxmlformats.org/drawingml/2006/table">
            <a:tbl>
              <a:tblPr firstRow="1" bandRow="1">
                <a:tableStyleId>{5C22544A-7EE6-4342-B048-85BDC9FD1C3A}</a:tableStyleId>
              </a:tblPr>
              <a:tblGrid>
                <a:gridCol w="2130643"/>
                <a:gridCol w="6266597"/>
              </a:tblGrid>
              <a:tr h="0">
                <a:tc>
                  <a:txBody>
                    <a:bodyPr/>
                    <a:lstStyle/>
                    <a:p>
                      <a:r>
                        <a:rPr lang="en-US" sz="1400" dirty="0" smtClean="0"/>
                        <a:t>Quality</a:t>
                      </a:r>
                      <a:r>
                        <a:rPr lang="en-US" sz="1400" baseline="0" dirty="0" smtClean="0"/>
                        <a:t> category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945"/>
                    </a:solidFill>
                  </a:tcPr>
                </a:tc>
                <a:tc>
                  <a:txBody>
                    <a:bodyPr/>
                    <a:lstStyle/>
                    <a:p>
                      <a:r>
                        <a:rPr lang="en-US" sz="1400" dirty="0" smtClean="0"/>
                        <a:t>Proposed definition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945"/>
                    </a:solidFill>
                  </a:tcPr>
                </a:tc>
              </a:tr>
              <a:tr h="360621">
                <a:tc>
                  <a:txBody>
                    <a:bodyPr/>
                    <a:lstStyle/>
                    <a:p>
                      <a:r>
                        <a:rPr lang="en-US" sz="1400" dirty="0" smtClean="0"/>
                        <a:t>Reliability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33333"/>
                          </a:solidFill>
                          <a:latin typeface="Helvetica Neue"/>
                        </a:rPr>
                        <a:t>Device will perform satisfactorily for a specified period of time under stated use conditions.</a:t>
                      </a:r>
                      <a:endParaRPr 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621">
                <a:tc>
                  <a:txBody>
                    <a:bodyPr/>
                    <a:lstStyle/>
                    <a:p>
                      <a:r>
                        <a:rPr lang="en-US" sz="1400" dirty="0" smtClean="0"/>
                        <a:t>Patient Satisfaction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dk1"/>
                          </a:solidFill>
                          <a:effectLst/>
                          <a:latin typeface="+mn-lt"/>
                          <a:ea typeface="+mn-ea"/>
                          <a:cs typeface="+mn-cs"/>
                        </a:rPr>
                        <a:t>Patient’s perception that a device met</a:t>
                      </a:r>
                      <a:r>
                        <a:rPr lang="en-US" sz="1400" b="0" i="0" kern="1200" baseline="0" dirty="0" smtClean="0">
                          <a:solidFill>
                            <a:schemeClr val="dk1"/>
                          </a:solidFill>
                          <a:effectLst/>
                          <a:latin typeface="+mn-lt"/>
                          <a:ea typeface="+mn-ea"/>
                          <a:cs typeface="+mn-cs"/>
                        </a:rPr>
                        <a:t> or exceeded expectations of usability and outcome.  </a:t>
                      </a:r>
                      <a:endParaRPr 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621">
                <a:tc>
                  <a:txBody>
                    <a:bodyPr/>
                    <a:lstStyle/>
                    <a:p>
                      <a:r>
                        <a:rPr lang="en-US" sz="1400" dirty="0" smtClean="0"/>
                        <a:t>Usability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 characteristics of the device or device</a:t>
                      </a:r>
                      <a:r>
                        <a:rPr lang="en-US" sz="1400" baseline="0" dirty="0" smtClean="0"/>
                        <a:t> </a:t>
                      </a:r>
                      <a:r>
                        <a:rPr lang="en-US" sz="1400" dirty="0" smtClean="0"/>
                        <a:t>user interface that facilitates use and thereby establishes effectiveness, efficiency and user satisfaction in the intended use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621">
                <a:tc>
                  <a:txBody>
                    <a:bodyPr/>
                    <a:lstStyle/>
                    <a:p>
                      <a:r>
                        <a:rPr lang="en-US" sz="1400" dirty="0" smtClean="0"/>
                        <a:t>Availability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Device </a:t>
                      </a:r>
                      <a:r>
                        <a:rPr lang="en-US" sz="1400" baseline="0" dirty="0" smtClean="0"/>
                        <a:t>is available to fill first request orders.</a:t>
                      </a:r>
                      <a:endParaRPr 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621">
                <a:tc>
                  <a:txBody>
                    <a:bodyPr/>
                    <a:lstStyle/>
                    <a:p>
                      <a:r>
                        <a:rPr lang="en-US" sz="1400" dirty="0" smtClean="0"/>
                        <a:t>Compatibility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1200"/>
                        </a:spcBef>
                        <a:buSzPct val="25000"/>
                        <a:buFont typeface="Arial" panose="020B0604020202020204" pitchFamily="34" charset="0"/>
                        <a:buChar char="‏"/>
                      </a:pPr>
                      <a:r>
                        <a:rPr lang="en-US" sz="1400" dirty="0" smtClean="0"/>
                        <a:t>If the device is intended for use in combination with other devices or equipment, the whole combination, including the connection system should be safe and should not impair the specified performance of the devices. Any restrictions on use applying to such combinations should be indicated on the label and/or in the instructions for use.</a:t>
                      </a:r>
                    </a:p>
                    <a:p>
                      <a:pPr>
                        <a:spcBef>
                          <a:spcPts val="1200"/>
                        </a:spcBef>
                        <a:buSzPct val="25000"/>
                        <a:buFont typeface="Arial" panose="020B0604020202020204" pitchFamily="34" charset="0"/>
                        <a:buChar char="‏"/>
                      </a:pPr>
                      <a:r>
                        <a:rPr lang="en-US" sz="1400" dirty="0" smtClean="0"/>
                        <a:t>Essential Principles of Safety and Performance of Medical Devices, </a:t>
                      </a:r>
                      <a:r>
                        <a:rPr lang="en-US" sz="1400" dirty="0" smtClean="0">
                          <a:solidFill>
                            <a:schemeClr val="tx2"/>
                          </a:solidFill>
                        </a:rPr>
                        <a:t>FDA, </a:t>
                      </a:r>
                      <a:r>
                        <a:rPr lang="en-US" sz="1400" dirty="0" smtClean="0"/>
                        <a:t>GHTF/SG1/N41R9:2005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365125" y="6096000"/>
            <a:ext cx="7864475" cy="430887"/>
          </a:xfrm>
          <a:prstGeom prst="rect">
            <a:avLst/>
          </a:prstGeom>
          <a:noFill/>
        </p:spPr>
        <p:txBody>
          <a:bodyPr wrap="square" lIns="0" tIns="0" rIns="0" bIns="0" rtlCol="0">
            <a:spAutoFit/>
          </a:bodyPr>
          <a:lstStyle/>
          <a:p>
            <a:pPr>
              <a:spcBef>
                <a:spcPts val="1200"/>
              </a:spcBef>
              <a:buSzPct val="25000"/>
              <a:buFont typeface="Arial" panose="020B0604020202020204" pitchFamily="34" charset="0"/>
              <a:buChar char="‏"/>
            </a:pPr>
            <a:r>
              <a:rPr lang="en-US" sz="1400" dirty="0" smtClean="0">
                <a:solidFill>
                  <a:schemeClr val="tx2"/>
                </a:solidFill>
              </a:rPr>
              <a:t>Note: These definitions are appropriate for the Analytics pilot. The definitions may evolve as a wider variety of devices bring added complexity to the terms.</a:t>
            </a:r>
            <a:endParaRPr lang="en-US" sz="1400" dirty="0">
              <a:solidFill>
                <a:schemeClr val="tx2"/>
              </a:solidFill>
            </a:endParaRPr>
          </a:p>
        </p:txBody>
      </p:sp>
    </p:spTree>
    <p:extLst>
      <p:ext uri="{BB962C8B-B14F-4D97-AF65-F5344CB8AC3E}">
        <p14:creationId xmlns:p14="http://schemas.microsoft.com/office/powerpoint/2010/main" val="215900521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buSzPct val="25000"/>
          <a:buFont typeface="Arial" panose="020B0604020202020204" pitchFamily="34" charset="0"/>
          <a:buChar char="‏"/>
          <a:defRPr dirty="0">
            <a:solidFill>
              <a:schemeClr val="tx2"/>
            </a:solidFill>
          </a:defRPr>
        </a:defPPr>
      </a:lstStyle>
    </a:txDef>
  </a:objectDefaults>
  <a:extraClrSchemeLst/>
</a:theme>
</file>

<file path=ppt/theme/theme2.xml><?xml version="1.0" encoding="utf-8"?>
<a:theme xmlns:a="http://schemas.openxmlformats.org/drawingml/2006/main" name="Deloitte Screen Small US07 3May11">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45720" tIns="45720" rIns="45720" rtlCol="0" anchor="ctr"/>
      <a:lstStyle>
        <a:defPPr algn="ctr">
          <a:defRPr sz="18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sz="18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Deloitte_US_Onscreen</Template>
  <TotalTime>103749</TotalTime>
  <Words>1550</Words>
  <Application>Microsoft Office PowerPoint</Application>
  <PresentationFormat>On-screen Show (4:3)</PresentationFormat>
  <Paragraphs>363</Paragraphs>
  <Slides>20</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Deloitte_US_Onscreen</vt:lpstr>
      <vt:lpstr>Deloitte Screen Small US07 3May11</vt:lpstr>
      <vt:lpstr>think-cell Slide</vt:lpstr>
      <vt:lpstr> </vt:lpstr>
      <vt:lpstr>Charter</vt:lpstr>
      <vt:lpstr>Team members</vt:lpstr>
      <vt:lpstr>PowerPoint Presentation</vt:lpstr>
      <vt:lpstr>VoC: factors that impact purchase decisions</vt:lpstr>
      <vt:lpstr>VoC: willingness to participate in a pilot</vt:lpstr>
      <vt:lpstr>PowerPoint Presentation</vt:lpstr>
      <vt:lpstr>Proposed quality categories: Safety and Effectiveness</vt:lpstr>
      <vt:lpstr>Additional proposed quality categories</vt:lpstr>
      <vt:lpstr>Sources of information about product quality</vt:lpstr>
      <vt:lpstr>PowerPoint Presentation</vt:lpstr>
      <vt:lpstr>Activities to pilot launch</vt:lpstr>
      <vt:lpstr>Phase 1: Value Analysis Committee Purchasing Hypothesis</vt:lpstr>
      <vt:lpstr>Device type for the pilot</vt:lpstr>
      <vt:lpstr>Pilot Timeline</vt:lpstr>
      <vt:lpstr>Illustrative Example</vt:lpstr>
      <vt:lpstr>PowerPoint Presentation</vt:lpstr>
      <vt:lpstr>MDIC Analytics Project status: 8 Dec 2015</vt:lpstr>
      <vt:lpstr>Project timeline and milestones</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Deloitte PowerPoint template — Top tips for use</dc:title>
  <dc:creator>NK</dc:creator>
  <cp:lastModifiedBy>Abouhalkah, Dwight [MCCUS]</cp:lastModifiedBy>
  <cp:revision>905</cp:revision>
  <cp:lastPrinted>2015-12-04T14:58:16Z</cp:lastPrinted>
  <dcterms:created xsi:type="dcterms:W3CDTF">2014-06-25T20:16:39Z</dcterms:created>
  <dcterms:modified xsi:type="dcterms:W3CDTF">2015-12-08T01:27:35Z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