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4"/>
  </p:sldMasterIdLst>
  <p:notesMasterIdLst>
    <p:notesMasterId r:id="rId21"/>
  </p:notesMasterIdLst>
  <p:handoutMasterIdLst>
    <p:handoutMasterId r:id="rId22"/>
  </p:handoutMasterIdLst>
  <p:sldIdLst>
    <p:sldId id="295" r:id="rId5"/>
    <p:sldId id="290" r:id="rId6"/>
    <p:sldId id="1603" r:id="rId7"/>
    <p:sldId id="2934" r:id="rId8"/>
    <p:sldId id="2926" r:id="rId9"/>
    <p:sldId id="2935" r:id="rId10"/>
    <p:sldId id="2928" r:id="rId11"/>
    <p:sldId id="2941" r:id="rId12"/>
    <p:sldId id="2942" r:id="rId13"/>
    <p:sldId id="2936" r:id="rId14"/>
    <p:sldId id="2943" r:id="rId15"/>
    <p:sldId id="2937" r:id="rId16"/>
    <p:sldId id="2946" r:id="rId17"/>
    <p:sldId id="2938" r:id="rId18"/>
    <p:sldId id="2939" r:id="rId19"/>
    <p:sldId id="294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hla, Diane L." initials="KDL" lastIdx="3" clrIdx="0">
    <p:extLst>
      <p:ext uri="{19B8F6BF-5375-455C-9EA6-DF929625EA0E}">
        <p15:presenceInfo xmlns:p15="http://schemas.microsoft.com/office/powerpoint/2012/main" userId="S::DKUHLA@MITRE.ORG::aba8a709-96c5-405c-a478-44aade5614d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4D81"/>
    <a:srgbClr val="90A2CF"/>
    <a:srgbClr val="1F5FA0"/>
    <a:srgbClr val="005CA8"/>
    <a:srgbClr val="33CC33"/>
    <a:srgbClr val="0038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70E676-652C-4747-9D9B-1AF5A91655A0}" v="22" dt="2020-03-09T15:25:53.6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435" autoAdjust="0"/>
  </p:normalViewPr>
  <p:slideViewPr>
    <p:cSldViewPr snapToGrid="0">
      <p:cViewPr varScale="1">
        <p:scale>
          <a:sx n="46" d="100"/>
          <a:sy n="46" d="100"/>
        </p:scale>
        <p:origin x="1359" y="4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322C01-E230-4D45-9F80-6883453B30C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E71461E-1565-6146-B7C0-FA1446F994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B9233A-49E5-AB43-ADEC-522E568A1ADD}" type="datetimeFigureOut">
              <a:rPr lang="en-US" smtClean="0"/>
              <a:t>3/9/2020</a:t>
            </a:fld>
            <a:endParaRPr lang="en-US"/>
          </a:p>
        </p:txBody>
      </p:sp>
      <p:sp>
        <p:nvSpPr>
          <p:cNvPr id="4" name="Footer Placeholder 3">
            <a:extLst>
              <a:ext uri="{FF2B5EF4-FFF2-40B4-BE49-F238E27FC236}">
                <a16:creationId xmlns:a16="http://schemas.microsoft.com/office/drawing/2014/main" id="{488D7C5F-A69B-1443-A94D-9B0118A80D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6FB8749-3357-A24C-A325-AA72CFA23F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E7A6EC-2034-CF41-9ED4-5D1CF430A609}" type="slidenum">
              <a:rPr lang="en-US" smtClean="0"/>
              <a:t>‹#›</a:t>
            </a:fld>
            <a:endParaRPr lang="en-US"/>
          </a:p>
        </p:txBody>
      </p:sp>
    </p:spTree>
    <p:extLst>
      <p:ext uri="{BB962C8B-B14F-4D97-AF65-F5344CB8AC3E}">
        <p14:creationId xmlns:p14="http://schemas.microsoft.com/office/powerpoint/2010/main" val="31256132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C6BCE9-C639-CC4C-A183-51B46FD89B9E}" type="datetimeFigureOut">
              <a:rPr lang="en-US" smtClean="0"/>
              <a:t>3/9/2020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2E3467-1923-1C44-8754-2B9D8DEE20DA}" type="slidenum">
              <a:rPr lang="en-US" smtClean="0"/>
              <a:t>‹#›</a:t>
            </a:fld>
            <a:endParaRPr lang="en-US"/>
          </a:p>
        </p:txBody>
      </p:sp>
    </p:spTree>
    <p:extLst>
      <p:ext uri="{BB962C8B-B14F-4D97-AF65-F5344CB8AC3E}">
        <p14:creationId xmlns:p14="http://schemas.microsoft.com/office/powerpoint/2010/main" val="1921884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2E3467-1923-1C44-8754-2B9D8DEE20DA}" type="slidenum">
              <a:rPr lang="en-US" smtClean="0"/>
              <a:t>1</a:t>
            </a:fld>
            <a:endParaRPr lang="en-US"/>
          </a:p>
        </p:txBody>
      </p:sp>
    </p:spTree>
    <p:extLst>
      <p:ext uri="{BB962C8B-B14F-4D97-AF65-F5344CB8AC3E}">
        <p14:creationId xmlns:p14="http://schemas.microsoft.com/office/powerpoint/2010/main" val="2718107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 has been ingested, staged, fused, mined… ready for analysis!</a:t>
            </a:r>
          </a:p>
          <a:p>
            <a:endParaRPr lang="en-US"/>
          </a:p>
          <a:p>
            <a:r>
              <a:rPr lang="en-US"/>
              <a:t>Build models and algorithms, conduct statistical tests.</a:t>
            </a:r>
          </a:p>
          <a:p>
            <a:endParaRPr lang="en-US"/>
          </a:p>
          <a:p>
            <a:r>
              <a:rPr lang="en-US"/>
              <a:t>Examine relationships between variables (e.g. regression), identify features in the data </a:t>
            </a:r>
          </a:p>
          <a:p>
            <a:endParaRPr lang="en-US"/>
          </a:p>
          <a:p>
            <a:r>
              <a:rPr lang="en-US"/>
              <a:t>Iterate with partners who provide subject matter expertise</a:t>
            </a:r>
          </a:p>
          <a:p>
            <a:endParaRPr lang="en-US"/>
          </a:p>
          <a:p>
            <a:r>
              <a:rPr lang="en-US"/>
              <a:t>All with the goal of turning the data into actionable information.</a:t>
            </a:r>
          </a:p>
        </p:txBody>
      </p:sp>
      <p:sp>
        <p:nvSpPr>
          <p:cNvPr id="4" name="Slide Number Placeholder 3"/>
          <p:cNvSpPr>
            <a:spLocks noGrp="1"/>
          </p:cNvSpPr>
          <p:nvPr>
            <p:ph type="sldNum" sz="quarter" idx="5"/>
          </p:nvPr>
        </p:nvSpPr>
        <p:spPr/>
        <p:txBody>
          <a:bodyPr/>
          <a:lstStyle/>
          <a:p>
            <a:fld id="{EB2E3467-1923-1C44-8754-2B9D8DEE20DA}" type="slidenum">
              <a:rPr lang="en-US" smtClean="0"/>
              <a:t>12</a:t>
            </a:fld>
            <a:endParaRPr lang="en-US"/>
          </a:p>
        </p:txBody>
      </p:sp>
    </p:spTree>
    <p:extLst>
      <p:ext uri="{BB962C8B-B14F-4D97-AF65-F5344CB8AC3E}">
        <p14:creationId xmlns:p14="http://schemas.microsoft.com/office/powerpoint/2010/main" val="1172549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Aggregate results</a:t>
            </a:r>
          </a:p>
          <a:p>
            <a:pPr marL="171450" indent="-171450">
              <a:buFontTx/>
              <a:buChar char="-"/>
            </a:pPr>
            <a:r>
              <a:rPr lang="en-US"/>
              <a:t>Study report</a:t>
            </a:r>
          </a:p>
          <a:p>
            <a:pPr marL="171450" indent="-171450">
              <a:buFontTx/>
              <a:buChar char="-"/>
            </a:pPr>
            <a:r>
              <a:rPr lang="en-US"/>
              <a:t>Benchmarks</a:t>
            </a:r>
          </a:p>
          <a:p>
            <a:pPr marL="171450" indent="-171450">
              <a:buFontTx/>
              <a:buChar char="-"/>
            </a:pPr>
            <a:r>
              <a:rPr lang="en-US"/>
              <a:t>Trends and metrics</a:t>
            </a:r>
          </a:p>
        </p:txBody>
      </p:sp>
      <p:sp>
        <p:nvSpPr>
          <p:cNvPr id="4" name="Slide Number Placeholder 3"/>
          <p:cNvSpPr>
            <a:spLocks noGrp="1"/>
          </p:cNvSpPr>
          <p:nvPr>
            <p:ph type="sldNum" sz="quarter" idx="5"/>
          </p:nvPr>
        </p:nvSpPr>
        <p:spPr/>
        <p:txBody>
          <a:bodyPr/>
          <a:lstStyle/>
          <a:p>
            <a:fld id="{EB2E3467-1923-1C44-8754-2B9D8DEE20DA}" type="slidenum">
              <a:rPr lang="en-US" smtClean="0"/>
              <a:t>13</a:t>
            </a:fld>
            <a:endParaRPr lang="en-US"/>
          </a:p>
        </p:txBody>
      </p:sp>
    </p:spTree>
    <p:extLst>
      <p:ext uri="{BB962C8B-B14F-4D97-AF65-F5344CB8AC3E}">
        <p14:creationId xmlns:p14="http://schemas.microsoft.com/office/powerpoint/2010/main" val="6553667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Iterate collaboratively with partners to ensure visualizations provide value and impact. Information presented in an actionable format.</a:t>
            </a:r>
          </a:p>
        </p:txBody>
      </p:sp>
      <p:sp>
        <p:nvSpPr>
          <p:cNvPr id="4" name="Slide Number Placeholder 3"/>
          <p:cNvSpPr>
            <a:spLocks noGrp="1"/>
          </p:cNvSpPr>
          <p:nvPr>
            <p:ph type="sldNum" sz="quarter" idx="5"/>
          </p:nvPr>
        </p:nvSpPr>
        <p:spPr/>
        <p:txBody>
          <a:bodyPr/>
          <a:lstStyle/>
          <a:p>
            <a:fld id="{EB2E3467-1923-1C44-8754-2B9D8DEE20DA}" type="slidenum">
              <a:rPr lang="en-US" smtClean="0"/>
              <a:t>14</a:t>
            </a:fld>
            <a:endParaRPr lang="en-US"/>
          </a:p>
        </p:txBody>
      </p:sp>
    </p:spTree>
    <p:extLst>
      <p:ext uri="{BB962C8B-B14F-4D97-AF65-F5344CB8AC3E}">
        <p14:creationId xmlns:p14="http://schemas.microsoft.com/office/powerpoint/2010/main" val="41933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Aft>
                <a:spcPts val="450"/>
              </a:spcAft>
              <a:buNone/>
            </a:pPr>
            <a:r>
              <a:rPr lang="en-US" sz="1200" dirty="0"/>
              <a:t>The federal government and the medical device industry have joined to launch an effort that promises to improve the quality and safety of medical devices—and ultimately the health outcomes of the patients who use them. This effort, known as the Medical Device Information Analysis and Sharing (MDIAS) program, will rely on the willingness of diverse groups to share their data with a trusted and objective third party for systemic analysis. MDIAS represents a data sharing collaboration for the common good, seeking to improve healthcare outcomes through improved medical device quality. The concept stems from the recognition that data from a wide variety of sources can provide greater insights than data from a single source alone.</a:t>
            </a:r>
          </a:p>
          <a:p>
            <a:pPr marL="0" indent="0">
              <a:lnSpc>
                <a:spcPct val="100000"/>
              </a:lnSpc>
              <a:spcAft>
                <a:spcPts val="450"/>
              </a:spcAft>
              <a:buNone/>
            </a:pPr>
            <a:endParaRPr lang="en-US" sz="1200" dirty="0"/>
          </a:p>
          <a:p>
            <a:pPr marL="0" indent="0">
              <a:lnSpc>
                <a:spcPct val="100000"/>
              </a:lnSpc>
              <a:spcAft>
                <a:spcPts val="450"/>
              </a:spcAft>
              <a:buNone/>
            </a:pPr>
            <a:r>
              <a:rPr lang="en-US" sz="1200" dirty="0"/>
              <a:t>The Food and Drug Administration (FDA) Center for Devices and Radiological Health (CDRH) and the medical device ecosystem designed MDIAS as a Case for Quality (</a:t>
            </a:r>
            <a:r>
              <a:rPr lang="en-US" sz="1200" dirty="0" err="1"/>
              <a:t>CfQ</a:t>
            </a:r>
            <a:r>
              <a:rPr lang="en-US" sz="1200" dirty="0"/>
              <a:t>) program. The MDIAS initiative is modeled on other successful data sharing and analysis efforts that have advanced safety in a variety of industries and applications, from aviation to preventing tax fraud.</a:t>
            </a:r>
          </a:p>
          <a:p>
            <a:pPr marL="0" indent="0">
              <a:lnSpc>
                <a:spcPct val="100000"/>
              </a:lnSpc>
              <a:spcAft>
                <a:spcPts val="450"/>
              </a:spcAft>
              <a:buNone/>
            </a:pPr>
            <a:endParaRPr lang="en-US" sz="1200" dirty="0"/>
          </a:p>
          <a:p>
            <a:pPr marL="0" indent="0">
              <a:lnSpc>
                <a:spcPct val="100000"/>
              </a:lnSpc>
              <a:spcAft>
                <a:spcPts val="450"/>
              </a:spcAft>
              <a:buNone/>
            </a:pPr>
            <a:r>
              <a:rPr lang="en-US" sz="1200" dirty="0"/>
              <a:t>MDIAS is a voluntary program that allows partners to share with an independent trusted third party (TTP) any medical device-related information deemed important for advancing the quality of medical devices. The TTP will maintain the security and anonymity of the data provided. All partners will receive the results of the TTP’s aggregate analysis, enabling each partner to make the quality and safety improvements those analyses suggest are needed. Further, MDIAS will share analyses that have cross-cutting implications for the medical device ecosystem more broadly with other relevant communities. Ultimately, the entire industry—and the patients it serves—will benefit.</a:t>
            </a:r>
          </a:p>
          <a:p>
            <a:pPr algn="l" defTabSz="711200">
              <a:lnSpc>
                <a:spcPct val="90000"/>
              </a:lnSpc>
              <a:spcBef>
                <a:spcPct val="0"/>
              </a:spcBef>
              <a:spcAft>
                <a:spcPct val="35000"/>
              </a:spcAft>
              <a:defRPr/>
            </a:pPr>
            <a:endParaRPr lang="en-US" b="1" dirty="0">
              <a:solidFill>
                <a:sysClr val="window" lastClr="FFFFFF"/>
              </a:solidFill>
              <a:latin typeface="+mn-lt"/>
            </a:endParaRPr>
          </a:p>
          <a:p>
            <a:pPr algn="l" defTabSz="711200">
              <a:lnSpc>
                <a:spcPct val="90000"/>
              </a:lnSpc>
              <a:spcBef>
                <a:spcPct val="0"/>
              </a:spcBef>
              <a:spcAft>
                <a:spcPct val="35000"/>
              </a:spcAft>
              <a:defRPr/>
            </a:pPr>
            <a:r>
              <a:rPr lang="en-US" b="1" dirty="0">
                <a:solidFill>
                  <a:sysClr val="window" lastClr="FFFFFF"/>
                </a:solidFill>
                <a:latin typeface="+mn-lt"/>
              </a:rPr>
              <a:t>Organizational Excellence</a:t>
            </a:r>
          </a:p>
          <a:p>
            <a:pPr defTabSz="711200">
              <a:lnSpc>
                <a:spcPct val="90000"/>
              </a:lnSpc>
              <a:spcBef>
                <a:spcPct val="0"/>
              </a:spcBef>
              <a:spcAft>
                <a:spcPts val="1200"/>
              </a:spcAft>
              <a:defRPr/>
            </a:pPr>
            <a:r>
              <a:rPr lang="en-US" sz="1200" dirty="0">
                <a:solidFill>
                  <a:sysClr val="window" lastClr="FFFFFF"/>
                </a:solidFill>
                <a:latin typeface="+mn-lt"/>
              </a:rPr>
              <a:t>Implement new ways to assess organizational performance, focusing on quality and continuous improvement</a:t>
            </a:r>
          </a:p>
          <a:p>
            <a:pPr defTabSz="711200">
              <a:lnSpc>
                <a:spcPct val="90000"/>
              </a:lnSpc>
              <a:spcBef>
                <a:spcPct val="0"/>
              </a:spcBef>
              <a:spcAft>
                <a:spcPct val="35000"/>
              </a:spcAft>
              <a:defRPr/>
            </a:pPr>
            <a:r>
              <a:rPr lang="en-US" sz="1200" dirty="0">
                <a:solidFill>
                  <a:sysClr val="window" lastClr="FFFFFF"/>
                </a:solidFill>
                <a:latin typeface="+mn-lt"/>
              </a:rPr>
              <a:t>Drive improved connections within the quality system</a:t>
            </a:r>
          </a:p>
          <a:p>
            <a:pPr defTabSz="711200">
              <a:lnSpc>
                <a:spcPct val="90000"/>
              </a:lnSpc>
              <a:spcBef>
                <a:spcPct val="0"/>
              </a:spcBef>
              <a:spcAft>
                <a:spcPct val="35000"/>
              </a:spcAft>
              <a:defRPr/>
            </a:pPr>
            <a:endParaRPr lang="en-US" sz="1200" dirty="0">
              <a:solidFill>
                <a:sysClr val="window" lastClr="FFFFFF"/>
              </a:solidFill>
              <a:latin typeface="+mn-lt"/>
            </a:endParaRPr>
          </a:p>
          <a:p>
            <a:pPr algn="l" defTabSz="711200">
              <a:lnSpc>
                <a:spcPct val="90000"/>
              </a:lnSpc>
              <a:spcBef>
                <a:spcPct val="0"/>
              </a:spcBef>
              <a:spcAft>
                <a:spcPct val="35000"/>
              </a:spcAft>
              <a:defRPr/>
            </a:pPr>
            <a:r>
              <a:rPr lang="en-US" b="1" dirty="0">
                <a:solidFill>
                  <a:sysClr val="window" lastClr="FFFFFF"/>
                </a:solidFill>
                <a:latin typeface="+mn-lt"/>
              </a:rPr>
              <a:t>Enhance Data and Analytics</a:t>
            </a:r>
          </a:p>
          <a:p>
            <a:pPr defTabSz="711200">
              <a:lnSpc>
                <a:spcPct val="90000"/>
              </a:lnSpc>
              <a:spcBef>
                <a:spcPct val="0"/>
              </a:spcBef>
              <a:spcAft>
                <a:spcPts val="1200"/>
              </a:spcAft>
              <a:defRPr/>
            </a:pPr>
            <a:r>
              <a:rPr lang="en-US" sz="1200" dirty="0">
                <a:solidFill>
                  <a:sysClr val="window" lastClr="FFFFFF"/>
                </a:solidFill>
                <a:latin typeface="+mn-lt"/>
              </a:rPr>
              <a:t>Increase adoption of advanced product development technologies and practices</a:t>
            </a:r>
          </a:p>
          <a:p>
            <a:pPr defTabSz="711200">
              <a:lnSpc>
                <a:spcPct val="90000"/>
              </a:lnSpc>
              <a:spcBef>
                <a:spcPct val="0"/>
              </a:spcBef>
              <a:spcAft>
                <a:spcPct val="35000"/>
              </a:spcAft>
              <a:defRPr/>
            </a:pPr>
            <a:r>
              <a:rPr lang="en-US" sz="1200" dirty="0">
                <a:solidFill>
                  <a:sysClr val="window" lastClr="FFFFFF"/>
                </a:solidFill>
                <a:latin typeface="+mn-lt"/>
              </a:rPr>
              <a:t>Increase use of objective performance metrics in oversight and decision making across ecosystem</a:t>
            </a:r>
          </a:p>
          <a:p>
            <a:pPr defTabSz="711200">
              <a:lnSpc>
                <a:spcPct val="90000"/>
              </a:lnSpc>
              <a:spcBef>
                <a:spcPct val="0"/>
              </a:spcBef>
              <a:spcAft>
                <a:spcPct val="35000"/>
              </a:spcAft>
              <a:defRPr/>
            </a:pPr>
            <a:endParaRPr lang="en-US" sz="1200" dirty="0">
              <a:solidFill>
                <a:sysClr val="window" lastClr="FFFFFF"/>
              </a:solidFill>
              <a:latin typeface="+mn-lt"/>
            </a:endParaRPr>
          </a:p>
          <a:p>
            <a:pPr algn="l" defTabSz="622300">
              <a:lnSpc>
                <a:spcPct val="90000"/>
              </a:lnSpc>
              <a:spcBef>
                <a:spcPct val="0"/>
              </a:spcBef>
              <a:spcAft>
                <a:spcPct val="35000"/>
              </a:spcAft>
              <a:defRPr/>
            </a:pPr>
            <a:r>
              <a:rPr lang="en-US" b="1" dirty="0">
                <a:solidFill>
                  <a:sysClr val="window" lastClr="FFFFFF"/>
                </a:solidFill>
                <a:latin typeface="+mn-lt"/>
              </a:rPr>
              <a:t>Adaptive Regulatory Framework</a:t>
            </a:r>
          </a:p>
          <a:p>
            <a:pPr defTabSz="622300">
              <a:lnSpc>
                <a:spcPct val="90000"/>
              </a:lnSpc>
              <a:spcBef>
                <a:spcPct val="0"/>
              </a:spcBef>
              <a:spcAft>
                <a:spcPts val="1200"/>
              </a:spcAft>
              <a:defRPr/>
            </a:pPr>
            <a:r>
              <a:rPr lang="en-US" sz="1200" dirty="0">
                <a:solidFill>
                  <a:sysClr val="window" lastClr="FFFFFF"/>
                </a:solidFill>
                <a:latin typeface="+mn-lt"/>
              </a:rPr>
              <a:t>Modernize regulatory oversight to increase agility, responsiveness, simplification, error-proofing, and enable continuous rapid improvement</a:t>
            </a:r>
          </a:p>
          <a:p>
            <a:pPr defTabSz="622300">
              <a:lnSpc>
                <a:spcPct val="90000"/>
              </a:lnSpc>
              <a:spcBef>
                <a:spcPct val="0"/>
              </a:spcBef>
              <a:spcAft>
                <a:spcPct val="35000"/>
              </a:spcAft>
              <a:defRPr/>
            </a:pPr>
            <a:r>
              <a:rPr lang="en-US" sz="1200" dirty="0">
                <a:solidFill>
                  <a:sysClr val="window" lastClr="FFFFFF"/>
                </a:solidFill>
                <a:latin typeface="+mn-lt"/>
              </a:rPr>
              <a:t>Accelerate safety and innovation</a:t>
            </a:r>
          </a:p>
          <a:p>
            <a:pPr defTabSz="711200">
              <a:lnSpc>
                <a:spcPct val="90000"/>
              </a:lnSpc>
              <a:spcBef>
                <a:spcPct val="0"/>
              </a:spcBef>
              <a:spcAft>
                <a:spcPct val="35000"/>
              </a:spcAft>
              <a:defRPr/>
            </a:pPr>
            <a:endParaRPr lang="en-US" sz="1200" dirty="0">
              <a:solidFill>
                <a:sysClr val="window" lastClr="FFFFFF"/>
              </a:solidFill>
              <a:latin typeface="+mn-lt"/>
            </a:endParaRPr>
          </a:p>
          <a:p>
            <a:pPr defTabSz="711200">
              <a:lnSpc>
                <a:spcPct val="90000"/>
              </a:lnSpc>
              <a:spcBef>
                <a:spcPct val="0"/>
              </a:spcBef>
              <a:spcAft>
                <a:spcPct val="35000"/>
              </a:spcAft>
              <a:defRPr/>
            </a:pPr>
            <a:endParaRPr lang="en-US" sz="1200" dirty="0">
              <a:solidFill>
                <a:sysClr val="window" lastClr="FFFFFF"/>
              </a:solidFill>
              <a:latin typeface="+mn-lt"/>
            </a:endParaRPr>
          </a:p>
          <a:p>
            <a:endParaRPr lang="en-US" dirty="0"/>
          </a:p>
        </p:txBody>
      </p:sp>
      <p:sp>
        <p:nvSpPr>
          <p:cNvPr id="4" name="Slide Number Placeholder 3"/>
          <p:cNvSpPr>
            <a:spLocks noGrp="1"/>
          </p:cNvSpPr>
          <p:nvPr>
            <p:ph type="sldNum" sz="quarter" idx="5"/>
          </p:nvPr>
        </p:nvSpPr>
        <p:spPr/>
        <p:txBody>
          <a:bodyPr/>
          <a:lstStyle/>
          <a:p>
            <a:fld id="{EB2E3467-1923-1C44-8754-2B9D8DEE20DA}" type="slidenum">
              <a:rPr lang="en-US" smtClean="0"/>
              <a:t>2</a:t>
            </a:fld>
            <a:endParaRPr lang="en-US"/>
          </a:p>
        </p:txBody>
      </p:sp>
    </p:spTree>
    <p:extLst>
      <p:ext uri="{BB962C8B-B14F-4D97-AF65-F5344CB8AC3E}">
        <p14:creationId xmlns:p14="http://schemas.microsoft.com/office/powerpoint/2010/main" val="3624803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685800">
              <a:spcAft>
                <a:spcPts val="900"/>
              </a:spcAft>
              <a:defRPr/>
            </a:pPr>
            <a:r>
              <a:rPr lang="en-US" sz="1200" kern="0" dirty="0">
                <a:solidFill>
                  <a:prstClr val="black"/>
                </a:solidFill>
                <a:latin typeface="+mn-lt"/>
              </a:rPr>
              <a:t>A Public Private Partnership (PPP) provides the framework for a collaborative working relationship between the government, business, and public interest groups. These partners share common interests. Through shared decision making and mutual trust these partners develop common goals and commitments.</a:t>
            </a:r>
          </a:p>
          <a:p>
            <a:pPr marL="0" lvl="1" defTabSz="685800">
              <a:spcAft>
                <a:spcPts val="900"/>
              </a:spcAft>
            </a:pPr>
            <a:r>
              <a:rPr lang="en-US" sz="1200" kern="0" dirty="0">
                <a:solidFill>
                  <a:prstClr val="black"/>
                </a:solidFill>
                <a:latin typeface="+mn-lt"/>
              </a:rPr>
              <a:t>PPPs are distinct from traditional contractual arrangements – such as grants, cooperative agreements, and contracts – in that they are rooted in co‑creation, co‑design, and co‑resource mobilization towards a shared and mutually beneficial objective.</a:t>
            </a:r>
          </a:p>
          <a:p>
            <a:pPr marL="0" lvl="1" defTabSz="685800">
              <a:defRPr/>
            </a:pPr>
            <a:r>
              <a:rPr lang="en-US" sz="1200" i="1" kern="0" dirty="0">
                <a:solidFill>
                  <a:schemeClr val="accent1"/>
                </a:solidFill>
                <a:latin typeface="+mn-lt"/>
              </a:rPr>
              <a:t>Mission Drivers for Establishing PPPs</a:t>
            </a:r>
          </a:p>
          <a:p>
            <a:pPr marL="171450" lvl="1" indent="-171450" defTabSz="685800">
              <a:spcAft>
                <a:spcPts val="900"/>
              </a:spcAft>
              <a:buFont typeface="Arial" panose="020B0604020202020204" pitchFamily="34" charset="0"/>
              <a:buChar char="•"/>
            </a:pPr>
            <a:r>
              <a:rPr lang="en-US" sz="1200" kern="0" dirty="0">
                <a:solidFill>
                  <a:prstClr val="black"/>
                </a:solidFill>
                <a:latin typeface="+mn-lt"/>
              </a:rPr>
              <a:t>Participants must solve a complex problem that suggests no single entity can solve or influence on its own.</a:t>
            </a:r>
          </a:p>
          <a:p>
            <a:pPr marL="171450" lvl="1" indent="-171450" defTabSz="685800">
              <a:spcAft>
                <a:spcPts val="900"/>
              </a:spcAft>
              <a:buFont typeface="Arial" panose="020B0604020202020204" pitchFamily="34" charset="0"/>
              <a:buChar char="•"/>
            </a:pPr>
            <a:r>
              <a:rPr lang="en-US" sz="1200" kern="0" dirty="0">
                <a:solidFill>
                  <a:prstClr val="black"/>
                </a:solidFill>
                <a:latin typeface="+mn-lt"/>
              </a:rPr>
              <a:t>Collaboration creates value when information is fused across partners and actionable insights are created.</a:t>
            </a:r>
          </a:p>
          <a:p>
            <a:pPr marL="171450" lvl="1" indent="-171450" defTabSz="685800">
              <a:spcAft>
                <a:spcPts val="900"/>
              </a:spcAft>
              <a:buFont typeface="Arial" panose="020B0604020202020204" pitchFamily="34" charset="0"/>
              <a:buChar char="•"/>
            </a:pPr>
            <a:r>
              <a:rPr lang="en-US" sz="1200" kern="0" dirty="0">
                <a:solidFill>
                  <a:prstClr val="black"/>
                </a:solidFill>
                <a:latin typeface="+mn-lt"/>
              </a:rPr>
              <a:t>A galvanizing issue drives action to seek tangible benefits at acceptable risk and reasonable cost provides motivation for partners to act.</a:t>
            </a:r>
          </a:p>
          <a:p>
            <a:pPr marL="0" lvl="1" defTabSz="685800"/>
            <a:r>
              <a:rPr lang="en-US" sz="1200" i="1" kern="0" dirty="0">
                <a:solidFill>
                  <a:schemeClr val="accent1"/>
                </a:solidFill>
              </a:rPr>
              <a:t>Does MDIAS Meet These Criteria?</a:t>
            </a:r>
          </a:p>
          <a:p>
            <a:pPr marL="0" lvl="1" defTabSz="685800">
              <a:spcAft>
                <a:spcPts val="900"/>
              </a:spcAft>
            </a:pPr>
            <a:r>
              <a:rPr lang="en-US" sz="1200" kern="0" dirty="0">
                <a:solidFill>
                  <a:prstClr val="black"/>
                </a:solidFill>
              </a:rPr>
              <a:t>Yes. The design, implementation, expansion, and sustainment of MDIAS will be driven by agreements made among device manufacturers, providers, the FDA, and other partners. The information that medical device manufacturers and providers submit provides a window into quality commitments each organization makes. While some may value the afforded regulatory relief, many will base their commitment to MDIAS on the benchmarking and insights coming from examining quality across product families.</a:t>
            </a:r>
            <a:endParaRPr lang="en-US" sz="1200" kern="0" dirty="0">
              <a:solidFill>
                <a:prstClr val="black"/>
              </a:solidFill>
              <a:latin typeface="+mn-lt"/>
            </a:endParaRPr>
          </a:p>
          <a:p>
            <a:endParaRPr lang="en-US" dirty="0"/>
          </a:p>
        </p:txBody>
      </p:sp>
      <p:sp>
        <p:nvSpPr>
          <p:cNvPr id="4" name="Slide Number Placeholder 3"/>
          <p:cNvSpPr>
            <a:spLocks noGrp="1"/>
          </p:cNvSpPr>
          <p:nvPr>
            <p:ph type="sldNum" sz="quarter" idx="5"/>
          </p:nvPr>
        </p:nvSpPr>
        <p:spPr/>
        <p:txBody>
          <a:bodyPr/>
          <a:lstStyle/>
          <a:p>
            <a:fld id="{EB2E3467-1923-1C44-8754-2B9D8DEE20DA}" type="slidenum">
              <a:rPr lang="en-US" smtClean="0"/>
              <a:t>3</a:t>
            </a:fld>
            <a:endParaRPr lang="en-US"/>
          </a:p>
        </p:txBody>
      </p:sp>
    </p:spTree>
    <p:extLst>
      <p:ext uri="{BB962C8B-B14F-4D97-AF65-F5344CB8AC3E}">
        <p14:creationId xmlns:p14="http://schemas.microsoft.com/office/powerpoint/2010/main" val="1510287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 ingest</a:t>
            </a:r>
          </a:p>
          <a:p>
            <a:pPr marL="171450" indent="-171450">
              <a:buFontTx/>
              <a:buChar char="-"/>
            </a:pPr>
            <a:r>
              <a:rPr lang="en-US"/>
              <a:t>Transfer mechanisms –TTP establishes data pipeline mechanisms to transfer data from partner</a:t>
            </a:r>
          </a:p>
          <a:p>
            <a:pPr marL="171450" indent="-171450">
              <a:buFontTx/>
              <a:buChar char="-"/>
            </a:pPr>
            <a:r>
              <a:rPr lang="en-US"/>
              <a:t>Security – data transferred from partner to TTP in a safe and secure manner</a:t>
            </a:r>
          </a:p>
          <a:p>
            <a:pPr marL="171450" indent="-171450">
              <a:buFontTx/>
              <a:buChar char="-"/>
            </a:pPr>
            <a:r>
              <a:rPr lang="en-US"/>
              <a:t>Data Use Agreements</a:t>
            </a:r>
          </a:p>
        </p:txBody>
      </p:sp>
      <p:sp>
        <p:nvSpPr>
          <p:cNvPr id="4" name="Slide Number Placeholder 3"/>
          <p:cNvSpPr>
            <a:spLocks noGrp="1"/>
          </p:cNvSpPr>
          <p:nvPr>
            <p:ph type="sldNum" sz="quarter" idx="5"/>
          </p:nvPr>
        </p:nvSpPr>
        <p:spPr/>
        <p:txBody>
          <a:bodyPr/>
          <a:lstStyle/>
          <a:p>
            <a:fld id="{EB2E3467-1923-1C44-8754-2B9D8DEE20DA}" type="slidenum">
              <a:rPr lang="en-US" smtClean="0"/>
              <a:t>6</a:t>
            </a:fld>
            <a:endParaRPr lang="en-US"/>
          </a:p>
        </p:txBody>
      </p:sp>
    </p:spTree>
    <p:extLst>
      <p:ext uri="{BB962C8B-B14F-4D97-AF65-F5344CB8AC3E}">
        <p14:creationId xmlns:p14="http://schemas.microsoft.com/office/powerpoint/2010/main" val="664196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Extract – Read data from source</a:t>
            </a:r>
          </a:p>
          <a:p>
            <a:r>
              <a:rPr lang="en-US"/>
              <a:t>Transform – Convert data from its original form in preparation for loading into aggregate MDIAS database</a:t>
            </a:r>
          </a:p>
          <a:p>
            <a:r>
              <a:rPr lang="en-US"/>
              <a:t>Load – Load data into MDIAS database</a:t>
            </a:r>
          </a:p>
        </p:txBody>
      </p:sp>
      <p:sp>
        <p:nvSpPr>
          <p:cNvPr id="4" name="Slide Number Placeholder 3"/>
          <p:cNvSpPr>
            <a:spLocks noGrp="1"/>
          </p:cNvSpPr>
          <p:nvPr>
            <p:ph type="sldNum" sz="quarter" idx="5"/>
          </p:nvPr>
        </p:nvSpPr>
        <p:spPr/>
        <p:txBody>
          <a:bodyPr/>
          <a:lstStyle/>
          <a:p>
            <a:fld id="{EB2E3467-1923-1C44-8754-2B9D8DEE20DA}" type="slidenum">
              <a:rPr lang="en-US" smtClean="0"/>
              <a:t>7</a:t>
            </a:fld>
            <a:endParaRPr lang="en-US"/>
          </a:p>
        </p:txBody>
      </p:sp>
    </p:spTree>
    <p:extLst>
      <p:ext uri="{BB962C8B-B14F-4D97-AF65-F5344CB8AC3E}">
        <p14:creationId xmlns:p14="http://schemas.microsoft.com/office/powerpoint/2010/main" val="822406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 quality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t>Validation – did the TTP receive what the partner expected it to receive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a:t>Data loss – are any fields empty that should not be? Are files missing or empty that should not be?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a:t>Data corruption – are any fields filled with garbage data? Are any parameters outside of limits?</a:t>
            </a:r>
          </a:p>
          <a:p>
            <a:endParaRPr lang="en-US"/>
          </a:p>
        </p:txBody>
      </p:sp>
      <p:sp>
        <p:nvSpPr>
          <p:cNvPr id="4" name="Slide Number Placeholder 3"/>
          <p:cNvSpPr>
            <a:spLocks noGrp="1"/>
          </p:cNvSpPr>
          <p:nvPr>
            <p:ph type="sldNum" sz="quarter" idx="5"/>
          </p:nvPr>
        </p:nvSpPr>
        <p:spPr/>
        <p:txBody>
          <a:bodyPr/>
          <a:lstStyle/>
          <a:p>
            <a:fld id="{EB2E3467-1923-1C44-8754-2B9D8DEE20DA}" type="slidenum">
              <a:rPr lang="en-US" smtClean="0"/>
              <a:t>8</a:t>
            </a:fld>
            <a:endParaRPr lang="en-US"/>
          </a:p>
        </p:txBody>
      </p:sp>
    </p:spTree>
    <p:extLst>
      <p:ext uri="{BB962C8B-B14F-4D97-AF65-F5344CB8AC3E}">
        <p14:creationId xmlns:p14="http://schemas.microsoft.com/office/powerpoint/2010/main" val="1326578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Metadata</a:t>
            </a:r>
          </a:p>
          <a:p>
            <a:pPr marL="171450" indent="-171450">
              <a:buFontTx/>
              <a:buChar char="-"/>
            </a:pPr>
            <a:r>
              <a:rPr lang="en-US"/>
              <a:t>Characterize datasets</a:t>
            </a:r>
          </a:p>
          <a:p>
            <a:pPr rtl="0" eaLnBrk="1" fontAlgn="t" latinLnBrk="0" hangingPunct="1"/>
            <a:r>
              <a:rPr lang="en-US" sz="1200" b="1" i="0" u="none" strike="noStrike" kern="1200">
                <a:solidFill>
                  <a:schemeClr val="tx1"/>
                </a:solidFill>
                <a:effectLst/>
                <a:latin typeface="+mn-lt"/>
                <a:ea typeface="+mn-ea"/>
                <a:cs typeface="+mn-cs"/>
              </a:rPr>
              <a:t>Who</a:t>
            </a:r>
            <a:endParaRPr lang="en-US" sz="1200" b="0" i="0" u="none" strike="noStrike" kern="1200">
              <a:solidFill>
                <a:schemeClr val="tx1"/>
              </a:solidFill>
              <a:effectLst/>
              <a:latin typeface="+mn-lt"/>
              <a:ea typeface="+mn-ea"/>
              <a:cs typeface="+mn-cs"/>
            </a:endParaRPr>
          </a:p>
          <a:p>
            <a:pPr rtl="0" eaLnBrk="1" fontAlgn="t" latinLnBrk="0" hangingPunct="1"/>
            <a:r>
              <a:rPr lang="en-US" sz="1200" b="1" i="0" u="none" strike="noStrike" kern="1200">
                <a:solidFill>
                  <a:schemeClr val="tx1"/>
                </a:solidFill>
                <a:effectLst/>
                <a:latin typeface="+mn-lt"/>
                <a:ea typeface="+mn-ea"/>
                <a:cs typeface="+mn-cs"/>
              </a:rPr>
              <a:t>Where</a:t>
            </a:r>
            <a:endParaRPr lang="en-US" sz="1200" b="0" i="0" u="none" strike="noStrike" kern="1200">
              <a:solidFill>
                <a:schemeClr val="tx1"/>
              </a:solidFill>
              <a:effectLst/>
              <a:latin typeface="+mn-lt"/>
              <a:ea typeface="+mn-ea"/>
              <a:cs typeface="+mn-cs"/>
            </a:endParaRPr>
          </a:p>
          <a:p>
            <a:pPr rtl="0" eaLnBrk="1" fontAlgn="t" latinLnBrk="0" hangingPunct="1"/>
            <a:r>
              <a:rPr lang="en-US" sz="1200" b="1" i="0" u="none" strike="noStrike" kern="1200">
                <a:solidFill>
                  <a:schemeClr val="tx1"/>
                </a:solidFill>
                <a:effectLst/>
                <a:latin typeface="+mn-lt"/>
                <a:ea typeface="+mn-ea"/>
                <a:cs typeface="+mn-cs"/>
              </a:rPr>
              <a:t>What</a:t>
            </a:r>
            <a:endParaRPr lang="en-US" sz="1200" b="0" i="0" u="none" strike="noStrike" kern="1200">
              <a:solidFill>
                <a:schemeClr val="tx1"/>
              </a:solidFill>
              <a:effectLst/>
              <a:latin typeface="+mn-lt"/>
              <a:ea typeface="+mn-ea"/>
              <a:cs typeface="+mn-cs"/>
            </a:endParaRPr>
          </a:p>
          <a:p>
            <a:pPr rtl="0" eaLnBrk="1" fontAlgn="t" latinLnBrk="0" hangingPunct="1"/>
            <a:r>
              <a:rPr lang="en-US" sz="1200" b="1" i="0" u="none" strike="noStrike" kern="1200">
                <a:solidFill>
                  <a:schemeClr val="tx1"/>
                </a:solidFill>
                <a:effectLst/>
                <a:latin typeface="+mn-lt"/>
                <a:ea typeface="+mn-ea"/>
                <a:cs typeface="+mn-cs"/>
              </a:rPr>
              <a:t>When</a:t>
            </a:r>
            <a:endParaRPr lang="en-US" sz="1200" b="0" i="0" u="none" strike="noStrike" kern="1200">
              <a:solidFill>
                <a:schemeClr val="tx1"/>
              </a:solidFill>
              <a:effectLst/>
              <a:latin typeface="+mn-lt"/>
              <a:ea typeface="+mn-ea"/>
              <a:cs typeface="+mn-cs"/>
            </a:endParaRPr>
          </a:p>
          <a:p>
            <a:pPr rtl="0" eaLnBrk="1" fontAlgn="t" latinLnBrk="0" hangingPunct="1"/>
            <a:r>
              <a:rPr lang="en-US" sz="1200" b="1" i="0" u="none" strike="noStrike" kern="1200">
                <a:solidFill>
                  <a:schemeClr val="tx1"/>
                </a:solidFill>
                <a:effectLst/>
                <a:latin typeface="+mn-lt"/>
                <a:ea typeface="+mn-ea"/>
                <a:cs typeface="+mn-cs"/>
              </a:rPr>
              <a:t>Why</a:t>
            </a:r>
            <a:endParaRPr lang="en-US" sz="1200" b="0" i="0" u="none" strike="noStrike" kern="1200">
              <a:solidFill>
                <a:schemeClr val="tx1"/>
              </a:solidFill>
              <a:effectLst/>
              <a:latin typeface="+mn-lt"/>
              <a:ea typeface="+mn-ea"/>
              <a:cs typeface="+mn-cs"/>
            </a:endParaRPr>
          </a:p>
          <a:p>
            <a:pPr rtl="0" eaLnBrk="1" fontAlgn="t" latinLnBrk="0" hangingPunct="1"/>
            <a:r>
              <a:rPr lang="en-US" sz="1200" b="1" i="0" u="none" strike="noStrike" kern="1200">
                <a:solidFill>
                  <a:schemeClr val="tx1"/>
                </a:solidFill>
                <a:effectLst/>
                <a:latin typeface="+mn-lt"/>
                <a:ea typeface="+mn-ea"/>
                <a:cs typeface="+mn-cs"/>
              </a:rPr>
              <a:t>How</a:t>
            </a:r>
            <a:endParaRPr lang="en-US" sz="1200" b="0" i="0" u="none" strike="noStrike" kern="1200">
              <a:solidFill>
                <a:schemeClr val="tx1"/>
              </a:solidFill>
              <a:effectLst/>
              <a:latin typeface="+mn-lt"/>
              <a:ea typeface="+mn-ea"/>
              <a:cs typeface="+mn-cs"/>
            </a:endParaRPr>
          </a:p>
          <a:p>
            <a:pPr rtl="0" eaLnBrk="1" fontAlgn="t" latinLnBrk="0" hangingPunct="1"/>
            <a:r>
              <a:rPr lang="en-US" sz="1200" b="0" i="0" u="none" strike="noStrike" kern="1200">
                <a:solidFill>
                  <a:schemeClr val="tx1"/>
                </a:solidFill>
                <a:effectLst/>
                <a:latin typeface="+mn-lt"/>
                <a:ea typeface="+mn-ea"/>
                <a:cs typeface="+mn-cs"/>
              </a:rPr>
              <a:t>Who created this data?</a:t>
            </a:r>
          </a:p>
          <a:p>
            <a:pPr rtl="0" eaLnBrk="1" fontAlgn="t" latinLnBrk="0" hangingPunct="1"/>
            <a:r>
              <a:rPr lang="en-US" sz="1200" b="0" i="0" u="none" strike="noStrike" kern="1200">
                <a:solidFill>
                  <a:schemeClr val="tx1"/>
                </a:solidFill>
                <a:effectLst/>
                <a:latin typeface="+mn-lt"/>
                <a:ea typeface="+mn-ea"/>
                <a:cs typeface="+mn-cs"/>
              </a:rPr>
              <a:t>Where is the data stored?</a:t>
            </a:r>
          </a:p>
          <a:p>
            <a:pPr rtl="0" eaLnBrk="1" fontAlgn="t" latinLnBrk="0" hangingPunct="1"/>
            <a:r>
              <a:rPr lang="en-US" sz="1200" b="0" i="0" u="none" strike="noStrike" kern="1200">
                <a:solidFill>
                  <a:schemeClr val="tx1"/>
                </a:solidFill>
                <a:effectLst/>
                <a:latin typeface="+mn-lt"/>
                <a:ea typeface="+mn-ea"/>
                <a:cs typeface="+mn-cs"/>
              </a:rPr>
              <a:t>What is the business definition of this data element?</a:t>
            </a:r>
          </a:p>
          <a:p>
            <a:pPr rtl="0" eaLnBrk="1" fontAlgn="t" latinLnBrk="0" hangingPunct="1"/>
            <a:r>
              <a:rPr lang="en-US" sz="1200" b="0" i="0" u="none" strike="noStrike" kern="1200">
                <a:solidFill>
                  <a:schemeClr val="tx1"/>
                </a:solidFill>
                <a:effectLst/>
                <a:latin typeface="+mn-lt"/>
                <a:ea typeface="+mn-ea"/>
                <a:cs typeface="+mn-cs"/>
              </a:rPr>
              <a:t>When was this data created?</a:t>
            </a:r>
          </a:p>
          <a:p>
            <a:pPr rtl="0" eaLnBrk="1" fontAlgn="t" latinLnBrk="0" hangingPunct="1"/>
            <a:r>
              <a:rPr lang="en-US" sz="1200" b="0" i="0" u="none" strike="noStrike" kern="1200">
                <a:solidFill>
                  <a:schemeClr val="tx1"/>
                </a:solidFill>
                <a:effectLst/>
                <a:latin typeface="+mn-lt"/>
                <a:ea typeface="+mn-ea"/>
                <a:cs typeface="+mn-cs"/>
              </a:rPr>
              <a:t>Why are we storing this data?</a:t>
            </a:r>
          </a:p>
          <a:p>
            <a:pPr rtl="0" eaLnBrk="1" fontAlgn="t" latinLnBrk="0" hangingPunct="1"/>
            <a:r>
              <a:rPr lang="en-US" sz="1200" b="0" i="0" u="none" strike="noStrike" kern="1200">
                <a:solidFill>
                  <a:schemeClr val="tx1"/>
                </a:solidFill>
                <a:effectLst/>
                <a:latin typeface="+mn-lt"/>
                <a:ea typeface="+mn-ea"/>
                <a:cs typeface="+mn-cs"/>
              </a:rPr>
              <a:t>How is this data formatted? (character, numeric, etc.)</a:t>
            </a:r>
          </a:p>
          <a:p>
            <a:pPr rtl="0" eaLnBrk="1" fontAlgn="t" latinLnBrk="0" hangingPunct="1"/>
            <a:r>
              <a:rPr lang="en-US" sz="1200" b="0" i="0" u="none" strike="noStrike" kern="1200">
                <a:solidFill>
                  <a:schemeClr val="tx1"/>
                </a:solidFill>
                <a:effectLst/>
                <a:latin typeface="+mn-lt"/>
                <a:ea typeface="+mn-ea"/>
                <a:cs typeface="+mn-cs"/>
              </a:rPr>
              <a:t>Who is the Steward of this data?</a:t>
            </a:r>
          </a:p>
          <a:p>
            <a:pPr rtl="0" eaLnBrk="1" fontAlgn="t" latinLnBrk="0" hangingPunct="1"/>
            <a:r>
              <a:rPr lang="en-US" sz="1200" b="0" i="0" u="none" strike="noStrike" kern="1200">
                <a:solidFill>
                  <a:schemeClr val="tx1"/>
                </a:solidFill>
                <a:effectLst/>
                <a:latin typeface="+mn-lt"/>
                <a:ea typeface="+mn-ea"/>
                <a:cs typeface="+mn-cs"/>
              </a:rPr>
              <a:t>Where did this data come from?</a:t>
            </a:r>
          </a:p>
          <a:p>
            <a:pPr rtl="0" eaLnBrk="1" fontAlgn="t" latinLnBrk="0" hangingPunct="1"/>
            <a:r>
              <a:rPr lang="en-US" sz="1200" b="0" i="0" u="none" strike="noStrike" kern="1200">
                <a:solidFill>
                  <a:schemeClr val="tx1"/>
                </a:solidFill>
                <a:effectLst/>
                <a:latin typeface="+mn-lt"/>
                <a:ea typeface="+mn-ea"/>
                <a:cs typeface="+mn-cs"/>
              </a:rPr>
              <a:t>What are the business rules for this data?</a:t>
            </a:r>
          </a:p>
          <a:p>
            <a:pPr rtl="0" eaLnBrk="1" fontAlgn="t" latinLnBrk="0" hangingPunct="1"/>
            <a:r>
              <a:rPr lang="en-US" sz="1200" b="0" i="0" u="none" strike="noStrike" kern="1200">
                <a:solidFill>
                  <a:schemeClr val="tx1"/>
                </a:solidFill>
                <a:effectLst/>
                <a:latin typeface="+mn-lt"/>
                <a:ea typeface="+mn-ea"/>
                <a:cs typeface="+mn-cs"/>
              </a:rPr>
              <a:t>When was this data last updated?</a:t>
            </a:r>
          </a:p>
          <a:p>
            <a:pPr rtl="0" eaLnBrk="1" fontAlgn="t" latinLnBrk="0" hangingPunct="1"/>
            <a:r>
              <a:rPr lang="en-US" sz="1200" b="0" i="0" u="none" strike="noStrike" kern="1200">
                <a:solidFill>
                  <a:schemeClr val="tx1"/>
                </a:solidFill>
                <a:effectLst/>
                <a:latin typeface="+mn-lt"/>
                <a:ea typeface="+mn-ea"/>
                <a:cs typeface="+mn-cs"/>
              </a:rPr>
              <a:t>What is this data usage and purpose?</a:t>
            </a:r>
          </a:p>
          <a:p>
            <a:pPr rtl="0" eaLnBrk="1" fontAlgn="t" latinLnBrk="0" hangingPunct="1"/>
            <a:r>
              <a:rPr lang="en-US" sz="1200" b="0" i="0" u="none" strike="noStrike" kern="1200">
                <a:solidFill>
                  <a:schemeClr val="tx1"/>
                </a:solidFill>
                <a:effectLst/>
                <a:latin typeface="+mn-lt"/>
                <a:ea typeface="+mn-ea"/>
                <a:cs typeface="+mn-cs"/>
              </a:rPr>
              <a:t>How is the data accessed for download?</a:t>
            </a:r>
          </a:p>
          <a:p>
            <a:pPr rtl="0" eaLnBrk="1" fontAlgn="t" latinLnBrk="0" hangingPunct="1"/>
            <a:r>
              <a:rPr lang="en-US" sz="1200" b="0" i="0" u="none" strike="noStrike" kern="1200">
                <a:solidFill>
                  <a:schemeClr val="tx1"/>
                </a:solidFill>
                <a:effectLst/>
                <a:latin typeface="+mn-lt"/>
                <a:ea typeface="+mn-ea"/>
                <a:cs typeface="+mn-cs"/>
              </a:rPr>
              <a:t>Who is using this data?</a:t>
            </a:r>
          </a:p>
          <a:p>
            <a:pPr rtl="0" eaLnBrk="1" fontAlgn="t" latinLnBrk="0" hangingPunct="1"/>
            <a:r>
              <a:rPr lang="en-US" sz="1200" b="0" i="0" u="none" strike="noStrike" kern="1200">
                <a:solidFill>
                  <a:schemeClr val="tx1"/>
                </a:solidFill>
                <a:effectLst/>
                <a:latin typeface="+mn-lt"/>
                <a:ea typeface="+mn-ea"/>
                <a:cs typeface="+mn-cs"/>
              </a:rPr>
              <a:t>Where is this data used &amp; shared?</a:t>
            </a:r>
          </a:p>
          <a:p>
            <a:pPr rtl="0" eaLnBrk="1" fontAlgn="t" latinLnBrk="0" hangingPunct="1"/>
            <a:r>
              <a:rPr lang="en-US" sz="1200" b="0" i="0" u="none" strike="noStrike" kern="1200">
                <a:solidFill>
                  <a:schemeClr val="tx1"/>
                </a:solidFill>
                <a:effectLst/>
                <a:latin typeface="+mn-lt"/>
                <a:ea typeface="+mn-ea"/>
                <a:cs typeface="+mn-cs"/>
              </a:rPr>
              <a:t>What is the security level or privacy level of this data?</a:t>
            </a:r>
          </a:p>
          <a:p>
            <a:pPr rtl="0" eaLnBrk="1" fontAlgn="t" latinLnBrk="0" hangingPunct="1"/>
            <a:r>
              <a:rPr lang="en-US" sz="1200" b="0" i="0" u="none" strike="noStrike" kern="1200">
                <a:solidFill>
                  <a:schemeClr val="tx1"/>
                </a:solidFill>
                <a:effectLst/>
                <a:latin typeface="+mn-lt"/>
                <a:ea typeface="+mn-ea"/>
                <a:cs typeface="+mn-cs"/>
              </a:rPr>
              <a:t>How long should this data be stored?</a:t>
            </a:r>
          </a:p>
          <a:p>
            <a:pPr rtl="0" eaLnBrk="1" fontAlgn="t" latinLnBrk="0" hangingPunct="1"/>
            <a:r>
              <a:rPr lang="en-US" sz="1200" b="0" i="0" u="none" strike="noStrike" kern="1200">
                <a:solidFill>
                  <a:schemeClr val="tx1"/>
                </a:solidFill>
                <a:effectLst/>
                <a:latin typeface="+mn-lt"/>
                <a:ea typeface="+mn-ea"/>
                <a:cs typeface="+mn-cs"/>
              </a:rPr>
              <a:t>What are the business drivers for using this data?</a:t>
            </a:r>
          </a:p>
          <a:p>
            <a:pPr rtl="0" eaLnBrk="1" fontAlgn="t" latinLnBrk="0" hangingPunct="1"/>
            <a:r>
              <a:rPr lang="en-US" sz="1200" b="0" i="0" u="none" strike="noStrike" kern="1200">
                <a:solidFill>
                  <a:schemeClr val="tx1"/>
                </a:solidFill>
                <a:effectLst/>
                <a:latin typeface="+mn-lt"/>
                <a:ea typeface="+mn-ea"/>
                <a:cs typeface="+mn-cs"/>
              </a:rPr>
              <a:t>Who “owns” this data?</a:t>
            </a:r>
          </a:p>
          <a:p>
            <a:pPr rtl="0" eaLnBrk="1" fontAlgn="t" latinLnBrk="0" hangingPunct="1"/>
            <a:r>
              <a:rPr lang="en-US" sz="1200" b="0" i="0" u="none" strike="noStrike" kern="1200">
                <a:solidFill>
                  <a:schemeClr val="tx1"/>
                </a:solidFill>
                <a:effectLst/>
                <a:latin typeface="+mn-lt"/>
                <a:ea typeface="+mn-ea"/>
                <a:cs typeface="+mn-cs"/>
              </a:rPr>
              <a:t>Where is the backup for this data?</a:t>
            </a:r>
          </a:p>
          <a:p>
            <a:pPr rtl="0" eaLnBrk="1" fontAlgn="t" latinLnBrk="0" hangingPunct="1"/>
            <a:r>
              <a:rPr lang="en-US" sz="1200" b="0" i="0" u="none" strike="noStrike" kern="1200">
                <a:solidFill>
                  <a:schemeClr val="tx1"/>
                </a:solidFill>
                <a:effectLst/>
                <a:latin typeface="+mn-lt"/>
                <a:ea typeface="+mn-ea"/>
                <a:cs typeface="+mn-cs"/>
              </a:rPr>
              <a:t>What are the technical naming standards for the database?</a:t>
            </a:r>
          </a:p>
          <a:p>
            <a:pPr rtl="0" eaLnBrk="1" fontAlgn="t" latinLnBrk="0" hangingPunct="1"/>
            <a:r>
              <a:rPr lang="en-US" sz="1200" b="0" i="0" u="none" strike="noStrike" kern="1200">
                <a:solidFill>
                  <a:schemeClr val="tx1"/>
                </a:solidFill>
                <a:effectLst/>
                <a:latin typeface="+mn-lt"/>
                <a:ea typeface="+mn-ea"/>
                <a:cs typeface="+mn-cs"/>
              </a:rPr>
              <a:t>When does it need to be purged/deleted?</a:t>
            </a:r>
          </a:p>
          <a:p>
            <a:pPr rtl="0" eaLnBrk="1" fontAlgn="t" latinLnBrk="0" hangingPunct="1"/>
            <a:r>
              <a:rPr lang="en-US" sz="1200" b="0" i="0" u="none" strike="noStrike" kern="1200">
                <a:solidFill>
                  <a:schemeClr val="tx1"/>
                </a:solidFill>
                <a:effectLst/>
                <a:latin typeface="+mn-lt"/>
                <a:ea typeface="+mn-ea"/>
                <a:cs typeface="+mn-cs"/>
              </a:rPr>
              <a:t>Who is regulating or auditing this data?</a:t>
            </a:r>
          </a:p>
          <a:p>
            <a:pPr rtl="0" eaLnBrk="1" fontAlgn="t" latinLnBrk="0" hangingPunct="1"/>
            <a:r>
              <a:rPr lang="en-US" sz="1200" b="0" i="0" u="none" strike="noStrike" kern="1200">
                <a:solidFill>
                  <a:schemeClr val="tx1"/>
                </a:solidFill>
                <a:effectLst/>
                <a:latin typeface="+mn-lt"/>
                <a:ea typeface="+mn-ea"/>
                <a:cs typeface="+mn-cs"/>
              </a:rPr>
              <a:t>Are there regional privacy or security policies that regulate this data?</a:t>
            </a:r>
            <a:endParaRPr lang="en-US"/>
          </a:p>
          <a:p>
            <a:pPr marL="171450" indent="-171450">
              <a:buFontTx/>
              <a:buChar char="-"/>
            </a:pPr>
            <a:endParaRPr lang="en-US"/>
          </a:p>
          <a:p>
            <a:endParaRPr lang="en-US"/>
          </a:p>
        </p:txBody>
      </p:sp>
      <p:sp>
        <p:nvSpPr>
          <p:cNvPr id="4" name="Slide Number Placeholder 3"/>
          <p:cNvSpPr>
            <a:spLocks noGrp="1"/>
          </p:cNvSpPr>
          <p:nvPr>
            <p:ph type="sldNum" sz="quarter" idx="5"/>
          </p:nvPr>
        </p:nvSpPr>
        <p:spPr/>
        <p:txBody>
          <a:bodyPr/>
          <a:lstStyle/>
          <a:p>
            <a:fld id="{EB2E3467-1923-1C44-8754-2B9D8DEE20DA}" type="slidenum">
              <a:rPr lang="en-US" smtClean="0"/>
              <a:t>9</a:t>
            </a:fld>
            <a:endParaRPr lang="en-US"/>
          </a:p>
        </p:txBody>
      </p:sp>
    </p:spTree>
    <p:extLst>
      <p:ext uri="{BB962C8B-B14F-4D97-AF65-F5344CB8AC3E}">
        <p14:creationId xmlns:p14="http://schemas.microsoft.com/office/powerpoint/2010/main" val="2462317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 fusion</a:t>
            </a:r>
          </a:p>
          <a:p>
            <a:pPr marL="171450" indent="-171450">
              <a:buFontTx/>
              <a:buChar char="-"/>
            </a:pPr>
            <a:r>
              <a:rPr lang="en-US"/>
              <a:t>Join disparate datasets</a:t>
            </a:r>
          </a:p>
          <a:p>
            <a:pPr marL="171450" indent="-171450">
              <a:buFontTx/>
              <a:buChar char="-"/>
            </a:pPr>
            <a:r>
              <a:rPr lang="en-US"/>
              <a:t>Contextual information</a:t>
            </a:r>
          </a:p>
        </p:txBody>
      </p:sp>
      <p:sp>
        <p:nvSpPr>
          <p:cNvPr id="4" name="Slide Number Placeholder 3"/>
          <p:cNvSpPr>
            <a:spLocks noGrp="1"/>
          </p:cNvSpPr>
          <p:nvPr>
            <p:ph type="sldNum" sz="quarter" idx="5"/>
          </p:nvPr>
        </p:nvSpPr>
        <p:spPr/>
        <p:txBody>
          <a:bodyPr/>
          <a:lstStyle/>
          <a:p>
            <a:fld id="{EB2E3467-1923-1C44-8754-2B9D8DEE20DA}" type="slidenum">
              <a:rPr lang="en-US" smtClean="0"/>
              <a:t>10</a:t>
            </a:fld>
            <a:endParaRPr lang="en-US"/>
          </a:p>
        </p:txBody>
      </p:sp>
    </p:spTree>
    <p:extLst>
      <p:ext uri="{BB962C8B-B14F-4D97-AF65-F5344CB8AC3E}">
        <p14:creationId xmlns:p14="http://schemas.microsoft.com/office/powerpoint/2010/main" val="2082629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Data mining</a:t>
            </a:r>
          </a:p>
          <a:p>
            <a:pPr marL="171450" indent="-171450">
              <a:buFontTx/>
              <a:buChar char="-"/>
            </a:pPr>
            <a:r>
              <a:rPr lang="en-US"/>
              <a:t>Spelling errors (e.g. maintenance)</a:t>
            </a:r>
          </a:p>
          <a:p>
            <a:pPr marL="171450" indent="-171450">
              <a:buFontTx/>
              <a:buChar char="-"/>
            </a:pPr>
            <a:r>
              <a:rPr lang="en-US"/>
              <a:t>Entity Extraction</a:t>
            </a:r>
          </a:p>
          <a:p>
            <a:pPr marL="171450" indent="-171450">
              <a:buFontTx/>
              <a:buChar char="-"/>
            </a:pPr>
            <a:r>
              <a:rPr lang="en-US"/>
              <a:t>Topic modeling</a:t>
            </a:r>
          </a:p>
          <a:p>
            <a:pPr marL="171450" indent="-171450">
              <a:buFontTx/>
              <a:buChar char="-"/>
            </a:pPr>
            <a:r>
              <a:rPr lang="en-US"/>
              <a:t>Classification</a:t>
            </a:r>
          </a:p>
          <a:p>
            <a:endParaRPr lang="en-US"/>
          </a:p>
          <a:p>
            <a:r>
              <a:rPr lang="en-US"/>
              <a:t>Why?</a:t>
            </a:r>
          </a:p>
          <a:p>
            <a:pPr marL="171450" indent="-171450">
              <a:buFontTx/>
              <a:buChar char="-"/>
            </a:pPr>
            <a:r>
              <a:rPr lang="en-US"/>
              <a:t>Too much data in aggregate to process manually</a:t>
            </a:r>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EB2E3467-1923-1C44-8754-2B9D8DEE20DA}" type="slidenum">
              <a:rPr lang="en-US" smtClean="0"/>
              <a:t>11</a:t>
            </a:fld>
            <a:endParaRPr lang="en-US"/>
          </a:p>
        </p:txBody>
      </p:sp>
    </p:spTree>
    <p:extLst>
      <p:ext uri="{BB962C8B-B14F-4D97-AF65-F5344CB8AC3E}">
        <p14:creationId xmlns:p14="http://schemas.microsoft.com/office/powerpoint/2010/main" val="126869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0" name="Text Placeholder 17">
            <a:extLst>
              <a:ext uri="{FF2B5EF4-FFF2-40B4-BE49-F238E27FC236}">
                <a16:creationId xmlns:a16="http://schemas.microsoft.com/office/drawing/2014/main" id="{1FE8E2AE-B865-764D-A314-8E65D0C45E16}"/>
              </a:ext>
            </a:extLst>
          </p:cNvPr>
          <p:cNvSpPr>
            <a:spLocks noGrp="1"/>
          </p:cNvSpPr>
          <p:nvPr>
            <p:ph type="body" sz="quarter" idx="14" hasCustomPrompt="1"/>
          </p:nvPr>
        </p:nvSpPr>
        <p:spPr>
          <a:xfrm>
            <a:off x="433424" y="3299791"/>
            <a:ext cx="11385168" cy="1234851"/>
          </a:xfrm>
          <a:prstGeom prst="rect">
            <a:avLst/>
          </a:prstGeom>
        </p:spPr>
        <p:txBody>
          <a:bodyPr lIns="0">
            <a:normAutofit/>
          </a:bodyPr>
          <a:lstStyle>
            <a:lvl1pPr marL="0" indent="0" algn="l">
              <a:buNone/>
              <a:defRPr sz="2400" b="1">
                <a:solidFill>
                  <a:schemeClr val="tx1"/>
                </a:solidFill>
              </a:defRPr>
            </a:lvl1pPr>
          </a:lstStyle>
          <a:p>
            <a:pPr lvl="0"/>
            <a:r>
              <a:rPr lang="en-US"/>
              <a:t>Presenter Name(s)</a:t>
            </a:r>
          </a:p>
        </p:txBody>
      </p:sp>
      <p:sp>
        <p:nvSpPr>
          <p:cNvPr id="11" name="Text Placeholder 17">
            <a:extLst>
              <a:ext uri="{FF2B5EF4-FFF2-40B4-BE49-F238E27FC236}">
                <a16:creationId xmlns:a16="http://schemas.microsoft.com/office/drawing/2014/main" id="{D86C1E98-85E0-0B48-A074-6D13B46013A1}"/>
              </a:ext>
            </a:extLst>
          </p:cNvPr>
          <p:cNvSpPr>
            <a:spLocks noGrp="1"/>
          </p:cNvSpPr>
          <p:nvPr>
            <p:ph type="body" sz="quarter" idx="15" hasCustomPrompt="1"/>
          </p:nvPr>
        </p:nvSpPr>
        <p:spPr>
          <a:xfrm>
            <a:off x="433424" y="4534643"/>
            <a:ext cx="11385168" cy="365349"/>
          </a:xfrm>
          <a:prstGeom prst="rect">
            <a:avLst/>
          </a:prstGeom>
        </p:spPr>
        <p:txBody>
          <a:bodyPr lIns="0" tIns="0" rIns="0" bIns="0">
            <a:normAutofit/>
          </a:bodyPr>
          <a:lstStyle>
            <a:lvl1pPr marL="0" indent="0" algn="l">
              <a:buNone/>
              <a:defRPr sz="1600" b="0" spc="-30" baseline="0">
                <a:solidFill>
                  <a:schemeClr val="tx1"/>
                </a:solidFill>
              </a:defRPr>
            </a:lvl1pPr>
          </a:lstStyle>
          <a:p>
            <a:pPr lvl="0"/>
            <a:r>
              <a:rPr lang="en-US"/>
              <a:t>DATE (Month DD, YYYY)</a:t>
            </a:r>
          </a:p>
        </p:txBody>
      </p:sp>
      <p:grpSp>
        <p:nvGrpSpPr>
          <p:cNvPr id="2" name="Group 1">
            <a:extLst>
              <a:ext uri="{FF2B5EF4-FFF2-40B4-BE49-F238E27FC236}">
                <a16:creationId xmlns:a16="http://schemas.microsoft.com/office/drawing/2014/main" id="{81AED8E9-2BE4-4037-AC88-D750F63D7124}"/>
              </a:ext>
            </a:extLst>
          </p:cNvPr>
          <p:cNvGrpSpPr/>
          <p:nvPr userDrawn="1"/>
        </p:nvGrpSpPr>
        <p:grpSpPr>
          <a:xfrm>
            <a:off x="2927" y="13178"/>
            <a:ext cx="12213995" cy="1573029"/>
            <a:chOff x="2927" y="13178"/>
            <a:chExt cx="12213995" cy="1573029"/>
          </a:xfrm>
        </p:grpSpPr>
        <p:sp>
          <p:nvSpPr>
            <p:cNvPr id="17" name="Rectangle 4">
              <a:extLst>
                <a:ext uri="{FF2B5EF4-FFF2-40B4-BE49-F238E27FC236}">
                  <a16:creationId xmlns:a16="http://schemas.microsoft.com/office/drawing/2014/main" id="{355F6404-DC61-784B-BA11-D1D9EF32F8F4}"/>
                </a:ext>
              </a:extLst>
            </p:cNvPr>
            <p:cNvSpPr/>
            <p:nvPr userDrawn="1"/>
          </p:nvSpPr>
          <p:spPr>
            <a:xfrm>
              <a:off x="24794" y="13178"/>
              <a:ext cx="12192128" cy="1573029"/>
            </a:xfrm>
            <a:custGeom>
              <a:avLst/>
              <a:gdLst>
                <a:gd name="connsiteX0" fmla="*/ 0 w 4445636"/>
                <a:gd name="connsiteY0" fmla="*/ 0 h 817247"/>
                <a:gd name="connsiteX1" fmla="*/ 4445636 w 4445636"/>
                <a:gd name="connsiteY1" fmla="*/ 0 h 817247"/>
                <a:gd name="connsiteX2" fmla="*/ 4445636 w 4445636"/>
                <a:gd name="connsiteY2" fmla="*/ 817247 h 817247"/>
                <a:gd name="connsiteX3" fmla="*/ 0 w 4445636"/>
                <a:gd name="connsiteY3" fmla="*/ 817247 h 817247"/>
                <a:gd name="connsiteX4" fmla="*/ 0 w 4445636"/>
                <a:gd name="connsiteY4" fmla="*/ 0 h 817247"/>
                <a:gd name="connsiteX0" fmla="*/ 0 w 4445636"/>
                <a:gd name="connsiteY0" fmla="*/ 0 h 817247"/>
                <a:gd name="connsiteX1" fmla="*/ 4445636 w 4445636"/>
                <a:gd name="connsiteY1" fmla="*/ 0 h 817247"/>
                <a:gd name="connsiteX2" fmla="*/ 4445636 w 4445636"/>
                <a:gd name="connsiteY2" fmla="*/ 817247 h 817247"/>
                <a:gd name="connsiteX3" fmla="*/ 0 w 4445636"/>
                <a:gd name="connsiteY3" fmla="*/ 0 h 817247"/>
                <a:gd name="connsiteX0" fmla="*/ 0 w 4445636"/>
                <a:gd name="connsiteY0" fmla="*/ 0 h 817247"/>
                <a:gd name="connsiteX1" fmla="*/ 4445636 w 4445636"/>
                <a:gd name="connsiteY1" fmla="*/ 0 h 817247"/>
                <a:gd name="connsiteX2" fmla="*/ 4445636 w 4445636"/>
                <a:gd name="connsiteY2" fmla="*/ 817247 h 817247"/>
                <a:gd name="connsiteX3" fmla="*/ 1739445 w 4445636"/>
                <a:gd name="connsiteY3" fmla="*/ 316683 h 817247"/>
                <a:gd name="connsiteX4" fmla="*/ 0 w 4445636"/>
                <a:gd name="connsiteY4" fmla="*/ 0 h 817247"/>
                <a:gd name="connsiteX0" fmla="*/ 0 w 4445636"/>
                <a:gd name="connsiteY0" fmla="*/ 0 h 817247"/>
                <a:gd name="connsiteX1" fmla="*/ 4445636 w 4445636"/>
                <a:gd name="connsiteY1" fmla="*/ 0 h 817247"/>
                <a:gd name="connsiteX2" fmla="*/ 4445636 w 4445636"/>
                <a:gd name="connsiteY2" fmla="*/ 817247 h 817247"/>
                <a:gd name="connsiteX3" fmla="*/ 1468864 w 4445636"/>
                <a:gd name="connsiteY3" fmla="*/ 541426 h 817247"/>
                <a:gd name="connsiteX4" fmla="*/ 0 w 4445636"/>
                <a:gd name="connsiteY4" fmla="*/ 0 h 817247"/>
                <a:gd name="connsiteX0" fmla="*/ 7731 w 4453367"/>
                <a:gd name="connsiteY0" fmla="*/ 0 h 817247"/>
                <a:gd name="connsiteX1" fmla="*/ 4453367 w 4453367"/>
                <a:gd name="connsiteY1" fmla="*/ 0 h 817247"/>
                <a:gd name="connsiteX2" fmla="*/ 4453367 w 4453367"/>
                <a:gd name="connsiteY2" fmla="*/ 817247 h 817247"/>
                <a:gd name="connsiteX3" fmla="*/ 0 w 4453367"/>
                <a:gd name="connsiteY3" fmla="*/ 234959 h 817247"/>
                <a:gd name="connsiteX4" fmla="*/ 7731 w 4453367"/>
                <a:gd name="connsiteY4" fmla="*/ 0 h 81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3367" h="817247">
                  <a:moveTo>
                    <a:pt x="7731" y="0"/>
                  </a:moveTo>
                  <a:lnTo>
                    <a:pt x="4453367" y="0"/>
                  </a:lnTo>
                  <a:lnTo>
                    <a:pt x="4453367" y="817247"/>
                  </a:lnTo>
                  <a:lnTo>
                    <a:pt x="0" y="234959"/>
                  </a:lnTo>
                  <a:lnTo>
                    <a:pt x="7731" y="0"/>
                  </a:lnTo>
                  <a:close/>
                </a:path>
              </a:pathLst>
            </a:custGeom>
            <a:solidFill>
              <a:schemeClr val="accent3">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p>
          </p:txBody>
        </p:sp>
        <p:sp>
          <p:nvSpPr>
            <p:cNvPr id="18" name="Rectangle 4">
              <a:extLst>
                <a:ext uri="{FF2B5EF4-FFF2-40B4-BE49-F238E27FC236}">
                  <a16:creationId xmlns:a16="http://schemas.microsoft.com/office/drawing/2014/main" id="{361D2094-92CE-EA4F-BE51-909BED27A19B}"/>
                </a:ext>
              </a:extLst>
            </p:cNvPr>
            <p:cNvSpPr/>
            <p:nvPr userDrawn="1"/>
          </p:nvSpPr>
          <p:spPr>
            <a:xfrm flipH="1">
              <a:off x="2927" y="13178"/>
              <a:ext cx="12189073" cy="1399995"/>
            </a:xfrm>
            <a:custGeom>
              <a:avLst/>
              <a:gdLst>
                <a:gd name="connsiteX0" fmla="*/ 0 w 4445636"/>
                <a:gd name="connsiteY0" fmla="*/ 0 h 817247"/>
                <a:gd name="connsiteX1" fmla="*/ 4445636 w 4445636"/>
                <a:gd name="connsiteY1" fmla="*/ 0 h 817247"/>
                <a:gd name="connsiteX2" fmla="*/ 4445636 w 4445636"/>
                <a:gd name="connsiteY2" fmla="*/ 817247 h 817247"/>
                <a:gd name="connsiteX3" fmla="*/ 0 w 4445636"/>
                <a:gd name="connsiteY3" fmla="*/ 817247 h 817247"/>
                <a:gd name="connsiteX4" fmla="*/ 0 w 4445636"/>
                <a:gd name="connsiteY4" fmla="*/ 0 h 817247"/>
                <a:gd name="connsiteX0" fmla="*/ 0 w 4445636"/>
                <a:gd name="connsiteY0" fmla="*/ 0 h 817247"/>
                <a:gd name="connsiteX1" fmla="*/ 4445636 w 4445636"/>
                <a:gd name="connsiteY1" fmla="*/ 0 h 817247"/>
                <a:gd name="connsiteX2" fmla="*/ 4445636 w 4445636"/>
                <a:gd name="connsiteY2" fmla="*/ 817247 h 817247"/>
                <a:gd name="connsiteX3" fmla="*/ 0 w 4445636"/>
                <a:gd name="connsiteY3" fmla="*/ 0 h 817247"/>
                <a:gd name="connsiteX0" fmla="*/ 0 w 4445636"/>
                <a:gd name="connsiteY0" fmla="*/ 0 h 817247"/>
                <a:gd name="connsiteX1" fmla="*/ 4445636 w 4445636"/>
                <a:gd name="connsiteY1" fmla="*/ 0 h 817247"/>
                <a:gd name="connsiteX2" fmla="*/ 4445636 w 4445636"/>
                <a:gd name="connsiteY2" fmla="*/ 817247 h 817247"/>
                <a:gd name="connsiteX3" fmla="*/ 1290070 w 4445636"/>
                <a:gd name="connsiteY3" fmla="*/ 215900 h 817247"/>
                <a:gd name="connsiteX4" fmla="*/ 0 w 4445636"/>
                <a:gd name="connsiteY4" fmla="*/ 0 h 817247"/>
                <a:gd name="connsiteX0" fmla="*/ 0 w 4445636"/>
                <a:gd name="connsiteY0" fmla="*/ 0 h 817247"/>
                <a:gd name="connsiteX1" fmla="*/ 4445636 w 4445636"/>
                <a:gd name="connsiteY1" fmla="*/ 0 h 817247"/>
                <a:gd name="connsiteX2" fmla="*/ 4445636 w 4445636"/>
                <a:gd name="connsiteY2" fmla="*/ 817247 h 817247"/>
                <a:gd name="connsiteX3" fmla="*/ 0 w 4445636"/>
                <a:gd name="connsiteY3" fmla="*/ 152399 h 817247"/>
                <a:gd name="connsiteX4" fmla="*/ 0 w 4445636"/>
                <a:gd name="connsiteY4" fmla="*/ 0 h 81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636" h="817247">
                  <a:moveTo>
                    <a:pt x="0" y="0"/>
                  </a:moveTo>
                  <a:lnTo>
                    <a:pt x="4445636" y="0"/>
                  </a:lnTo>
                  <a:lnTo>
                    <a:pt x="4445636" y="817247"/>
                  </a:lnTo>
                  <a:lnTo>
                    <a:pt x="0" y="152399"/>
                  </a:lnTo>
                  <a:lnTo>
                    <a:pt x="0" y="0"/>
                  </a:lnTo>
                  <a:close/>
                </a:path>
              </a:pathLst>
            </a:custGeom>
            <a:solidFill>
              <a:srgbClr val="1F5FA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p>
          </p:txBody>
        </p:sp>
        <p:sp>
          <p:nvSpPr>
            <p:cNvPr id="19" name="Rectangle 4">
              <a:extLst>
                <a:ext uri="{FF2B5EF4-FFF2-40B4-BE49-F238E27FC236}">
                  <a16:creationId xmlns:a16="http://schemas.microsoft.com/office/drawing/2014/main" id="{9F090063-FE80-0E49-8994-01073D55606C}"/>
                </a:ext>
              </a:extLst>
            </p:cNvPr>
            <p:cNvSpPr/>
            <p:nvPr userDrawn="1"/>
          </p:nvSpPr>
          <p:spPr>
            <a:xfrm>
              <a:off x="4160654" y="13178"/>
              <a:ext cx="8022181" cy="1311119"/>
            </a:xfrm>
            <a:custGeom>
              <a:avLst/>
              <a:gdLst>
                <a:gd name="connsiteX0" fmla="*/ 0 w 4445636"/>
                <a:gd name="connsiteY0" fmla="*/ 0 h 817247"/>
                <a:gd name="connsiteX1" fmla="*/ 4445636 w 4445636"/>
                <a:gd name="connsiteY1" fmla="*/ 0 h 817247"/>
                <a:gd name="connsiteX2" fmla="*/ 4445636 w 4445636"/>
                <a:gd name="connsiteY2" fmla="*/ 817247 h 817247"/>
                <a:gd name="connsiteX3" fmla="*/ 0 w 4445636"/>
                <a:gd name="connsiteY3" fmla="*/ 817247 h 817247"/>
                <a:gd name="connsiteX4" fmla="*/ 0 w 4445636"/>
                <a:gd name="connsiteY4" fmla="*/ 0 h 817247"/>
                <a:gd name="connsiteX0" fmla="*/ 0 w 4445636"/>
                <a:gd name="connsiteY0" fmla="*/ 0 h 817247"/>
                <a:gd name="connsiteX1" fmla="*/ 4445636 w 4445636"/>
                <a:gd name="connsiteY1" fmla="*/ 0 h 817247"/>
                <a:gd name="connsiteX2" fmla="*/ 4445636 w 4445636"/>
                <a:gd name="connsiteY2" fmla="*/ 817247 h 817247"/>
                <a:gd name="connsiteX3" fmla="*/ 0 w 4445636"/>
                <a:gd name="connsiteY3" fmla="*/ 0 h 817247"/>
              </a:gdLst>
              <a:ahLst/>
              <a:cxnLst>
                <a:cxn ang="0">
                  <a:pos x="connsiteX0" y="connsiteY0"/>
                </a:cxn>
                <a:cxn ang="0">
                  <a:pos x="connsiteX1" y="connsiteY1"/>
                </a:cxn>
                <a:cxn ang="0">
                  <a:pos x="connsiteX2" y="connsiteY2"/>
                </a:cxn>
                <a:cxn ang="0">
                  <a:pos x="connsiteX3" y="connsiteY3"/>
                </a:cxn>
              </a:cxnLst>
              <a:rect l="l" t="t" r="r" b="b"/>
              <a:pathLst>
                <a:path w="4445636" h="817247">
                  <a:moveTo>
                    <a:pt x="0" y="0"/>
                  </a:moveTo>
                  <a:lnTo>
                    <a:pt x="4445636" y="0"/>
                  </a:lnTo>
                  <a:lnTo>
                    <a:pt x="4445636" y="817247"/>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p>
          </p:txBody>
        </p:sp>
      </p:grpSp>
      <p:sp>
        <p:nvSpPr>
          <p:cNvPr id="27" name="Rectangle 4">
            <a:extLst>
              <a:ext uri="{FF2B5EF4-FFF2-40B4-BE49-F238E27FC236}">
                <a16:creationId xmlns:a16="http://schemas.microsoft.com/office/drawing/2014/main" id="{A2CA2D35-E26A-4045-AFFC-1D9B23AFFB7F}"/>
              </a:ext>
            </a:extLst>
          </p:cNvPr>
          <p:cNvSpPr/>
          <p:nvPr userDrawn="1"/>
        </p:nvSpPr>
        <p:spPr>
          <a:xfrm flipV="1">
            <a:off x="-11596" y="6072810"/>
            <a:ext cx="12200571" cy="800959"/>
          </a:xfrm>
          <a:custGeom>
            <a:avLst/>
            <a:gdLst>
              <a:gd name="connsiteX0" fmla="*/ 0 w 4445636"/>
              <a:gd name="connsiteY0" fmla="*/ 0 h 817247"/>
              <a:gd name="connsiteX1" fmla="*/ 4445636 w 4445636"/>
              <a:gd name="connsiteY1" fmla="*/ 0 h 817247"/>
              <a:gd name="connsiteX2" fmla="*/ 4445636 w 4445636"/>
              <a:gd name="connsiteY2" fmla="*/ 817247 h 817247"/>
              <a:gd name="connsiteX3" fmla="*/ 0 w 4445636"/>
              <a:gd name="connsiteY3" fmla="*/ 817247 h 817247"/>
              <a:gd name="connsiteX4" fmla="*/ 0 w 4445636"/>
              <a:gd name="connsiteY4" fmla="*/ 0 h 817247"/>
              <a:gd name="connsiteX0" fmla="*/ 0 w 4445636"/>
              <a:gd name="connsiteY0" fmla="*/ 0 h 817247"/>
              <a:gd name="connsiteX1" fmla="*/ 4445636 w 4445636"/>
              <a:gd name="connsiteY1" fmla="*/ 0 h 817247"/>
              <a:gd name="connsiteX2" fmla="*/ 4445636 w 4445636"/>
              <a:gd name="connsiteY2" fmla="*/ 817247 h 817247"/>
              <a:gd name="connsiteX3" fmla="*/ 0 w 4445636"/>
              <a:gd name="connsiteY3" fmla="*/ 0 h 817247"/>
              <a:gd name="connsiteX0" fmla="*/ 0 w 4445636"/>
              <a:gd name="connsiteY0" fmla="*/ 0 h 817247"/>
              <a:gd name="connsiteX1" fmla="*/ 4445636 w 4445636"/>
              <a:gd name="connsiteY1" fmla="*/ 0 h 817247"/>
              <a:gd name="connsiteX2" fmla="*/ 4445636 w 4445636"/>
              <a:gd name="connsiteY2" fmla="*/ 817247 h 817247"/>
              <a:gd name="connsiteX3" fmla="*/ 1739445 w 4445636"/>
              <a:gd name="connsiteY3" fmla="*/ 316683 h 817247"/>
              <a:gd name="connsiteX4" fmla="*/ 0 w 4445636"/>
              <a:gd name="connsiteY4" fmla="*/ 0 h 817247"/>
              <a:gd name="connsiteX0" fmla="*/ 0 w 4445636"/>
              <a:gd name="connsiteY0" fmla="*/ 0 h 817247"/>
              <a:gd name="connsiteX1" fmla="*/ 4445636 w 4445636"/>
              <a:gd name="connsiteY1" fmla="*/ 0 h 817247"/>
              <a:gd name="connsiteX2" fmla="*/ 4445636 w 4445636"/>
              <a:gd name="connsiteY2" fmla="*/ 817247 h 817247"/>
              <a:gd name="connsiteX3" fmla="*/ 1468864 w 4445636"/>
              <a:gd name="connsiteY3" fmla="*/ 541426 h 817247"/>
              <a:gd name="connsiteX4" fmla="*/ 0 w 4445636"/>
              <a:gd name="connsiteY4" fmla="*/ 0 h 817247"/>
              <a:gd name="connsiteX0" fmla="*/ 7731 w 4453367"/>
              <a:gd name="connsiteY0" fmla="*/ 0 h 817247"/>
              <a:gd name="connsiteX1" fmla="*/ 4453367 w 4453367"/>
              <a:gd name="connsiteY1" fmla="*/ 0 h 817247"/>
              <a:gd name="connsiteX2" fmla="*/ 4453367 w 4453367"/>
              <a:gd name="connsiteY2" fmla="*/ 817247 h 817247"/>
              <a:gd name="connsiteX3" fmla="*/ 0 w 4453367"/>
              <a:gd name="connsiteY3" fmla="*/ 234959 h 817247"/>
              <a:gd name="connsiteX4" fmla="*/ 7731 w 4453367"/>
              <a:gd name="connsiteY4" fmla="*/ 0 h 817247"/>
              <a:gd name="connsiteX0" fmla="*/ 0 w 4445636"/>
              <a:gd name="connsiteY0" fmla="*/ 0 h 817247"/>
              <a:gd name="connsiteX1" fmla="*/ 4445636 w 4445636"/>
              <a:gd name="connsiteY1" fmla="*/ 0 h 817247"/>
              <a:gd name="connsiteX2" fmla="*/ 4445636 w 4445636"/>
              <a:gd name="connsiteY2" fmla="*/ 817247 h 817247"/>
              <a:gd name="connsiteX3" fmla="*/ 6783 w 4445636"/>
              <a:gd name="connsiteY3" fmla="*/ 181998 h 817247"/>
              <a:gd name="connsiteX4" fmla="*/ 0 w 4445636"/>
              <a:gd name="connsiteY4" fmla="*/ 0 h 817247"/>
              <a:gd name="connsiteX0" fmla="*/ 12569 w 4458205"/>
              <a:gd name="connsiteY0" fmla="*/ 0 h 817247"/>
              <a:gd name="connsiteX1" fmla="*/ 4458205 w 4458205"/>
              <a:gd name="connsiteY1" fmla="*/ 0 h 817247"/>
              <a:gd name="connsiteX2" fmla="*/ 4458205 w 4458205"/>
              <a:gd name="connsiteY2" fmla="*/ 817247 h 817247"/>
              <a:gd name="connsiteX3" fmla="*/ 0 w 4458205"/>
              <a:gd name="connsiteY3" fmla="*/ 173172 h 817247"/>
              <a:gd name="connsiteX4" fmla="*/ 12569 w 4458205"/>
              <a:gd name="connsiteY4" fmla="*/ 0 h 817247"/>
              <a:gd name="connsiteX0" fmla="*/ 0 w 4469826"/>
              <a:gd name="connsiteY0" fmla="*/ 0 h 826074"/>
              <a:gd name="connsiteX1" fmla="*/ 4469826 w 4469826"/>
              <a:gd name="connsiteY1" fmla="*/ 8827 h 826074"/>
              <a:gd name="connsiteX2" fmla="*/ 4469826 w 4469826"/>
              <a:gd name="connsiteY2" fmla="*/ 826074 h 826074"/>
              <a:gd name="connsiteX3" fmla="*/ 11621 w 4469826"/>
              <a:gd name="connsiteY3" fmla="*/ 181999 h 826074"/>
              <a:gd name="connsiteX4" fmla="*/ 0 w 4469826"/>
              <a:gd name="connsiteY4" fmla="*/ 0 h 826074"/>
              <a:gd name="connsiteX0" fmla="*/ 0 w 4469826"/>
              <a:gd name="connsiteY0" fmla="*/ 0 h 720152"/>
              <a:gd name="connsiteX1" fmla="*/ 4469826 w 4469826"/>
              <a:gd name="connsiteY1" fmla="*/ 8827 h 720152"/>
              <a:gd name="connsiteX2" fmla="*/ 4469826 w 4469826"/>
              <a:gd name="connsiteY2" fmla="*/ 720152 h 720152"/>
              <a:gd name="connsiteX3" fmla="*/ 11621 w 4469826"/>
              <a:gd name="connsiteY3" fmla="*/ 181999 h 720152"/>
              <a:gd name="connsiteX4" fmla="*/ 0 w 4469826"/>
              <a:gd name="connsiteY4" fmla="*/ 0 h 720152"/>
              <a:gd name="connsiteX0" fmla="*/ 1394 w 4458205"/>
              <a:gd name="connsiteY0" fmla="*/ 0 h 739147"/>
              <a:gd name="connsiteX1" fmla="*/ 4458205 w 4458205"/>
              <a:gd name="connsiteY1" fmla="*/ 27822 h 739147"/>
              <a:gd name="connsiteX2" fmla="*/ 4458205 w 4458205"/>
              <a:gd name="connsiteY2" fmla="*/ 739147 h 739147"/>
              <a:gd name="connsiteX3" fmla="*/ 0 w 4458205"/>
              <a:gd name="connsiteY3" fmla="*/ 200994 h 739147"/>
              <a:gd name="connsiteX4" fmla="*/ 1394 w 4458205"/>
              <a:gd name="connsiteY4" fmla="*/ 0 h 739147"/>
              <a:gd name="connsiteX0" fmla="*/ 22 w 4456833"/>
              <a:gd name="connsiteY0" fmla="*/ 0 h 739147"/>
              <a:gd name="connsiteX1" fmla="*/ 4456833 w 4456833"/>
              <a:gd name="connsiteY1" fmla="*/ 27822 h 739147"/>
              <a:gd name="connsiteX2" fmla="*/ 4456833 w 4456833"/>
              <a:gd name="connsiteY2" fmla="*/ 739147 h 739147"/>
              <a:gd name="connsiteX3" fmla="*/ 6437 w 4456833"/>
              <a:gd name="connsiteY3" fmla="*/ 191496 h 739147"/>
              <a:gd name="connsiteX4" fmla="*/ 22 w 4456833"/>
              <a:gd name="connsiteY4" fmla="*/ 0 h 739147"/>
              <a:gd name="connsiteX0" fmla="*/ 3997 w 4450396"/>
              <a:gd name="connsiteY0" fmla="*/ 0 h 739147"/>
              <a:gd name="connsiteX1" fmla="*/ 4450396 w 4450396"/>
              <a:gd name="connsiteY1" fmla="*/ 27822 h 739147"/>
              <a:gd name="connsiteX2" fmla="*/ 4450396 w 4450396"/>
              <a:gd name="connsiteY2" fmla="*/ 739147 h 739147"/>
              <a:gd name="connsiteX3" fmla="*/ 0 w 4450396"/>
              <a:gd name="connsiteY3" fmla="*/ 191496 h 739147"/>
              <a:gd name="connsiteX4" fmla="*/ 3997 w 4450396"/>
              <a:gd name="connsiteY4" fmla="*/ 0 h 739147"/>
              <a:gd name="connsiteX0" fmla="*/ 92498 w 4450396"/>
              <a:gd name="connsiteY0" fmla="*/ 105148 h 711325"/>
              <a:gd name="connsiteX1" fmla="*/ 4450396 w 4450396"/>
              <a:gd name="connsiteY1" fmla="*/ 0 h 711325"/>
              <a:gd name="connsiteX2" fmla="*/ 4450396 w 4450396"/>
              <a:gd name="connsiteY2" fmla="*/ 711325 h 711325"/>
              <a:gd name="connsiteX3" fmla="*/ 0 w 4450396"/>
              <a:gd name="connsiteY3" fmla="*/ 163674 h 711325"/>
              <a:gd name="connsiteX4" fmla="*/ 92498 w 4450396"/>
              <a:gd name="connsiteY4" fmla="*/ 105148 h 711325"/>
              <a:gd name="connsiteX0" fmla="*/ 21 w 4456832"/>
              <a:gd name="connsiteY0" fmla="*/ 5420 h 711325"/>
              <a:gd name="connsiteX1" fmla="*/ 4456832 w 4456832"/>
              <a:gd name="connsiteY1" fmla="*/ 0 h 711325"/>
              <a:gd name="connsiteX2" fmla="*/ 4456832 w 4456832"/>
              <a:gd name="connsiteY2" fmla="*/ 711325 h 711325"/>
              <a:gd name="connsiteX3" fmla="*/ 6436 w 4456832"/>
              <a:gd name="connsiteY3" fmla="*/ 163674 h 711325"/>
              <a:gd name="connsiteX4" fmla="*/ 21 w 4456832"/>
              <a:gd name="connsiteY4" fmla="*/ 5420 h 711325"/>
              <a:gd name="connsiteX0" fmla="*/ 0 w 4456811"/>
              <a:gd name="connsiteY0" fmla="*/ 5420 h 711325"/>
              <a:gd name="connsiteX1" fmla="*/ 4456811 w 4456811"/>
              <a:gd name="connsiteY1" fmla="*/ 0 h 711325"/>
              <a:gd name="connsiteX2" fmla="*/ 4456811 w 4456811"/>
              <a:gd name="connsiteY2" fmla="*/ 711325 h 711325"/>
              <a:gd name="connsiteX3" fmla="*/ 6415 w 4456811"/>
              <a:gd name="connsiteY3" fmla="*/ 163674 h 711325"/>
              <a:gd name="connsiteX4" fmla="*/ 0 w 4456811"/>
              <a:gd name="connsiteY4" fmla="*/ 5420 h 711325"/>
              <a:gd name="connsiteX0" fmla="*/ 0 w 4454208"/>
              <a:gd name="connsiteY0" fmla="*/ 5420 h 711325"/>
              <a:gd name="connsiteX1" fmla="*/ 4454208 w 4454208"/>
              <a:gd name="connsiteY1" fmla="*/ 0 h 711325"/>
              <a:gd name="connsiteX2" fmla="*/ 4454208 w 4454208"/>
              <a:gd name="connsiteY2" fmla="*/ 711325 h 711325"/>
              <a:gd name="connsiteX3" fmla="*/ 3812 w 4454208"/>
              <a:gd name="connsiteY3" fmla="*/ 163674 h 711325"/>
              <a:gd name="connsiteX4" fmla="*/ 0 w 4454208"/>
              <a:gd name="connsiteY4" fmla="*/ 5420 h 711325"/>
              <a:gd name="connsiteX0" fmla="*/ 0 w 4454208"/>
              <a:gd name="connsiteY0" fmla="*/ 5420 h 711325"/>
              <a:gd name="connsiteX1" fmla="*/ 4454208 w 4454208"/>
              <a:gd name="connsiteY1" fmla="*/ 0 h 711325"/>
              <a:gd name="connsiteX2" fmla="*/ 4454208 w 4454208"/>
              <a:gd name="connsiteY2" fmla="*/ 711325 h 711325"/>
              <a:gd name="connsiteX3" fmla="*/ 1209 w 4454208"/>
              <a:gd name="connsiteY3" fmla="*/ 158926 h 711325"/>
              <a:gd name="connsiteX4" fmla="*/ 0 w 4454208"/>
              <a:gd name="connsiteY4" fmla="*/ 5420 h 711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4208" h="711325">
                <a:moveTo>
                  <a:pt x="0" y="5420"/>
                </a:moveTo>
                <a:lnTo>
                  <a:pt x="4454208" y="0"/>
                </a:lnTo>
                <a:lnTo>
                  <a:pt x="4454208" y="711325"/>
                </a:lnTo>
                <a:lnTo>
                  <a:pt x="1209" y="158926"/>
                </a:lnTo>
                <a:cubicBezTo>
                  <a:pt x="1674" y="91928"/>
                  <a:pt x="3207" y="84547"/>
                  <a:pt x="0" y="5420"/>
                </a:cubicBezTo>
                <a:close/>
              </a:path>
            </a:pathLst>
          </a:custGeom>
          <a:solidFill>
            <a:srgbClr val="90A2C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p>
        </p:txBody>
      </p:sp>
      <p:sp>
        <p:nvSpPr>
          <p:cNvPr id="15" name="Title Placeholder 1">
            <a:extLst>
              <a:ext uri="{FF2B5EF4-FFF2-40B4-BE49-F238E27FC236}">
                <a16:creationId xmlns:a16="http://schemas.microsoft.com/office/drawing/2014/main" id="{D5E21F8D-D421-494E-84E7-F9869502447C}"/>
              </a:ext>
            </a:extLst>
          </p:cNvPr>
          <p:cNvSpPr>
            <a:spLocks noGrp="1"/>
          </p:cNvSpPr>
          <p:nvPr userDrawn="1">
            <p:ph type="title" hasCustomPrompt="1"/>
          </p:nvPr>
        </p:nvSpPr>
        <p:spPr>
          <a:xfrm>
            <a:off x="423125" y="1917010"/>
            <a:ext cx="11395467" cy="1325563"/>
          </a:xfrm>
          <a:prstGeom prst="rect">
            <a:avLst/>
          </a:prstGeom>
        </p:spPr>
        <p:txBody>
          <a:bodyPr vert="horz" lIns="0" tIns="0" rIns="0" bIns="0" rtlCol="0" anchor="ctr">
            <a:noAutofit/>
          </a:bodyPr>
          <a:lstStyle>
            <a:lvl1pPr>
              <a:defRPr sz="4000" b="1">
                <a:solidFill>
                  <a:schemeClr val="accent1"/>
                </a:solidFill>
                <a:latin typeface="+mn-lt"/>
              </a:defRPr>
            </a:lvl1pPr>
          </a:lstStyle>
          <a:p>
            <a:r>
              <a:rPr lang="en-US"/>
              <a:t>Presentation Title - First line</a:t>
            </a:r>
            <a:br>
              <a:rPr lang="en-US"/>
            </a:br>
            <a:r>
              <a:rPr lang="en-US"/>
              <a:t>Sub Title - Second Line</a:t>
            </a:r>
          </a:p>
        </p:txBody>
      </p:sp>
    </p:spTree>
    <p:extLst>
      <p:ext uri="{BB962C8B-B14F-4D97-AF65-F5344CB8AC3E}">
        <p14:creationId xmlns:p14="http://schemas.microsoft.com/office/powerpoint/2010/main" val="31734512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9E1AE-2D0B-4241-8DAC-76DB425687E6}"/>
              </a:ext>
            </a:extLst>
          </p:cNvPr>
          <p:cNvSpPr>
            <a:spLocks noGrp="1"/>
          </p:cNvSpPr>
          <p:nvPr>
            <p:ph type="title"/>
          </p:nvPr>
        </p:nvSpPr>
        <p:spPr>
          <a:xfrm>
            <a:off x="616448" y="1104562"/>
            <a:ext cx="11236721" cy="750253"/>
          </a:xfrm>
        </p:spPr>
        <p:txBody>
          <a:bodyPr>
            <a:normAutofit/>
          </a:bodyPr>
          <a:lstStyle>
            <a:lvl1pPr>
              <a:defRPr sz="4000" b="1">
                <a:solidFill>
                  <a:schemeClr val="accent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EA7DC7E0-961C-4A00-8B0B-83ECF8E3C463}"/>
              </a:ext>
            </a:extLst>
          </p:cNvPr>
          <p:cNvSpPr>
            <a:spLocks noGrp="1"/>
          </p:cNvSpPr>
          <p:nvPr>
            <p:ph idx="1"/>
          </p:nvPr>
        </p:nvSpPr>
        <p:spPr/>
        <p:txBody>
          <a:bodyPr/>
          <a:lstStyle>
            <a:lvl1pPr marL="308269" indent="-308269" algn="l" defTabSz="1216185" rtl="0" eaLnBrk="1" latinLnBrk="0" hangingPunct="1">
              <a:spcBef>
                <a:spcPts val="0"/>
              </a:spcBef>
              <a:spcAft>
                <a:spcPts val="798"/>
              </a:spcAft>
              <a:buClr>
                <a:schemeClr val="tx2"/>
              </a:buClr>
              <a:buSzPct val="120000"/>
              <a:buFont typeface="Wingdings" pitchFamily="2" charset="2"/>
              <a:buChar char="§"/>
              <a:defRPr lang="en-US" sz="2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6216" marR="0" indent="-304046" algn="l" defTabSz="1216185" rtl="0" eaLnBrk="1" fontAlgn="auto" latinLnBrk="0" hangingPunct="1">
              <a:lnSpc>
                <a:spcPct val="90000"/>
              </a:lnSpc>
              <a:spcBef>
                <a:spcPts val="0"/>
              </a:spcBef>
              <a:spcAft>
                <a:spcPts val="798"/>
              </a:spcAft>
              <a:buClr>
                <a:schemeClr val="tx2"/>
              </a:buClr>
              <a:buSzTx/>
              <a:buFont typeface="Arial" pitchFamily="34" charset="0"/>
              <a:buChar char="–"/>
              <a:tabLst/>
              <a:defRPr lang="en-US"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94485" indent="-308269" algn="l" defTabSz="1216185" rtl="0" eaLnBrk="1" latinLnBrk="0" hangingPunct="1">
              <a:spcBef>
                <a:spcPts val="0"/>
              </a:spcBef>
              <a:spcAft>
                <a:spcPts val="798"/>
              </a:spcAft>
              <a:buClr>
                <a:schemeClr val="tx2"/>
              </a:buClr>
              <a:buSzPct val="110000"/>
              <a:buFont typeface="Wingdings" pitchFamily="2" charset="2"/>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algn="l" defTabSz="1216185" rtl="0" eaLnBrk="1" latinLnBrk="0" hangingPunct="1">
              <a:spcBef>
                <a:spcPts val="0"/>
              </a:spcBef>
              <a:spcAft>
                <a:spcPts val="798"/>
              </a:spcAft>
              <a:buClr>
                <a:schemeClr val="tx2"/>
              </a:buClr>
              <a:defRPr lang="en-US" sz="2400" b="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algn="l" defTabSz="1216185" rtl="0" eaLnBrk="1" latinLnBrk="0" hangingPunct="1">
              <a:spcBef>
                <a:spcPts val="0"/>
              </a:spcBef>
              <a:spcAft>
                <a:spcPts val="798"/>
              </a:spcAft>
              <a:buClr>
                <a:schemeClr val="tx2"/>
              </a:buClr>
              <a:defRPr lang="en-US" sz="2660" b="1" kern="1200">
                <a:solidFill>
                  <a:schemeClr val="tx1"/>
                </a:solidFill>
                <a:latin typeface="Arial" pitchFamily="34" charset="0"/>
                <a:ea typeface="Verdana" pitchFamily="34" charset="0"/>
                <a:cs typeface="Arial" pitchFamily="34" charset="0"/>
              </a:defRPr>
            </a:lvl5pPr>
          </a:lstStyle>
          <a:p>
            <a:pPr marL="308269" lvl="0" indent="-308269" defTabSz="1216185">
              <a:spcBef>
                <a:spcPts val="0"/>
              </a:spcBef>
              <a:spcAft>
                <a:spcPts val="798"/>
              </a:spcAft>
              <a:buClr>
                <a:schemeClr val="tx2"/>
              </a:buClr>
              <a:buSzPct val="120000"/>
              <a:buFont typeface="Wingdings" pitchFamily="2" charset="2"/>
              <a:buChar char="§"/>
            </a:pPr>
            <a:r>
              <a:rPr lang="en-US"/>
              <a:t>Click to 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7" name="Slide Number Placeholder 5">
            <a:extLst>
              <a:ext uri="{FF2B5EF4-FFF2-40B4-BE49-F238E27FC236}">
                <a16:creationId xmlns:a16="http://schemas.microsoft.com/office/drawing/2014/main" id="{B53F2848-DF32-4C59-B04B-EBFD963B2F8D}"/>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p>
        </p:txBody>
      </p:sp>
      <p:sp>
        <p:nvSpPr>
          <p:cNvPr id="6" name="Flowchart: Off-page Connector 9">
            <a:extLst>
              <a:ext uri="{FF2B5EF4-FFF2-40B4-BE49-F238E27FC236}">
                <a16:creationId xmlns:a16="http://schemas.microsoft.com/office/drawing/2014/main" id="{9877753F-36B5-4AA2-85E7-AAA5EF52AEDB}"/>
              </a:ext>
            </a:extLst>
          </p:cNvPr>
          <p:cNvSpPr/>
          <p:nvPr userDrawn="1"/>
        </p:nvSpPr>
        <p:spPr>
          <a:xfrm>
            <a:off x="11324351" y="6436329"/>
            <a:ext cx="516099" cy="204490"/>
          </a:xfrm>
          <a:prstGeom prst="flowChartOffpageConnector">
            <a:avLst/>
          </a:prstGeom>
          <a:solidFill>
            <a:srgbClr val="003865">
              <a:alpha val="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FD54E57D-AA25-48FE-BAD8-96F3F656CFE4}" type="slidenum">
              <a:rPr lang="en-US" sz="1100" b="0" smtClean="0">
                <a:solidFill>
                  <a:srgbClr val="005CA8"/>
                </a:solidFill>
                <a:latin typeface="+mn-lt"/>
                <a:ea typeface="Open Sans" pitchFamily="34" charset="0"/>
                <a:cs typeface="Arial" pitchFamily="34" charset="0"/>
              </a:rPr>
              <a:pPr algn="ctr"/>
              <a:t>‹#›</a:t>
            </a:fld>
            <a:endParaRPr lang="en-US" sz="675" b="0">
              <a:solidFill>
                <a:srgbClr val="005CA8"/>
              </a:solidFill>
              <a:latin typeface="+mn-lt"/>
              <a:ea typeface="Open Sans" pitchFamily="34" charset="0"/>
              <a:cs typeface="Arial" pitchFamily="34" charset="0"/>
            </a:endParaRPr>
          </a:p>
        </p:txBody>
      </p:sp>
    </p:spTree>
    <p:extLst>
      <p:ext uri="{BB962C8B-B14F-4D97-AF65-F5344CB8AC3E}">
        <p14:creationId xmlns:p14="http://schemas.microsoft.com/office/powerpoint/2010/main" val="4184689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Section Header Layout">
    <p:spTree>
      <p:nvGrpSpPr>
        <p:cNvPr id="1" name=""/>
        <p:cNvGrpSpPr/>
        <p:nvPr/>
      </p:nvGrpSpPr>
      <p:grpSpPr>
        <a:xfrm>
          <a:off x="0" y="0"/>
          <a:ext cx="0" cy="0"/>
          <a:chOff x="0" y="0"/>
          <a:chExt cx="0" cy="0"/>
        </a:xfrm>
      </p:grpSpPr>
      <p:sp>
        <p:nvSpPr>
          <p:cNvPr id="21" name="Rectangle 9"/>
          <p:cNvSpPr>
            <a:spLocks noGrp="1" noChangeArrowheads="1"/>
          </p:cNvSpPr>
          <p:nvPr>
            <p:ph type="ctrTitle" sz="quarter" hasCustomPrompt="1"/>
          </p:nvPr>
        </p:nvSpPr>
        <p:spPr>
          <a:xfrm>
            <a:off x="685800" y="2523067"/>
            <a:ext cx="10820400" cy="1803399"/>
          </a:xfrm>
        </p:spPr>
        <p:txBody>
          <a:bodyPr anchor="ctr" anchorCtr="0">
            <a:noAutofit/>
          </a:bodyPr>
          <a:lstStyle>
            <a:lvl1pPr algn="ctr">
              <a:lnSpc>
                <a:spcPts val="4400"/>
              </a:lnSpc>
              <a:defRPr sz="4400" b="1">
                <a:solidFill>
                  <a:schemeClr val="accent1"/>
                </a:solidFill>
                <a:latin typeface="+mn-lt"/>
                <a:ea typeface="Tahoma" panose="020B0604030504040204" pitchFamily="34" charset="0"/>
                <a:cs typeface="Tahoma" panose="020B0604030504040204" pitchFamily="34" charset="0"/>
              </a:defRPr>
            </a:lvl1pPr>
          </a:lstStyle>
          <a:p>
            <a:r>
              <a:rPr lang="en-US"/>
              <a:t>Divider Slide – Section Title here</a:t>
            </a:r>
          </a:p>
        </p:txBody>
      </p:sp>
      <p:cxnSp>
        <p:nvCxnSpPr>
          <p:cNvPr id="5" name="Straight Connector 4"/>
          <p:cNvCxnSpPr/>
          <p:nvPr/>
        </p:nvCxnSpPr>
        <p:spPr>
          <a:xfrm>
            <a:off x="685800" y="20574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5800" y="48006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3" name="Flowchart: Off-page Connector 9">
            <a:extLst>
              <a:ext uri="{FF2B5EF4-FFF2-40B4-BE49-F238E27FC236}">
                <a16:creationId xmlns:a16="http://schemas.microsoft.com/office/drawing/2014/main" id="{7AC59ADE-EFBD-425B-8243-DEC30ED71DAD}"/>
              </a:ext>
            </a:extLst>
          </p:cNvPr>
          <p:cNvSpPr/>
          <p:nvPr userDrawn="1"/>
        </p:nvSpPr>
        <p:spPr>
          <a:xfrm>
            <a:off x="11324351" y="6436329"/>
            <a:ext cx="516099" cy="204490"/>
          </a:xfrm>
          <a:prstGeom prst="flowChartOffpageConnector">
            <a:avLst/>
          </a:prstGeom>
          <a:solidFill>
            <a:srgbClr val="003865">
              <a:alpha val="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FD54E57D-AA25-48FE-BAD8-96F3F656CFE4}" type="slidenum">
              <a:rPr lang="en-US" sz="1100" b="0" smtClean="0">
                <a:solidFill>
                  <a:srgbClr val="005CA8"/>
                </a:solidFill>
                <a:latin typeface="+mn-lt"/>
                <a:ea typeface="Open Sans" pitchFamily="34" charset="0"/>
                <a:cs typeface="Arial" pitchFamily="34" charset="0"/>
              </a:rPr>
              <a:pPr algn="ctr"/>
              <a:t>‹#›</a:t>
            </a:fld>
            <a:endParaRPr lang="en-US" sz="675" b="0">
              <a:solidFill>
                <a:srgbClr val="005CA8"/>
              </a:solidFill>
              <a:latin typeface="+mn-lt"/>
              <a:ea typeface="Open Sans" pitchFamily="34" charset="0"/>
              <a:cs typeface="Arial" pitchFamily="34" charset="0"/>
            </a:endParaRPr>
          </a:p>
        </p:txBody>
      </p:sp>
      <p:grpSp>
        <p:nvGrpSpPr>
          <p:cNvPr id="14" name="Group 13">
            <a:extLst>
              <a:ext uri="{FF2B5EF4-FFF2-40B4-BE49-F238E27FC236}">
                <a16:creationId xmlns:a16="http://schemas.microsoft.com/office/drawing/2014/main" id="{38DD8047-CCE0-4147-A231-31E52EDA4946}"/>
              </a:ext>
            </a:extLst>
          </p:cNvPr>
          <p:cNvGrpSpPr/>
          <p:nvPr userDrawn="1"/>
        </p:nvGrpSpPr>
        <p:grpSpPr>
          <a:xfrm>
            <a:off x="2927" y="13178"/>
            <a:ext cx="12213995" cy="1966540"/>
            <a:chOff x="2927" y="13178"/>
            <a:chExt cx="12213995" cy="1573029"/>
          </a:xfrm>
        </p:grpSpPr>
        <p:sp>
          <p:nvSpPr>
            <p:cNvPr id="15" name="Rectangle 4">
              <a:extLst>
                <a:ext uri="{FF2B5EF4-FFF2-40B4-BE49-F238E27FC236}">
                  <a16:creationId xmlns:a16="http://schemas.microsoft.com/office/drawing/2014/main" id="{D70198AB-58DD-49D2-B084-80821D0191C1}"/>
                </a:ext>
              </a:extLst>
            </p:cNvPr>
            <p:cNvSpPr/>
            <p:nvPr userDrawn="1"/>
          </p:nvSpPr>
          <p:spPr>
            <a:xfrm>
              <a:off x="24794" y="13178"/>
              <a:ext cx="12192128" cy="1573029"/>
            </a:xfrm>
            <a:custGeom>
              <a:avLst/>
              <a:gdLst>
                <a:gd name="connsiteX0" fmla="*/ 0 w 4445636"/>
                <a:gd name="connsiteY0" fmla="*/ 0 h 817247"/>
                <a:gd name="connsiteX1" fmla="*/ 4445636 w 4445636"/>
                <a:gd name="connsiteY1" fmla="*/ 0 h 817247"/>
                <a:gd name="connsiteX2" fmla="*/ 4445636 w 4445636"/>
                <a:gd name="connsiteY2" fmla="*/ 817247 h 817247"/>
                <a:gd name="connsiteX3" fmla="*/ 0 w 4445636"/>
                <a:gd name="connsiteY3" fmla="*/ 817247 h 817247"/>
                <a:gd name="connsiteX4" fmla="*/ 0 w 4445636"/>
                <a:gd name="connsiteY4" fmla="*/ 0 h 817247"/>
                <a:gd name="connsiteX0" fmla="*/ 0 w 4445636"/>
                <a:gd name="connsiteY0" fmla="*/ 0 h 817247"/>
                <a:gd name="connsiteX1" fmla="*/ 4445636 w 4445636"/>
                <a:gd name="connsiteY1" fmla="*/ 0 h 817247"/>
                <a:gd name="connsiteX2" fmla="*/ 4445636 w 4445636"/>
                <a:gd name="connsiteY2" fmla="*/ 817247 h 817247"/>
                <a:gd name="connsiteX3" fmla="*/ 0 w 4445636"/>
                <a:gd name="connsiteY3" fmla="*/ 0 h 817247"/>
                <a:gd name="connsiteX0" fmla="*/ 0 w 4445636"/>
                <a:gd name="connsiteY0" fmla="*/ 0 h 817247"/>
                <a:gd name="connsiteX1" fmla="*/ 4445636 w 4445636"/>
                <a:gd name="connsiteY1" fmla="*/ 0 h 817247"/>
                <a:gd name="connsiteX2" fmla="*/ 4445636 w 4445636"/>
                <a:gd name="connsiteY2" fmla="*/ 817247 h 817247"/>
                <a:gd name="connsiteX3" fmla="*/ 1739445 w 4445636"/>
                <a:gd name="connsiteY3" fmla="*/ 316683 h 817247"/>
                <a:gd name="connsiteX4" fmla="*/ 0 w 4445636"/>
                <a:gd name="connsiteY4" fmla="*/ 0 h 817247"/>
                <a:gd name="connsiteX0" fmla="*/ 0 w 4445636"/>
                <a:gd name="connsiteY0" fmla="*/ 0 h 817247"/>
                <a:gd name="connsiteX1" fmla="*/ 4445636 w 4445636"/>
                <a:gd name="connsiteY1" fmla="*/ 0 h 817247"/>
                <a:gd name="connsiteX2" fmla="*/ 4445636 w 4445636"/>
                <a:gd name="connsiteY2" fmla="*/ 817247 h 817247"/>
                <a:gd name="connsiteX3" fmla="*/ 1468864 w 4445636"/>
                <a:gd name="connsiteY3" fmla="*/ 541426 h 817247"/>
                <a:gd name="connsiteX4" fmla="*/ 0 w 4445636"/>
                <a:gd name="connsiteY4" fmla="*/ 0 h 817247"/>
                <a:gd name="connsiteX0" fmla="*/ 7731 w 4453367"/>
                <a:gd name="connsiteY0" fmla="*/ 0 h 817247"/>
                <a:gd name="connsiteX1" fmla="*/ 4453367 w 4453367"/>
                <a:gd name="connsiteY1" fmla="*/ 0 h 817247"/>
                <a:gd name="connsiteX2" fmla="*/ 4453367 w 4453367"/>
                <a:gd name="connsiteY2" fmla="*/ 817247 h 817247"/>
                <a:gd name="connsiteX3" fmla="*/ 0 w 4453367"/>
                <a:gd name="connsiteY3" fmla="*/ 234959 h 817247"/>
                <a:gd name="connsiteX4" fmla="*/ 7731 w 4453367"/>
                <a:gd name="connsiteY4" fmla="*/ 0 h 81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3367" h="817247">
                  <a:moveTo>
                    <a:pt x="7731" y="0"/>
                  </a:moveTo>
                  <a:lnTo>
                    <a:pt x="4453367" y="0"/>
                  </a:lnTo>
                  <a:lnTo>
                    <a:pt x="4453367" y="817247"/>
                  </a:lnTo>
                  <a:lnTo>
                    <a:pt x="0" y="234959"/>
                  </a:lnTo>
                  <a:lnTo>
                    <a:pt x="7731" y="0"/>
                  </a:lnTo>
                  <a:close/>
                </a:path>
              </a:pathLst>
            </a:custGeom>
            <a:solidFill>
              <a:schemeClr val="accent3">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p>
          </p:txBody>
        </p:sp>
        <p:sp>
          <p:nvSpPr>
            <p:cNvPr id="24" name="Rectangle 4">
              <a:extLst>
                <a:ext uri="{FF2B5EF4-FFF2-40B4-BE49-F238E27FC236}">
                  <a16:creationId xmlns:a16="http://schemas.microsoft.com/office/drawing/2014/main" id="{356F99A8-990C-439C-9647-44504E3A6FC7}"/>
                </a:ext>
              </a:extLst>
            </p:cNvPr>
            <p:cNvSpPr/>
            <p:nvPr userDrawn="1"/>
          </p:nvSpPr>
          <p:spPr>
            <a:xfrm flipH="1">
              <a:off x="2927" y="13178"/>
              <a:ext cx="12189073" cy="1399995"/>
            </a:xfrm>
            <a:custGeom>
              <a:avLst/>
              <a:gdLst>
                <a:gd name="connsiteX0" fmla="*/ 0 w 4445636"/>
                <a:gd name="connsiteY0" fmla="*/ 0 h 817247"/>
                <a:gd name="connsiteX1" fmla="*/ 4445636 w 4445636"/>
                <a:gd name="connsiteY1" fmla="*/ 0 h 817247"/>
                <a:gd name="connsiteX2" fmla="*/ 4445636 w 4445636"/>
                <a:gd name="connsiteY2" fmla="*/ 817247 h 817247"/>
                <a:gd name="connsiteX3" fmla="*/ 0 w 4445636"/>
                <a:gd name="connsiteY3" fmla="*/ 817247 h 817247"/>
                <a:gd name="connsiteX4" fmla="*/ 0 w 4445636"/>
                <a:gd name="connsiteY4" fmla="*/ 0 h 817247"/>
                <a:gd name="connsiteX0" fmla="*/ 0 w 4445636"/>
                <a:gd name="connsiteY0" fmla="*/ 0 h 817247"/>
                <a:gd name="connsiteX1" fmla="*/ 4445636 w 4445636"/>
                <a:gd name="connsiteY1" fmla="*/ 0 h 817247"/>
                <a:gd name="connsiteX2" fmla="*/ 4445636 w 4445636"/>
                <a:gd name="connsiteY2" fmla="*/ 817247 h 817247"/>
                <a:gd name="connsiteX3" fmla="*/ 0 w 4445636"/>
                <a:gd name="connsiteY3" fmla="*/ 0 h 817247"/>
                <a:gd name="connsiteX0" fmla="*/ 0 w 4445636"/>
                <a:gd name="connsiteY0" fmla="*/ 0 h 817247"/>
                <a:gd name="connsiteX1" fmla="*/ 4445636 w 4445636"/>
                <a:gd name="connsiteY1" fmla="*/ 0 h 817247"/>
                <a:gd name="connsiteX2" fmla="*/ 4445636 w 4445636"/>
                <a:gd name="connsiteY2" fmla="*/ 817247 h 817247"/>
                <a:gd name="connsiteX3" fmla="*/ 1290070 w 4445636"/>
                <a:gd name="connsiteY3" fmla="*/ 215900 h 817247"/>
                <a:gd name="connsiteX4" fmla="*/ 0 w 4445636"/>
                <a:gd name="connsiteY4" fmla="*/ 0 h 817247"/>
                <a:gd name="connsiteX0" fmla="*/ 0 w 4445636"/>
                <a:gd name="connsiteY0" fmla="*/ 0 h 817247"/>
                <a:gd name="connsiteX1" fmla="*/ 4445636 w 4445636"/>
                <a:gd name="connsiteY1" fmla="*/ 0 h 817247"/>
                <a:gd name="connsiteX2" fmla="*/ 4445636 w 4445636"/>
                <a:gd name="connsiteY2" fmla="*/ 817247 h 817247"/>
                <a:gd name="connsiteX3" fmla="*/ 0 w 4445636"/>
                <a:gd name="connsiteY3" fmla="*/ 152399 h 817247"/>
                <a:gd name="connsiteX4" fmla="*/ 0 w 4445636"/>
                <a:gd name="connsiteY4" fmla="*/ 0 h 81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636" h="817247">
                  <a:moveTo>
                    <a:pt x="0" y="0"/>
                  </a:moveTo>
                  <a:lnTo>
                    <a:pt x="4445636" y="0"/>
                  </a:lnTo>
                  <a:lnTo>
                    <a:pt x="4445636" y="817247"/>
                  </a:lnTo>
                  <a:lnTo>
                    <a:pt x="0" y="152399"/>
                  </a:lnTo>
                  <a:lnTo>
                    <a:pt x="0" y="0"/>
                  </a:lnTo>
                  <a:close/>
                </a:path>
              </a:pathLst>
            </a:custGeom>
            <a:solidFill>
              <a:srgbClr val="1F5FA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p>
          </p:txBody>
        </p:sp>
        <p:sp>
          <p:nvSpPr>
            <p:cNvPr id="26" name="Rectangle 4">
              <a:extLst>
                <a:ext uri="{FF2B5EF4-FFF2-40B4-BE49-F238E27FC236}">
                  <a16:creationId xmlns:a16="http://schemas.microsoft.com/office/drawing/2014/main" id="{AA0A104F-9CBF-48DE-8D36-380877F3613D}"/>
                </a:ext>
              </a:extLst>
            </p:cNvPr>
            <p:cNvSpPr/>
            <p:nvPr userDrawn="1"/>
          </p:nvSpPr>
          <p:spPr>
            <a:xfrm>
              <a:off x="4160654" y="13178"/>
              <a:ext cx="8022181" cy="1311119"/>
            </a:xfrm>
            <a:custGeom>
              <a:avLst/>
              <a:gdLst>
                <a:gd name="connsiteX0" fmla="*/ 0 w 4445636"/>
                <a:gd name="connsiteY0" fmla="*/ 0 h 817247"/>
                <a:gd name="connsiteX1" fmla="*/ 4445636 w 4445636"/>
                <a:gd name="connsiteY1" fmla="*/ 0 h 817247"/>
                <a:gd name="connsiteX2" fmla="*/ 4445636 w 4445636"/>
                <a:gd name="connsiteY2" fmla="*/ 817247 h 817247"/>
                <a:gd name="connsiteX3" fmla="*/ 0 w 4445636"/>
                <a:gd name="connsiteY3" fmla="*/ 817247 h 817247"/>
                <a:gd name="connsiteX4" fmla="*/ 0 w 4445636"/>
                <a:gd name="connsiteY4" fmla="*/ 0 h 817247"/>
                <a:gd name="connsiteX0" fmla="*/ 0 w 4445636"/>
                <a:gd name="connsiteY0" fmla="*/ 0 h 817247"/>
                <a:gd name="connsiteX1" fmla="*/ 4445636 w 4445636"/>
                <a:gd name="connsiteY1" fmla="*/ 0 h 817247"/>
                <a:gd name="connsiteX2" fmla="*/ 4445636 w 4445636"/>
                <a:gd name="connsiteY2" fmla="*/ 817247 h 817247"/>
                <a:gd name="connsiteX3" fmla="*/ 0 w 4445636"/>
                <a:gd name="connsiteY3" fmla="*/ 0 h 817247"/>
              </a:gdLst>
              <a:ahLst/>
              <a:cxnLst>
                <a:cxn ang="0">
                  <a:pos x="connsiteX0" y="connsiteY0"/>
                </a:cxn>
                <a:cxn ang="0">
                  <a:pos x="connsiteX1" y="connsiteY1"/>
                </a:cxn>
                <a:cxn ang="0">
                  <a:pos x="connsiteX2" y="connsiteY2"/>
                </a:cxn>
                <a:cxn ang="0">
                  <a:pos x="connsiteX3" y="connsiteY3"/>
                </a:cxn>
              </a:cxnLst>
              <a:rect l="l" t="t" r="r" b="b"/>
              <a:pathLst>
                <a:path w="4445636" h="817247">
                  <a:moveTo>
                    <a:pt x="0" y="0"/>
                  </a:moveTo>
                  <a:lnTo>
                    <a:pt x="4445636" y="0"/>
                  </a:lnTo>
                  <a:lnTo>
                    <a:pt x="4445636" y="817247"/>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p>
          </p:txBody>
        </p:sp>
      </p:grpSp>
      <p:sp>
        <p:nvSpPr>
          <p:cNvPr id="27" name="Rectangle 4">
            <a:extLst>
              <a:ext uri="{FF2B5EF4-FFF2-40B4-BE49-F238E27FC236}">
                <a16:creationId xmlns:a16="http://schemas.microsoft.com/office/drawing/2014/main" id="{01CB2924-2F92-45D7-8BE3-F114B93E2C6C}"/>
              </a:ext>
            </a:extLst>
          </p:cNvPr>
          <p:cNvSpPr/>
          <p:nvPr userDrawn="1"/>
        </p:nvSpPr>
        <p:spPr>
          <a:xfrm flipV="1">
            <a:off x="-11596" y="6072810"/>
            <a:ext cx="12200571" cy="800959"/>
          </a:xfrm>
          <a:custGeom>
            <a:avLst/>
            <a:gdLst>
              <a:gd name="connsiteX0" fmla="*/ 0 w 4445636"/>
              <a:gd name="connsiteY0" fmla="*/ 0 h 817247"/>
              <a:gd name="connsiteX1" fmla="*/ 4445636 w 4445636"/>
              <a:gd name="connsiteY1" fmla="*/ 0 h 817247"/>
              <a:gd name="connsiteX2" fmla="*/ 4445636 w 4445636"/>
              <a:gd name="connsiteY2" fmla="*/ 817247 h 817247"/>
              <a:gd name="connsiteX3" fmla="*/ 0 w 4445636"/>
              <a:gd name="connsiteY3" fmla="*/ 817247 h 817247"/>
              <a:gd name="connsiteX4" fmla="*/ 0 w 4445636"/>
              <a:gd name="connsiteY4" fmla="*/ 0 h 817247"/>
              <a:gd name="connsiteX0" fmla="*/ 0 w 4445636"/>
              <a:gd name="connsiteY0" fmla="*/ 0 h 817247"/>
              <a:gd name="connsiteX1" fmla="*/ 4445636 w 4445636"/>
              <a:gd name="connsiteY1" fmla="*/ 0 h 817247"/>
              <a:gd name="connsiteX2" fmla="*/ 4445636 w 4445636"/>
              <a:gd name="connsiteY2" fmla="*/ 817247 h 817247"/>
              <a:gd name="connsiteX3" fmla="*/ 0 w 4445636"/>
              <a:gd name="connsiteY3" fmla="*/ 0 h 817247"/>
              <a:gd name="connsiteX0" fmla="*/ 0 w 4445636"/>
              <a:gd name="connsiteY0" fmla="*/ 0 h 817247"/>
              <a:gd name="connsiteX1" fmla="*/ 4445636 w 4445636"/>
              <a:gd name="connsiteY1" fmla="*/ 0 h 817247"/>
              <a:gd name="connsiteX2" fmla="*/ 4445636 w 4445636"/>
              <a:gd name="connsiteY2" fmla="*/ 817247 h 817247"/>
              <a:gd name="connsiteX3" fmla="*/ 1739445 w 4445636"/>
              <a:gd name="connsiteY3" fmla="*/ 316683 h 817247"/>
              <a:gd name="connsiteX4" fmla="*/ 0 w 4445636"/>
              <a:gd name="connsiteY4" fmla="*/ 0 h 817247"/>
              <a:gd name="connsiteX0" fmla="*/ 0 w 4445636"/>
              <a:gd name="connsiteY0" fmla="*/ 0 h 817247"/>
              <a:gd name="connsiteX1" fmla="*/ 4445636 w 4445636"/>
              <a:gd name="connsiteY1" fmla="*/ 0 h 817247"/>
              <a:gd name="connsiteX2" fmla="*/ 4445636 w 4445636"/>
              <a:gd name="connsiteY2" fmla="*/ 817247 h 817247"/>
              <a:gd name="connsiteX3" fmla="*/ 1468864 w 4445636"/>
              <a:gd name="connsiteY3" fmla="*/ 541426 h 817247"/>
              <a:gd name="connsiteX4" fmla="*/ 0 w 4445636"/>
              <a:gd name="connsiteY4" fmla="*/ 0 h 817247"/>
              <a:gd name="connsiteX0" fmla="*/ 7731 w 4453367"/>
              <a:gd name="connsiteY0" fmla="*/ 0 h 817247"/>
              <a:gd name="connsiteX1" fmla="*/ 4453367 w 4453367"/>
              <a:gd name="connsiteY1" fmla="*/ 0 h 817247"/>
              <a:gd name="connsiteX2" fmla="*/ 4453367 w 4453367"/>
              <a:gd name="connsiteY2" fmla="*/ 817247 h 817247"/>
              <a:gd name="connsiteX3" fmla="*/ 0 w 4453367"/>
              <a:gd name="connsiteY3" fmla="*/ 234959 h 817247"/>
              <a:gd name="connsiteX4" fmla="*/ 7731 w 4453367"/>
              <a:gd name="connsiteY4" fmla="*/ 0 h 817247"/>
              <a:gd name="connsiteX0" fmla="*/ 0 w 4445636"/>
              <a:gd name="connsiteY0" fmla="*/ 0 h 817247"/>
              <a:gd name="connsiteX1" fmla="*/ 4445636 w 4445636"/>
              <a:gd name="connsiteY1" fmla="*/ 0 h 817247"/>
              <a:gd name="connsiteX2" fmla="*/ 4445636 w 4445636"/>
              <a:gd name="connsiteY2" fmla="*/ 817247 h 817247"/>
              <a:gd name="connsiteX3" fmla="*/ 6783 w 4445636"/>
              <a:gd name="connsiteY3" fmla="*/ 181998 h 817247"/>
              <a:gd name="connsiteX4" fmla="*/ 0 w 4445636"/>
              <a:gd name="connsiteY4" fmla="*/ 0 h 817247"/>
              <a:gd name="connsiteX0" fmla="*/ 12569 w 4458205"/>
              <a:gd name="connsiteY0" fmla="*/ 0 h 817247"/>
              <a:gd name="connsiteX1" fmla="*/ 4458205 w 4458205"/>
              <a:gd name="connsiteY1" fmla="*/ 0 h 817247"/>
              <a:gd name="connsiteX2" fmla="*/ 4458205 w 4458205"/>
              <a:gd name="connsiteY2" fmla="*/ 817247 h 817247"/>
              <a:gd name="connsiteX3" fmla="*/ 0 w 4458205"/>
              <a:gd name="connsiteY3" fmla="*/ 173172 h 817247"/>
              <a:gd name="connsiteX4" fmla="*/ 12569 w 4458205"/>
              <a:gd name="connsiteY4" fmla="*/ 0 h 817247"/>
              <a:gd name="connsiteX0" fmla="*/ 0 w 4469826"/>
              <a:gd name="connsiteY0" fmla="*/ 0 h 826074"/>
              <a:gd name="connsiteX1" fmla="*/ 4469826 w 4469826"/>
              <a:gd name="connsiteY1" fmla="*/ 8827 h 826074"/>
              <a:gd name="connsiteX2" fmla="*/ 4469826 w 4469826"/>
              <a:gd name="connsiteY2" fmla="*/ 826074 h 826074"/>
              <a:gd name="connsiteX3" fmla="*/ 11621 w 4469826"/>
              <a:gd name="connsiteY3" fmla="*/ 181999 h 826074"/>
              <a:gd name="connsiteX4" fmla="*/ 0 w 4469826"/>
              <a:gd name="connsiteY4" fmla="*/ 0 h 826074"/>
              <a:gd name="connsiteX0" fmla="*/ 0 w 4469826"/>
              <a:gd name="connsiteY0" fmla="*/ 0 h 720152"/>
              <a:gd name="connsiteX1" fmla="*/ 4469826 w 4469826"/>
              <a:gd name="connsiteY1" fmla="*/ 8827 h 720152"/>
              <a:gd name="connsiteX2" fmla="*/ 4469826 w 4469826"/>
              <a:gd name="connsiteY2" fmla="*/ 720152 h 720152"/>
              <a:gd name="connsiteX3" fmla="*/ 11621 w 4469826"/>
              <a:gd name="connsiteY3" fmla="*/ 181999 h 720152"/>
              <a:gd name="connsiteX4" fmla="*/ 0 w 4469826"/>
              <a:gd name="connsiteY4" fmla="*/ 0 h 720152"/>
              <a:gd name="connsiteX0" fmla="*/ 1394 w 4458205"/>
              <a:gd name="connsiteY0" fmla="*/ 0 h 739147"/>
              <a:gd name="connsiteX1" fmla="*/ 4458205 w 4458205"/>
              <a:gd name="connsiteY1" fmla="*/ 27822 h 739147"/>
              <a:gd name="connsiteX2" fmla="*/ 4458205 w 4458205"/>
              <a:gd name="connsiteY2" fmla="*/ 739147 h 739147"/>
              <a:gd name="connsiteX3" fmla="*/ 0 w 4458205"/>
              <a:gd name="connsiteY3" fmla="*/ 200994 h 739147"/>
              <a:gd name="connsiteX4" fmla="*/ 1394 w 4458205"/>
              <a:gd name="connsiteY4" fmla="*/ 0 h 739147"/>
              <a:gd name="connsiteX0" fmla="*/ 22 w 4456833"/>
              <a:gd name="connsiteY0" fmla="*/ 0 h 739147"/>
              <a:gd name="connsiteX1" fmla="*/ 4456833 w 4456833"/>
              <a:gd name="connsiteY1" fmla="*/ 27822 h 739147"/>
              <a:gd name="connsiteX2" fmla="*/ 4456833 w 4456833"/>
              <a:gd name="connsiteY2" fmla="*/ 739147 h 739147"/>
              <a:gd name="connsiteX3" fmla="*/ 6437 w 4456833"/>
              <a:gd name="connsiteY3" fmla="*/ 191496 h 739147"/>
              <a:gd name="connsiteX4" fmla="*/ 22 w 4456833"/>
              <a:gd name="connsiteY4" fmla="*/ 0 h 739147"/>
              <a:gd name="connsiteX0" fmla="*/ 3997 w 4450396"/>
              <a:gd name="connsiteY0" fmla="*/ 0 h 739147"/>
              <a:gd name="connsiteX1" fmla="*/ 4450396 w 4450396"/>
              <a:gd name="connsiteY1" fmla="*/ 27822 h 739147"/>
              <a:gd name="connsiteX2" fmla="*/ 4450396 w 4450396"/>
              <a:gd name="connsiteY2" fmla="*/ 739147 h 739147"/>
              <a:gd name="connsiteX3" fmla="*/ 0 w 4450396"/>
              <a:gd name="connsiteY3" fmla="*/ 191496 h 739147"/>
              <a:gd name="connsiteX4" fmla="*/ 3997 w 4450396"/>
              <a:gd name="connsiteY4" fmla="*/ 0 h 739147"/>
              <a:gd name="connsiteX0" fmla="*/ 92498 w 4450396"/>
              <a:gd name="connsiteY0" fmla="*/ 105148 h 711325"/>
              <a:gd name="connsiteX1" fmla="*/ 4450396 w 4450396"/>
              <a:gd name="connsiteY1" fmla="*/ 0 h 711325"/>
              <a:gd name="connsiteX2" fmla="*/ 4450396 w 4450396"/>
              <a:gd name="connsiteY2" fmla="*/ 711325 h 711325"/>
              <a:gd name="connsiteX3" fmla="*/ 0 w 4450396"/>
              <a:gd name="connsiteY3" fmla="*/ 163674 h 711325"/>
              <a:gd name="connsiteX4" fmla="*/ 92498 w 4450396"/>
              <a:gd name="connsiteY4" fmla="*/ 105148 h 711325"/>
              <a:gd name="connsiteX0" fmla="*/ 21 w 4456832"/>
              <a:gd name="connsiteY0" fmla="*/ 5420 h 711325"/>
              <a:gd name="connsiteX1" fmla="*/ 4456832 w 4456832"/>
              <a:gd name="connsiteY1" fmla="*/ 0 h 711325"/>
              <a:gd name="connsiteX2" fmla="*/ 4456832 w 4456832"/>
              <a:gd name="connsiteY2" fmla="*/ 711325 h 711325"/>
              <a:gd name="connsiteX3" fmla="*/ 6436 w 4456832"/>
              <a:gd name="connsiteY3" fmla="*/ 163674 h 711325"/>
              <a:gd name="connsiteX4" fmla="*/ 21 w 4456832"/>
              <a:gd name="connsiteY4" fmla="*/ 5420 h 711325"/>
              <a:gd name="connsiteX0" fmla="*/ 0 w 4456811"/>
              <a:gd name="connsiteY0" fmla="*/ 5420 h 711325"/>
              <a:gd name="connsiteX1" fmla="*/ 4456811 w 4456811"/>
              <a:gd name="connsiteY1" fmla="*/ 0 h 711325"/>
              <a:gd name="connsiteX2" fmla="*/ 4456811 w 4456811"/>
              <a:gd name="connsiteY2" fmla="*/ 711325 h 711325"/>
              <a:gd name="connsiteX3" fmla="*/ 6415 w 4456811"/>
              <a:gd name="connsiteY3" fmla="*/ 163674 h 711325"/>
              <a:gd name="connsiteX4" fmla="*/ 0 w 4456811"/>
              <a:gd name="connsiteY4" fmla="*/ 5420 h 711325"/>
              <a:gd name="connsiteX0" fmla="*/ 0 w 4454208"/>
              <a:gd name="connsiteY0" fmla="*/ 5420 h 711325"/>
              <a:gd name="connsiteX1" fmla="*/ 4454208 w 4454208"/>
              <a:gd name="connsiteY1" fmla="*/ 0 h 711325"/>
              <a:gd name="connsiteX2" fmla="*/ 4454208 w 4454208"/>
              <a:gd name="connsiteY2" fmla="*/ 711325 h 711325"/>
              <a:gd name="connsiteX3" fmla="*/ 3812 w 4454208"/>
              <a:gd name="connsiteY3" fmla="*/ 163674 h 711325"/>
              <a:gd name="connsiteX4" fmla="*/ 0 w 4454208"/>
              <a:gd name="connsiteY4" fmla="*/ 5420 h 711325"/>
              <a:gd name="connsiteX0" fmla="*/ 0 w 4454208"/>
              <a:gd name="connsiteY0" fmla="*/ 5420 h 711325"/>
              <a:gd name="connsiteX1" fmla="*/ 4454208 w 4454208"/>
              <a:gd name="connsiteY1" fmla="*/ 0 h 711325"/>
              <a:gd name="connsiteX2" fmla="*/ 4454208 w 4454208"/>
              <a:gd name="connsiteY2" fmla="*/ 711325 h 711325"/>
              <a:gd name="connsiteX3" fmla="*/ 1209 w 4454208"/>
              <a:gd name="connsiteY3" fmla="*/ 158926 h 711325"/>
              <a:gd name="connsiteX4" fmla="*/ 0 w 4454208"/>
              <a:gd name="connsiteY4" fmla="*/ 5420 h 711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4208" h="711325">
                <a:moveTo>
                  <a:pt x="0" y="5420"/>
                </a:moveTo>
                <a:lnTo>
                  <a:pt x="4454208" y="0"/>
                </a:lnTo>
                <a:lnTo>
                  <a:pt x="4454208" y="711325"/>
                </a:lnTo>
                <a:lnTo>
                  <a:pt x="1209" y="158926"/>
                </a:lnTo>
                <a:cubicBezTo>
                  <a:pt x="1674" y="91928"/>
                  <a:pt x="3207" y="84547"/>
                  <a:pt x="0" y="5420"/>
                </a:cubicBezTo>
                <a:close/>
              </a:path>
            </a:pathLst>
          </a:custGeom>
          <a:solidFill>
            <a:srgbClr val="90A2C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p>
        </p:txBody>
      </p:sp>
    </p:spTree>
    <p:extLst>
      <p:ext uri="{BB962C8B-B14F-4D97-AF65-F5344CB8AC3E}">
        <p14:creationId xmlns:p14="http://schemas.microsoft.com/office/powerpoint/2010/main" val="7918399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367E-171D-4F02-854A-86982069072A}"/>
              </a:ext>
            </a:extLst>
          </p:cNvPr>
          <p:cNvSpPr>
            <a:spLocks noGrp="1"/>
          </p:cNvSpPr>
          <p:nvPr>
            <p:ph type="title"/>
          </p:nvPr>
        </p:nvSpPr>
        <p:spPr>
          <a:xfrm>
            <a:off x="838200" y="831957"/>
            <a:ext cx="10515600" cy="1325563"/>
          </a:xfrm>
        </p:spPr>
        <p:txBody>
          <a:bodyPr>
            <a:normAutofit/>
          </a:bodyPr>
          <a:lstStyle>
            <a:lvl1pPr>
              <a:defRPr sz="3600" b="1">
                <a:solidFill>
                  <a:schemeClr val="accent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2F2E0C53-8592-4185-BA98-B6863E30C1C9}"/>
              </a:ext>
            </a:extLst>
          </p:cNvPr>
          <p:cNvSpPr>
            <a:spLocks noGrp="1"/>
          </p:cNvSpPr>
          <p:nvPr>
            <p:ph sz="half" idx="1"/>
          </p:nvPr>
        </p:nvSpPr>
        <p:spPr>
          <a:xfrm>
            <a:off x="838200" y="208499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Click to 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4" name="Content Placeholder 3">
            <a:extLst>
              <a:ext uri="{FF2B5EF4-FFF2-40B4-BE49-F238E27FC236}">
                <a16:creationId xmlns:a16="http://schemas.microsoft.com/office/drawing/2014/main" id="{C4FAA94F-F00A-4D54-B986-1C6CE3499C6F}"/>
              </a:ext>
            </a:extLst>
          </p:cNvPr>
          <p:cNvSpPr>
            <a:spLocks noGrp="1"/>
          </p:cNvSpPr>
          <p:nvPr>
            <p:ph sz="half" idx="2"/>
          </p:nvPr>
        </p:nvSpPr>
        <p:spPr>
          <a:xfrm>
            <a:off x="6172200" y="208499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Click to 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7" name="Flowchart: Off-page Connector 9">
            <a:extLst>
              <a:ext uri="{FF2B5EF4-FFF2-40B4-BE49-F238E27FC236}">
                <a16:creationId xmlns:a16="http://schemas.microsoft.com/office/drawing/2014/main" id="{C84CD17C-2727-452D-8A58-B31A28F5674D}"/>
              </a:ext>
            </a:extLst>
          </p:cNvPr>
          <p:cNvSpPr/>
          <p:nvPr userDrawn="1"/>
        </p:nvSpPr>
        <p:spPr>
          <a:xfrm>
            <a:off x="11324351" y="6436329"/>
            <a:ext cx="516099" cy="204490"/>
          </a:xfrm>
          <a:prstGeom prst="flowChartOffpageConnector">
            <a:avLst/>
          </a:prstGeom>
          <a:solidFill>
            <a:srgbClr val="003865">
              <a:alpha val="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FD54E57D-AA25-48FE-BAD8-96F3F656CFE4}" type="slidenum">
              <a:rPr lang="en-US" sz="1100" b="0" smtClean="0">
                <a:solidFill>
                  <a:srgbClr val="005CA8"/>
                </a:solidFill>
                <a:latin typeface="+mn-lt"/>
                <a:ea typeface="Open Sans" pitchFamily="34" charset="0"/>
                <a:cs typeface="Arial" pitchFamily="34" charset="0"/>
              </a:rPr>
              <a:pPr algn="ctr"/>
              <a:t>‹#›</a:t>
            </a:fld>
            <a:endParaRPr lang="en-US" sz="675" b="0">
              <a:solidFill>
                <a:srgbClr val="005CA8"/>
              </a:solidFill>
              <a:latin typeface="+mn-lt"/>
              <a:ea typeface="Open Sans" pitchFamily="34" charset="0"/>
              <a:cs typeface="Arial" pitchFamily="34" charset="0"/>
            </a:endParaRPr>
          </a:p>
        </p:txBody>
      </p:sp>
    </p:spTree>
    <p:extLst>
      <p:ext uri="{BB962C8B-B14F-4D97-AF65-F5344CB8AC3E}">
        <p14:creationId xmlns:p14="http://schemas.microsoft.com/office/powerpoint/2010/main" val="95005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lowchart: Off-page Connector 9">
            <a:extLst>
              <a:ext uri="{FF2B5EF4-FFF2-40B4-BE49-F238E27FC236}">
                <a16:creationId xmlns:a16="http://schemas.microsoft.com/office/drawing/2014/main" id="{3FF1D756-2C51-43E1-8DA1-7488FC3B26E9}"/>
              </a:ext>
            </a:extLst>
          </p:cNvPr>
          <p:cNvSpPr/>
          <p:nvPr userDrawn="1"/>
        </p:nvSpPr>
        <p:spPr>
          <a:xfrm>
            <a:off x="11324351" y="6436329"/>
            <a:ext cx="516099" cy="204490"/>
          </a:xfrm>
          <a:prstGeom prst="flowChartOffpageConnector">
            <a:avLst/>
          </a:prstGeom>
          <a:solidFill>
            <a:srgbClr val="003865">
              <a:alpha val="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FD54E57D-AA25-48FE-BAD8-96F3F656CFE4}" type="slidenum">
              <a:rPr lang="en-US" sz="1100" b="0" smtClean="0">
                <a:solidFill>
                  <a:srgbClr val="005CA8"/>
                </a:solidFill>
                <a:latin typeface="+mn-lt"/>
                <a:ea typeface="Open Sans" pitchFamily="34" charset="0"/>
                <a:cs typeface="Arial" pitchFamily="34" charset="0"/>
              </a:rPr>
              <a:pPr algn="ctr"/>
              <a:t>‹#›</a:t>
            </a:fld>
            <a:endParaRPr lang="en-US" sz="675" b="0">
              <a:solidFill>
                <a:srgbClr val="005CA8"/>
              </a:solidFill>
              <a:latin typeface="+mn-lt"/>
              <a:ea typeface="Open Sans" pitchFamily="34" charset="0"/>
              <a:cs typeface="Arial" pitchFamily="34" charset="0"/>
            </a:endParaRPr>
          </a:p>
        </p:txBody>
      </p:sp>
    </p:spTree>
    <p:extLst>
      <p:ext uri="{BB962C8B-B14F-4D97-AF65-F5344CB8AC3E}">
        <p14:creationId xmlns:p14="http://schemas.microsoft.com/office/powerpoint/2010/main" val="4029287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Blank Slide - Large Image">
    <p:spTree>
      <p:nvGrpSpPr>
        <p:cNvPr id="1" name=""/>
        <p:cNvGrpSpPr/>
        <p:nvPr/>
      </p:nvGrpSpPr>
      <p:grpSpPr>
        <a:xfrm>
          <a:off x="0" y="0"/>
          <a:ext cx="0" cy="0"/>
          <a:chOff x="0" y="0"/>
          <a:chExt cx="0" cy="0"/>
        </a:xfrm>
      </p:grpSpPr>
      <p:sp>
        <p:nvSpPr>
          <p:cNvPr id="5" name="Flowchart: Off-page Connector 9">
            <a:extLst>
              <a:ext uri="{FF2B5EF4-FFF2-40B4-BE49-F238E27FC236}">
                <a16:creationId xmlns:a16="http://schemas.microsoft.com/office/drawing/2014/main" id="{8E81CA14-AAB9-47EC-AB7F-6F3836205D46}"/>
              </a:ext>
            </a:extLst>
          </p:cNvPr>
          <p:cNvSpPr/>
          <p:nvPr userDrawn="1"/>
        </p:nvSpPr>
        <p:spPr>
          <a:xfrm>
            <a:off x="11324351" y="6436329"/>
            <a:ext cx="516099" cy="204490"/>
          </a:xfrm>
          <a:prstGeom prst="flowChartOffpageConnector">
            <a:avLst/>
          </a:prstGeom>
          <a:solidFill>
            <a:srgbClr val="003865">
              <a:alpha val="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fld id="{FD54E57D-AA25-48FE-BAD8-96F3F656CFE4}" type="slidenum">
              <a:rPr lang="en-US" sz="1100" b="0" smtClean="0">
                <a:solidFill>
                  <a:srgbClr val="005CA8"/>
                </a:solidFill>
                <a:latin typeface="+mn-lt"/>
                <a:ea typeface="Open Sans" pitchFamily="34" charset="0"/>
                <a:cs typeface="Arial" pitchFamily="34" charset="0"/>
              </a:rPr>
              <a:pPr algn="ctr"/>
              <a:t>‹#›</a:t>
            </a:fld>
            <a:endParaRPr lang="en-US" sz="675" b="0">
              <a:solidFill>
                <a:srgbClr val="005CA8"/>
              </a:solidFill>
              <a:latin typeface="+mn-lt"/>
              <a:ea typeface="Open Sans" pitchFamily="34" charset="0"/>
              <a:cs typeface="Arial" pitchFamily="34" charset="0"/>
            </a:endParaRPr>
          </a:p>
        </p:txBody>
      </p:sp>
    </p:spTree>
    <p:extLst>
      <p:ext uri="{BB962C8B-B14F-4D97-AF65-F5344CB8AC3E}">
        <p14:creationId xmlns:p14="http://schemas.microsoft.com/office/powerpoint/2010/main" val="35017765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68103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187574"/>
            <a:ext cx="10515600" cy="38403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3/9/2020</a:t>
            </a:fld>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0733E6-B609-154C-9FC5-E5B743AAEFC5}" type="slidenum">
              <a:rPr lang="en-US" smtClean="0"/>
              <a:t>‹#›</a:t>
            </a:fld>
            <a:endParaRPr lang="en-US"/>
          </a:p>
        </p:txBody>
      </p:sp>
      <p:grpSp>
        <p:nvGrpSpPr>
          <p:cNvPr id="11" name="Group 10">
            <a:extLst>
              <a:ext uri="{FF2B5EF4-FFF2-40B4-BE49-F238E27FC236}">
                <a16:creationId xmlns:a16="http://schemas.microsoft.com/office/drawing/2014/main" id="{9ED99108-241F-4503-94F9-30122762FA87}"/>
              </a:ext>
            </a:extLst>
          </p:cNvPr>
          <p:cNvGrpSpPr/>
          <p:nvPr userDrawn="1"/>
        </p:nvGrpSpPr>
        <p:grpSpPr>
          <a:xfrm>
            <a:off x="2927" y="13178"/>
            <a:ext cx="12213995" cy="1025509"/>
            <a:chOff x="2927" y="13178"/>
            <a:chExt cx="12213995" cy="1573029"/>
          </a:xfrm>
        </p:grpSpPr>
        <p:sp>
          <p:nvSpPr>
            <p:cNvPr id="12" name="Rectangle 4">
              <a:extLst>
                <a:ext uri="{FF2B5EF4-FFF2-40B4-BE49-F238E27FC236}">
                  <a16:creationId xmlns:a16="http://schemas.microsoft.com/office/drawing/2014/main" id="{49ACE22F-0D94-4051-AE73-8120E737A10D}"/>
                </a:ext>
              </a:extLst>
            </p:cNvPr>
            <p:cNvSpPr/>
            <p:nvPr userDrawn="1"/>
          </p:nvSpPr>
          <p:spPr>
            <a:xfrm>
              <a:off x="24794" y="13178"/>
              <a:ext cx="12192128" cy="1573029"/>
            </a:xfrm>
            <a:custGeom>
              <a:avLst/>
              <a:gdLst>
                <a:gd name="connsiteX0" fmla="*/ 0 w 4445636"/>
                <a:gd name="connsiteY0" fmla="*/ 0 h 817247"/>
                <a:gd name="connsiteX1" fmla="*/ 4445636 w 4445636"/>
                <a:gd name="connsiteY1" fmla="*/ 0 h 817247"/>
                <a:gd name="connsiteX2" fmla="*/ 4445636 w 4445636"/>
                <a:gd name="connsiteY2" fmla="*/ 817247 h 817247"/>
                <a:gd name="connsiteX3" fmla="*/ 0 w 4445636"/>
                <a:gd name="connsiteY3" fmla="*/ 817247 h 817247"/>
                <a:gd name="connsiteX4" fmla="*/ 0 w 4445636"/>
                <a:gd name="connsiteY4" fmla="*/ 0 h 817247"/>
                <a:gd name="connsiteX0" fmla="*/ 0 w 4445636"/>
                <a:gd name="connsiteY0" fmla="*/ 0 h 817247"/>
                <a:gd name="connsiteX1" fmla="*/ 4445636 w 4445636"/>
                <a:gd name="connsiteY1" fmla="*/ 0 h 817247"/>
                <a:gd name="connsiteX2" fmla="*/ 4445636 w 4445636"/>
                <a:gd name="connsiteY2" fmla="*/ 817247 h 817247"/>
                <a:gd name="connsiteX3" fmla="*/ 0 w 4445636"/>
                <a:gd name="connsiteY3" fmla="*/ 0 h 817247"/>
                <a:gd name="connsiteX0" fmla="*/ 0 w 4445636"/>
                <a:gd name="connsiteY0" fmla="*/ 0 h 817247"/>
                <a:gd name="connsiteX1" fmla="*/ 4445636 w 4445636"/>
                <a:gd name="connsiteY1" fmla="*/ 0 h 817247"/>
                <a:gd name="connsiteX2" fmla="*/ 4445636 w 4445636"/>
                <a:gd name="connsiteY2" fmla="*/ 817247 h 817247"/>
                <a:gd name="connsiteX3" fmla="*/ 1739445 w 4445636"/>
                <a:gd name="connsiteY3" fmla="*/ 316683 h 817247"/>
                <a:gd name="connsiteX4" fmla="*/ 0 w 4445636"/>
                <a:gd name="connsiteY4" fmla="*/ 0 h 817247"/>
                <a:gd name="connsiteX0" fmla="*/ 0 w 4445636"/>
                <a:gd name="connsiteY0" fmla="*/ 0 h 817247"/>
                <a:gd name="connsiteX1" fmla="*/ 4445636 w 4445636"/>
                <a:gd name="connsiteY1" fmla="*/ 0 h 817247"/>
                <a:gd name="connsiteX2" fmla="*/ 4445636 w 4445636"/>
                <a:gd name="connsiteY2" fmla="*/ 817247 h 817247"/>
                <a:gd name="connsiteX3" fmla="*/ 1468864 w 4445636"/>
                <a:gd name="connsiteY3" fmla="*/ 541426 h 817247"/>
                <a:gd name="connsiteX4" fmla="*/ 0 w 4445636"/>
                <a:gd name="connsiteY4" fmla="*/ 0 h 817247"/>
                <a:gd name="connsiteX0" fmla="*/ 7731 w 4453367"/>
                <a:gd name="connsiteY0" fmla="*/ 0 h 817247"/>
                <a:gd name="connsiteX1" fmla="*/ 4453367 w 4453367"/>
                <a:gd name="connsiteY1" fmla="*/ 0 h 817247"/>
                <a:gd name="connsiteX2" fmla="*/ 4453367 w 4453367"/>
                <a:gd name="connsiteY2" fmla="*/ 817247 h 817247"/>
                <a:gd name="connsiteX3" fmla="*/ 0 w 4453367"/>
                <a:gd name="connsiteY3" fmla="*/ 234959 h 817247"/>
                <a:gd name="connsiteX4" fmla="*/ 7731 w 4453367"/>
                <a:gd name="connsiteY4" fmla="*/ 0 h 81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3367" h="817247">
                  <a:moveTo>
                    <a:pt x="7731" y="0"/>
                  </a:moveTo>
                  <a:lnTo>
                    <a:pt x="4453367" y="0"/>
                  </a:lnTo>
                  <a:lnTo>
                    <a:pt x="4453367" y="817247"/>
                  </a:lnTo>
                  <a:lnTo>
                    <a:pt x="0" y="234959"/>
                  </a:lnTo>
                  <a:lnTo>
                    <a:pt x="7731" y="0"/>
                  </a:lnTo>
                  <a:close/>
                </a:path>
              </a:pathLst>
            </a:custGeom>
            <a:solidFill>
              <a:schemeClr val="accent3">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p>
          </p:txBody>
        </p:sp>
        <p:sp>
          <p:nvSpPr>
            <p:cNvPr id="13" name="Rectangle 4">
              <a:extLst>
                <a:ext uri="{FF2B5EF4-FFF2-40B4-BE49-F238E27FC236}">
                  <a16:creationId xmlns:a16="http://schemas.microsoft.com/office/drawing/2014/main" id="{B5CD3038-0A8B-4C2C-A0E3-3105968000FB}"/>
                </a:ext>
              </a:extLst>
            </p:cNvPr>
            <p:cNvSpPr/>
            <p:nvPr userDrawn="1"/>
          </p:nvSpPr>
          <p:spPr>
            <a:xfrm flipH="1">
              <a:off x="2927" y="13178"/>
              <a:ext cx="12189073" cy="1399995"/>
            </a:xfrm>
            <a:custGeom>
              <a:avLst/>
              <a:gdLst>
                <a:gd name="connsiteX0" fmla="*/ 0 w 4445636"/>
                <a:gd name="connsiteY0" fmla="*/ 0 h 817247"/>
                <a:gd name="connsiteX1" fmla="*/ 4445636 w 4445636"/>
                <a:gd name="connsiteY1" fmla="*/ 0 h 817247"/>
                <a:gd name="connsiteX2" fmla="*/ 4445636 w 4445636"/>
                <a:gd name="connsiteY2" fmla="*/ 817247 h 817247"/>
                <a:gd name="connsiteX3" fmla="*/ 0 w 4445636"/>
                <a:gd name="connsiteY3" fmla="*/ 817247 h 817247"/>
                <a:gd name="connsiteX4" fmla="*/ 0 w 4445636"/>
                <a:gd name="connsiteY4" fmla="*/ 0 h 817247"/>
                <a:gd name="connsiteX0" fmla="*/ 0 w 4445636"/>
                <a:gd name="connsiteY0" fmla="*/ 0 h 817247"/>
                <a:gd name="connsiteX1" fmla="*/ 4445636 w 4445636"/>
                <a:gd name="connsiteY1" fmla="*/ 0 h 817247"/>
                <a:gd name="connsiteX2" fmla="*/ 4445636 w 4445636"/>
                <a:gd name="connsiteY2" fmla="*/ 817247 h 817247"/>
                <a:gd name="connsiteX3" fmla="*/ 0 w 4445636"/>
                <a:gd name="connsiteY3" fmla="*/ 0 h 817247"/>
                <a:gd name="connsiteX0" fmla="*/ 0 w 4445636"/>
                <a:gd name="connsiteY0" fmla="*/ 0 h 817247"/>
                <a:gd name="connsiteX1" fmla="*/ 4445636 w 4445636"/>
                <a:gd name="connsiteY1" fmla="*/ 0 h 817247"/>
                <a:gd name="connsiteX2" fmla="*/ 4445636 w 4445636"/>
                <a:gd name="connsiteY2" fmla="*/ 817247 h 817247"/>
                <a:gd name="connsiteX3" fmla="*/ 1290070 w 4445636"/>
                <a:gd name="connsiteY3" fmla="*/ 215900 h 817247"/>
                <a:gd name="connsiteX4" fmla="*/ 0 w 4445636"/>
                <a:gd name="connsiteY4" fmla="*/ 0 h 817247"/>
                <a:gd name="connsiteX0" fmla="*/ 0 w 4445636"/>
                <a:gd name="connsiteY0" fmla="*/ 0 h 817247"/>
                <a:gd name="connsiteX1" fmla="*/ 4445636 w 4445636"/>
                <a:gd name="connsiteY1" fmla="*/ 0 h 817247"/>
                <a:gd name="connsiteX2" fmla="*/ 4445636 w 4445636"/>
                <a:gd name="connsiteY2" fmla="*/ 817247 h 817247"/>
                <a:gd name="connsiteX3" fmla="*/ 0 w 4445636"/>
                <a:gd name="connsiteY3" fmla="*/ 152399 h 817247"/>
                <a:gd name="connsiteX4" fmla="*/ 0 w 4445636"/>
                <a:gd name="connsiteY4" fmla="*/ 0 h 81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636" h="817247">
                  <a:moveTo>
                    <a:pt x="0" y="0"/>
                  </a:moveTo>
                  <a:lnTo>
                    <a:pt x="4445636" y="0"/>
                  </a:lnTo>
                  <a:lnTo>
                    <a:pt x="4445636" y="817247"/>
                  </a:lnTo>
                  <a:lnTo>
                    <a:pt x="0" y="152399"/>
                  </a:lnTo>
                  <a:lnTo>
                    <a:pt x="0" y="0"/>
                  </a:lnTo>
                  <a:close/>
                </a:path>
              </a:pathLst>
            </a:custGeom>
            <a:solidFill>
              <a:srgbClr val="1F5FA0">
                <a:alpha val="6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p>
          </p:txBody>
        </p:sp>
        <p:sp>
          <p:nvSpPr>
            <p:cNvPr id="14" name="Rectangle 4">
              <a:extLst>
                <a:ext uri="{FF2B5EF4-FFF2-40B4-BE49-F238E27FC236}">
                  <a16:creationId xmlns:a16="http://schemas.microsoft.com/office/drawing/2014/main" id="{38CE22F1-2F20-4AA2-A87E-2E70C6356CFF}"/>
                </a:ext>
              </a:extLst>
            </p:cNvPr>
            <p:cNvSpPr/>
            <p:nvPr userDrawn="1"/>
          </p:nvSpPr>
          <p:spPr>
            <a:xfrm>
              <a:off x="4160654" y="13178"/>
              <a:ext cx="8022181" cy="1311119"/>
            </a:xfrm>
            <a:custGeom>
              <a:avLst/>
              <a:gdLst>
                <a:gd name="connsiteX0" fmla="*/ 0 w 4445636"/>
                <a:gd name="connsiteY0" fmla="*/ 0 h 817247"/>
                <a:gd name="connsiteX1" fmla="*/ 4445636 w 4445636"/>
                <a:gd name="connsiteY1" fmla="*/ 0 h 817247"/>
                <a:gd name="connsiteX2" fmla="*/ 4445636 w 4445636"/>
                <a:gd name="connsiteY2" fmla="*/ 817247 h 817247"/>
                <a:gd name="connsiteX3" fmla="*/ 0 w 4445636"/>
                <a:gd name="connsiteY3" fmla="*/ 817247 h 817247"/>
                <a:gd name="connsiteX4" fmla="*/ 0 w 4445636"/>
                <a:gd name="connsiteY4" fmla="*/ 0 h 817247"/>
                <a:gd name="connsiteX0" fmla="*/ 0 w 4445636"/>
                <a:gd name="connsiteY0" fmla="*/ 0 h 817247"/>
                <a:gd name="connsiteX1" fmla="*/ 4445636 w 4445636"/>
                <a:gd name="connsiteY1" fmla="*/ 0 h 817247"/>
                <a:gd name="connsiteX2" fmla="*/ 4445636 w 4445636"/>
                <a:gd name="connsiteY2" fmla="*/ 817247 h 817247"/>
                <a:gd name="connsiteX3" fmla="*/ 0 w 4445636"/>
                <a:gd name="connsiteY3" fmla="*/ 0 h 817247"/>
              </a:gdLst>
              <a:ahLst/>
              <a:cxnLst>
                <a:cxn ang="0">
                  <a:pos x="connsiteX0" y="connsiteY0"/>
                </a:cxn>
                <a:cxn ang="0">
                  <a:pos x="connsiteX1" y="connsiteY1"/>
                </a:cxn>
                <a:cxn ang="0">
                  <a:pos x="connsiteX2" y="connsiteY2"/>
                </a:cxn>
                <a:cxn ang="0">
                  <a:pos x="connsiteX3" y="connsiteY3"/>
                </a:cxn>
              </a:cxnLst>
              <a:rect l="l" t="t" r="r" b="b"/>
              <a:pathLst>
                <a:path w="4445636" h="817247">
                  <a:moveTo>
                    <a:pt x="0" y="0"/>
                  </a:moveTo>
                  <a:lnTo>
                    <a:pt x="4445636" y="0"/>
                  </a:lnTo>
                  <a:lnTo>
                    <a:pt x="4445636" y="817247"/>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p>
          </p:txBody>
        </p:sp>
      </p:grpSp>
    </p:spTree>
    <p:extLst>
      <p:ext uri="{BB962C8B-B14F-4D97-AF65-F5344CB8AC3E}">
        <p14:creationId xmlns:p14="http://schemas.microsoft.com/office/powerpoint/2010/main" val="2466667480"/>
      </p:ext>
    </p:extLst>
  </p:cSld>
  <p:clrMap bg1="lt1" tx1="dk1" bg2="lt2" tx2="dk2" accent1="accent1" accent2="accent2" accent3="accent3" accent4="accent4" accent5="accent5" accent6="accent6" hlink="hlink" folHlink="folHlink"/>
  <p:sldLayoutIdLst>
    <p:sldLayoutId id="2147483703" r:id="rId1"/>
    <p:sldLayoutId id="2147483705" r:id="rId2"/>
    <p:sldLayoutId id="2147483706" r:id="rId3"/>
    <p:sldLayoutId id="2147483707" r:id="rId4"/>
    <p:sldLayoutId id="2147483708" r:id="rId5"/>
    <p:sldLayoutId id="214748371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4.tiff"/></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6.tiff"/></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8.tiff"/></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4.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tiff"/></Relationships>
</file>

<file path=ppt/slides/_rels/slide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771A03D-D976-4F46-B6B4-C2D961922CCD}"/>
              </a:ext>
            </a:extLst>
          </p:cNvPr>
          <p:cNvSpPr txBox="1">
            <a:spLocks/>
          </p:cNvSpPr>
          <p:nvPr/>
        </p:nvSpPr>
        <p:spPr>
          <a:xfrm>
            <a:off x="560445" y="1135466"/>
            <a:ext cx="4995624" cy="5124657"/>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200" b="1" dirty="0">
                <a:solidFill>
                  <a:schemeClr val="accent1"/>
                </a:solidFill>
                <a:latin typeface="+mn-lt"/>
              </a:rPr>
              <a:t>Medical Device Information Analysis and Sharing (MDIAS)</a:t>
            </a:r>
          </a:p>
        </p:txBody>
      </p:sp>
      <p:cxnSp>
        <p:nvCxnSpPr>
          <p:cNvPr id="12" name="Straight Connector 11">
            <a:extLst>
              <a:ext uri="{FF2B5EF4-FFF2-40B4-BE49-F238E27FC236}">
                <a16:creationId xmlns:a16="http://schemas.microsoft.com/office/drawing/2014/main" id="{C136B6F1-8BE4-4E12-893B-9ED1214E789B}"/>
              </a:ext>
            </a:extLst>
          </p:cNvPr>
          <p:cNvCxnSpPr>
            <a:cxnSpLocks/>
          </p:cNvCxnSpPr>
          <p:nvPr/>
        </p:nvCxnSpPr>
        <p:spPr>
          <a:xfrm>
            <a:off x="5743675" y="2575519"/>
            <a:ext cx="0" cy="23004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F523CA04-2F8D-4DFC-B351-393EF8392866}"/>
              </a:ext>
            </a:extLst>
          </p:cNvPr>
          <p:cNvSpPr txBox="1">
            <a:spLocks/>
          </p:cNvSpPr>
          <p:nvPr/>
        </p:nvSpPr>
        <p:spPr>
          <a:xfrm>
            <a:off x="6096000" y="3299792"/>
            <a:ext cx="4291944" cy="12348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A Case for Quality Program</a:t>
            </a:r>
          </a:p>
        </p:txBody>
      </p:sp>
      <p:sp>
        <p:nvSpPr>
          <p:cNvPr id="14" name="Text Placeholder 3">
            <a:extLst>
              <a:ext uri="{FF2B5EF4-FFF2-40B4-BE49-F238E27FC236}">
                <a16:creationId xmlns:a16="http://schemas.microsoft.com/office/drawing/2014/main" id="{C2E37162-9961-4EA5-91C0-D96E1702F652}"/>
              </a:ext>
            </a:extLst>
          </p:cNvPr>
          <p:cNvSpPr txBox="1">
            <a:spLocks/>
          </p:cNvSpPr>
          <p:nvPr/>
        </p:nvSpPr>
        <p:spPr>
          <a:xfrm>
            <a:off x="6096000" y="3917217"/>
            <a:ext cx="4291944" cy="3653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t>March 2020</a:t>
            </a:r>
          </a:p>
        </p:txBody>
      </p:sp>
    </p:spTree>
    <p:extLst>
      <p:ext uri="{BB962C8B-B14F-4D97-AF65-F5344CB8AC3E}">
        <p14:creationId xmlns:p14="http://schemas.microsoft.com/office/powerpoint/2010/main" val="6608009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FD733F-E465-4E46-90B1-946150D87B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716" y="908289"/>
            <a:ext cx="2286000" cy="2286000"/>
          </a:xfrm>
          <a:prstGeom prst="rect">
            <a:avLst/>
          </a:prstGeom>
        </p:spPr>
      </p:pic>
      <p:cxnSp>
        <p:nvCxnSpPr>
          <p:cNvPr id="4" name="Straight Connector 3">
            <a:extLst>
              <a:ext uri="{FF2B5EF4-FFF2-40B4-BE49-F238E27FC236}">
                <a16:creationId xmlns:a16="http://schemas.microsoft.com/office/drawing/2014/main" id="{6FF571C5-1BDE-184B-8480-DE731B13942F}"/>
              </a:ext>
            </a:extLst>
          </p:cNvPr>
          <p:cNvCxnSpPr/>
          <p:nvPr/>
        </p:nvCxnSpPr>
        <p:spPr>
          <a:xfrm>
            <a:off x="3115733" y="1106311"/>
            <a:ext cx="0" cy="548640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1D0F1721-71F9-F84B-B66B-FF5F8A91761E}"/>
              </a:ext>
            </a:extLst>
          </p:cNvPr>
          <p:cNvSpPr txBox="1">
            <a:spLocks/>
          </p:cNvSpPr>
          <p:nvPr/>
        </p:nvSpPr>
        <p:spPr>
          <a:xfrm>
            <a:off x="652988" y="3663712"/>
            <a:ext cx="1743457" cy="616083"/>
          </a:xfrm>
          <a:prstGeom prst="rect">
            <a:avLst/>
          </a:prstGeom>
        </p:spPr>
        <p:txBody>
          <a:bodyPr/>
          <a:lstStyle>
            <a:lvl1pPr algn="l" defTabSz="914329"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t>Prepare</a:t>
            </a:r>
          </a:p>
        </p:txBody>
      </p:sp>
      <p:sp>
        <p:nvSpPr>
          <p:cNvPr id="23" name="TextBox 22">
            <a:extLst>
              <a:ext uri="{FF2B5EF4-FFF2-40B4-BE49-F238E27FC236}">
                <a16:creationId xmlns:a16="http://schemas.microsoft.com/office/drawing/2014/main" id="{9C1F4F51-54EC-8F4C-A00D-1E9675D4387B}"/>
              </a:ext>
            </a:extLst>
          </p:cNvPr>
          <p:cNvSpPr txBox="1"/>
          <p:nvPr/>
        </p:nvSpPr>
        <p:spPr>
          <a:xfrm>
            <a:off x="3115733" y="1053260"/>
            <a:ext cx="4051547" cy="590931"/>
          </a:xfrm>
          <a:prstGeom prst="rect">
            <a:avLst/>
          </a:prstGeom>
        </p:spPr>
        <p:txBody>
          <a:bodyPr/>
          <a:lstStyle>
            <a:defPPr>
              <a:defRPr lang="en-US"/>
            </a:defPPr>
            <a:lvl1pPr algn="ctr" defTabSz="914329">
              <a:lnSpc>
                <a:spcPct val="90000"/>
              </a:lnSpc>
              <a:spcBef>
                <a:spcPct val="0"/>
              </a:spcBef>
              <a:buNone/>
              <a:defRPr sz="3600" b="1">
                <a:latin typeface="+mj-lt"/>
                <a:ea typeface="+mj-ea"/>
                <a:cs typeface="+mj-cs"/>
              </a:defRPr>
            </a:lvl1pPr>
          </a:lstStyle>
          <a:p>
            <a:pPr algn="l"/>
            <a:r>
              <a:rPr lang="en-US"/>
              <a:t>1. Data Fusion</a:t>
            </a:r>
          </a:p>
        </p:txBody>
      </p:sp>
      <p:pic>
        <p:nvPicPr>
          <p:cNvPr id="26" name="Picture 25">
            <a:extLst>
              <a:ext uri="{FF2B5EF4-FFF2-40B4-BE49-F238E27FC236}">
                <a16:creationId xmlns:a16="http://schemas.microsoft.com/office/drawing/2014/main" id="{4C1D9004-0254-3340-9C08-09051A22A9FA}"/>
              </a:ext>
            </a:extLst>
          </p:cNvPr>
          <p:cNvPicPr>
            <a:picLocks noChangeAspect="1"/>
          </p:cNvPicPr>
          <p:nvPr/>
        </p:nvPicPr>
        <p:blipFill>
          <a:blip r:embed="rId4"/>
          <a:stretch>
            <a:fillRect/>
          </a:stretch>
        </p:blipFill>
        <p:spPr>
          <a:xfrm>
            <a:off x="4083255" y="1644190"/>
            <a:ext cx="7162747" cy="4775168"/>
          </a:xfrm>
          <a:prstGeom prst="rect">
            <a:avLst/>
          </a:prstGeom>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prst="coolSlant"/>
          </a:sp3d>
        </p:spPr>
      </p:pic>
    </p:spTree>
    <p:extLst>
      <p:ext uri="{BB962C8B-B14F-4D97-AF65-F5344CB8AC3E}">
        <p14:creationId xmlns:p14="http://schemas.microsoft.com/office/powerpoint/2010/main" val="184146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linds(horizont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FD733F-E465-4E46-90B1-946150D87B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716" y="908289"/>
            <a:ext cx="2286000" cy="2286000"/>
          </a:xfrm>
          <a:prstGeom prst="rect">
            <a:avLst/>
          </a:prstGeom>
        </p:spPr>
      </p:pic>
      <p:cxnSp>
        <p:nvCxnSpPr>
          <p:cNvPr id="4" name="Straight Connector 3">
            <a:extLst>
              <a:ext uri="{FF2B5EF4-FFF2-40B4-BE49-F238E27FC236}">
                <a16:creationId xmlns:a16="http://schemas.microsoft.com/office/drawing/2014/main" id="{6FF571C5-1BDE-184B-8480-DE731B13942F}"/>
              </a:ext>
            </a:extLst>
          </p:cNvPr>
          <p:cNvCxnSpPr/>
          <p:nvPr/>
        </p:nvCxnSpPr>
        <p:spPr>
          <a:xfrm>
            <a:off x="3115733" y="1106311"/>
            <a:ext cx="0" cy="548640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1D0F1721-71F9-F84B-B66B-FF5F8A91761E}"/>
              </a:ext>
            </a:extLst>
          </p:cNvPr>
          <p:cNvSpPr txBox="1">
            <a:spLocks/>
          </p:cNvSpPr>
          <p:nvPr/>
        </p:nvSpPr>
        <p:spPr>
          <a:xfrm>
            <a:off x="652988" y="3663712"/>
            <a:ext cx="1743457" cy="616083"/>
          </a:xfrm>
          <a:prstGeom prst="rect">
            <a:avLst/>
          </a:prstGeom>
        </p:spPr>
        <p:txBody>
          <a:bodyPr/>
          <a:lstStyle>
            <a:lvl1pPr algn="l" defTabSz="914329"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t>Prepare</a:t>
            </a:r>
          </a:p>
        </p:txBody>
      </p:sp>
      <p:pic>
        <p:nvPicPr>
          <p:cNvPr id="7" name="Picture 6">
            <a:extLst>
              <a:ext uri="{FF2B5EF4-FFF2-40B4-BE49-F238E27FC236}">
                <a16:creationId xmlns:a16="http://schemas.microsoft.com/office/drawing/2014/main" id="{5554682E-23BC-BF40-85ED-9E86906AE35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86237" y="1644191"/>
            <a:ext cx="7162719" cy="4775168"/>
          </a:xfrm>
          <a:prstGeom prst="rect">
            <a:avLst/>
          </a:prstGeom>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prst="coolSlant"/>
          </a:sp3d>
        </p:spPr>
      </p:pic>
      <p:sp>
        <p:nvSpPr>
          <p:cNvPr id="8" name="TextBox 7">
            <a:extLst>
              <a:ext uri="{FF2B5EF4-FFF2-40B4-BE49-F238E27FC236}">
                <a16:creationId xmlns:a16="http://schemas.microsoft.com/office/drawing/2014/main" id="{26975309-FD96-914B-98F5-74B7BF2BB748}"/>
              </a:ext>
            </a:extLst>
          </p:cNvPr>
          <p:cNvSpPr txBox="1"/>
          <p:nvPr/>
        </p:nvSpPr>
        <p:spPr>
          <a:xfrm>
            <a:off x="3115733" y="1053260"/>
            <a:ext cx="4051547" cy="590931"/>
          </a:xfrm>
          <a:prstGeom prst="rect">
            <a:avLst/>
          </a:prstGeom>
        </p:spPr>
        <p:txBody>
          <a:bodyPr/>
          <a:lstStyle>
            <a:defPPr>
              <a:defRPr lang="en-US"/>
            </a:defPPr>
            <a:lvl1pPr algn="ctr" defTabSz="914329">
              <a:lnSpc>
                <a:spcPct val="90000"/>
              </a:lnSpc>
              <a:spcBef>
                <a:spcPct val="0"/>
              </a:spcBef>
              <a:buNone/>
              <a:defRPr sz="3600" b="1">
                <a:latin typeface="+mj-lt"/>
                <a:ea typeface="+mj-ea"/>
                <a:cs typeface="+mj-cs"/>
              </a:defRPr>
            </a:lvl1pPr>
          </a:lstStyle>
          <a:p>
            <a:pPr algn="l"/>
            <a:r>
              <a:rPr lang="en-US"/>
              <a:t>2. Data Mining</a:t>
            </a:r>
          </a:p>
        </p:txBody>
      </p:sp>
    </p:spTree>
    <p:extLst>
      <p:ext uri="{BB962C8B-B14F-4D97-AF65-F5344CB8AC3E}">
        <p14:creationId xmlns:p14="http://schemas.microsoft.com/office/powerpoint/2010/main" val="164874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142BE6-9080-2346-A6C8-CE0762BD6F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716" y="918690"/>
            <a:ext cx="2286000" cy="2286000"/>
          </a:xfrm>
          <a:prstGeom prst="rect">
            <a:avLst/>
          </a:prstGeom>
        </p:spPr>
      </p:pic>
      <p:cxnSp>
        <p:nvCxnSpPr>
          <p:cNvPr id="4" name="Straight Connector 3">
            <a:extLst>
              <a:ext uri="{FF2B5EF4-FFF2-40B4-BE49-F238E27FC236}">
                <a16:creationId xmlns:a16="http://schemas.microsoft.com/office/drawing/2014/main" id="{6FF571C5-1BDE-184B-8480-DE731B13942F}"/>
              </a:ext>
            </a:extLst>
          </p:cNvPr>
          <p:cNvCxnSpPr/>
          <p:nvPr/>
        </p:nvCxnSpPr>
        <p:spPr>
          <a:xfrm>
            <a:off x="3115733" y="1106311"/>
            <a:ext cx="0" cy="548640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1D0F1721-71F9-F84B-B66B-FF5F8A91761E}"/>
              </a:ext>
            </a:extLst>
          </p:cNvPr>
          <p:cNvSpPr txBox="1">
            <a:spLocks/>
          </p:cNvSpPr>
          <p:nvPr/>
        </p:nvSpPr>
        <p:spPr>
          <a:xfrm>
            <a:off x="652988" y="3663712"/>
            <a:ext cx="1743457" cy="616083"/>
          </a:xfrm>
          <a:prstGeom prst="rect">
            <a:avLst/>
          </a:prstGeom>
        </p:spPr>
        <p:txBody>
          <a:bodyPr/>
          <a:lstStyle>
            <a:lvl1pPr algn="l" defTabSz="914329"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t>Analyze</a:t>
            </a:r>
          </a:p>
        </p:txBody>
      </p:sp>
      <p:pic>
        <p:nvPicPr>
          <p:cNvPr id="7" name="Picture 6">
            <a:extLst>
              <a:ext uri="{FF2B5EF4-FFF2-40B4-BE49-F238E27FC236}">
                <a16:creationId xmlns:a16="http://schemas.microsoft.com/office/drawing/2014/main" id="{FA966B6B-57DA-5449-8014-2CEBAC7EB80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86237" y="1644191"/>
            <a:ext cx="7272303" cy="4818222"/>
          </a:xfrm>
          <a:prstGeom prst="rect">
            <a:avLst/>
          </a:prstGeom>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prst="coolSlant"/>
          </a:sp3d>
        </p:spPr>
      </p:pic>
      <p:sp>
        <p:nvSpPr>
          <p:cNvPr id="8" name="TextBox 7">
            <a:extLst>
              <a:ext uri="{FF2B5EF4-FFF2-40B4-BE49-F238E27FC236}">
                <a16:creationId xmlns:a16="http://schemas.microsoft.com/office/drawing/2014/main" id="{DE55DDBF-1415-644C-9797-1B4F94E3C3C4}"/>
              </a:ext>
            </a:extLst>
          </p:cNvPr>
          <p:cNvSpPr txBox="1"/>
          <p:nvPr/>
        </p:nvSpPr>
        <p:spPr>
          <a:xfrm>
            <a:off x="3115733" y="1053260"/>
            <a:ext cx="4051547" cy="590931"/>
          </a:xfrm>
          <a:prstGeom prst="rect">
            <a:avLst/>
          </a:prstGeom>
        </p:spPr>
        <p:txBody>
          <a:bodyPr/>
          <a:lstStyle>
            <a:defPPr>
              <a:defRPr lang="en-US"/>
            </a:defPPr>
            <a:lvl1pPr algn="ctr" defTabSz="914329">
              <a:lnSpc>
                <a:spcPct val="90000"/>
              </a:lnSpc>
              <a:spcBef>
                <a:spcPct val="0"/>
              </a:spcBef>
              <a:buNone/>
              <a:defRPr sz="3600" b="1">
                <a:latin typeface="+mj-lt"/>
                <a:ea typeface="+mj-ea"/>
                <a:cs typeface="+mj-cs"/>
              </a:defRPr>
            </a:lvl1pPr>
          </a:lstStyle>
          <a:p>
            <a:pPr algn="l"/>
            <a:r>
              <a:rPr lang="en-US"/>
              <a:t>1. Data Analytics</a:t>
            </a:r>
          </a:p>
        </p:txBody>
      </p:sp>
    </p:spTree>
    <p:extLst>
      <p:ext uri="{BB962C8B-B14F-4D97-AF65-F5344CB8AC3E}">
        <p14:creationId xmlns:p14="http://schemas.microsoft.com/office/powerpoint/2010/main" val="37349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142BE6-9080-2346-A6C8-CE0762BD6F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716" y="918690"/>
            <a:ext cx="2286000" cy="2286000"/>
          </a:xfrm>
          <a:prstGeom prst="rect">
            <a:avLst/>
          </a:prstGeom>
        </p:spPr>
      </p:pic>
      <p:cxnSp>
        <p:nvCxnSpPr>
          <p:cNvPr id="4" name="Straight Connector 3">
            <a:extLst>
              <a:ext uri="{FF2B5EF4-FFF2-40B4-BE49-F238E27FC236}">
                <a16:creationId xmlns:a16="http://schemas.microsoft.com/office/drawing/2014/main" id="{6FF571C5-1BDE-184B-8480-DE731B13942F}"/>
              </a:ext>
            </a:extLst>
          </p:cNvPr>
          <p:cNvCxnSpPr/>
          <p:nvPr/>
        </p:nvCxnSpPr>
        <p:spPr>
          <a:xfrm>
            <a:off x="3115733" y="1106311"/>
            <a:ext cx="0" cy="548640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1D0F1721-71F9-F84B-B66B-FF5F8A91761E}"/>
              </a:ext>
            </a:extLst>
          </p:cNvPr>
          <p:cNvSpPr txBox="1">
            <a:spLocks/>
          </p:cNvSpPr>
          <p:nvPr/>
        </p:nvSpPr>
        <p:spPr>
          <a:xfrm>
            <a:off x="652988" y="3663712"/>
            <a:ext cx="1743457" cy="616083"/>
          </a:xfrm>
          <a:prstGeom prst="rect">
            <a:avLst/>
          </a:prstGeom>
        </p:spPr>
        <p:txBody>
          <a:bodyPr/>
          <a:lstStyle>
            <a:lvl1pPr algn="l" defTabSz="914329"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t>Analyze</a:t>
            </a:r>
          </a:p>
        </p:txBody>
      </p:sp>
      <p:sp>
        <p:nvSpPr>
          <p:cNvPr id="8" name="TextBox 7">
            <a:extLst>
              <a:ext uri="{FF2B5EF4-FFF2-40B4-BE49-F238E27FC236}">
                <a16:creationId xmlns:a16="http://schemas.microsoft.com/office/drawing/2014/main" id="{DE55DDBF-1415-644C-9797-1B4F94E3C3C4}"/>
              </a:ext>
            </a:extLst>
          </p:cNvPr>
          <p:cNvSpPr txBox="1"/>
          <p:nvPr/>
        </p:nvSpPr>
        <p:spPr>
          <a:xfrm>
            <a:off x="3115733" y="1053260"/>
            <a:ext cx="6099700" cy="590931"/>
          </a:xfrm>
          <a:prstGeom prst="rect">
            <a:avLst/>
          </a:prstGeom>
        </p:spPr>
        <p:txBody>
          <a:bodyPr/>
          <a:lstStyle>
            <a:defPPr>
              <a:defRPr lang="en-US"/>
            </a:defPPr>
            <a:lvl1pPr algn="ctr" defTabSz="914329">
              <a:lnSpc>
                <a:spcPct val="90000"/>
              </a:lnSpc>
              <a:spcBef>
                <a:spcPct val="0"/>
              </a:spcBef>
              <a:buNone/>
              <a:defRPr sz="3600" b="1">
                <a:latin typeface="+mj-lt"/>
                <a:ea typeface="+mj-ea"/>
                <a:cs typeface="+mj-cs"/>
              </a:defRPr>
            </a:lvl1pPr>
          </a:lstStyle>
          <a:p>
            <a:pPr algn="l"/>
            <a:r>
              <a:rPr lang="en-US"/>
              <a:t>2. Calculate Aggregate Results</a:t>
            </a:r>
          </a:p>
        </p:txBody>
      </p:sp>
      <p:pic>
        <p:nvPicPr>
          <p:cNvPr id="9" name="Picture 8">
            <a:extLst>
              <a:ext uri="{FF2B5EF4-FFF2-40B4-BE49-F238E27FC236}">
                <a16:creationId xmlns:a16="http://schemas.microsoft.com/office/drawing/2014/main" id="{0A606991-4F87-BF4E-AA7B-100DF04D35C0}"/>
              </a:ext>
            </a:extLst>
          </p:cNvPr>
          <p:cNvPicPr>
            <a:picLocks noChangeAspect="1"/>
          </p:cNvPicPr>
          <p:nvPr/>
        </p:nvPicPr>
        <p:blipFill>
          <a:blip r:embed="rId4"/>
          <a:stretch>
            <a:fillRect/>
          </a:stretch>
        </p:blipFill>
        <p:spPr>
          <a:xfrm>
            <a:off x="3669356" y="4025134"/>
            <a:ext cx="3351732" cy="1876970"/>
          </a:xfrm>
          <a:prstGeom prst="rect">
            <a:avLst/>
          </a:prstGeom>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prst="coolSlant"/>
          </a:sp3d>
        </p:spPr>
      </p:pic>
      <p:pic>
        <p:nvPicPr>
          <p:cNvPr id="10" name="Picture 9">
            <a:extLst>
              <a:ext uri="{FF2B5EF4-FFF2-40B4-BE49-F238E27FC236}">
                <a16:creationId xmlns:a16="http://schemas.microsoft.com/office/drawing/2014/main" id="{34D76670-0ADC-014A-826D-E8AC06B1FA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74710" y="4025134"/>
            <a:ext cx="3512379" cy="2222677"/>
          </a:xfrm>
          <a:prstGeom prst="rect">
            <a:avLst/>
          </a:prstGeom>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prst="coolSlant"/>
          </a:sp3d>
        </p:spPr>
      </p:pic>
      <p:pic>
        <p:nvPicPr>
          <p:cNvPr id="11" name="Picture 10">
            <a:extLst>
              <a:ext uri="{FF2B5EF4-FFF2-40B4-BE49-F238E27FC236}">
                <a16:creationId xmlns:a16="http://schemas.microsoft.com/office/drawing/2014/main" id="{87C0FBC4-3F1B-2E46-AE86-FBCA916D8E8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669356" y="1754362"/>
            <a:ext cx="6531754" cy="2017537"/>
          </a:xfrm>
          <a:prstGeom prst="rect">
            <a:avLst/>
          </a:prstGeom>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prst="coolSlant"/>
          </a:sp3d>
        </p:spPr>
      </p:pic>
    </p:spTree>
    <p:extLst>
      <p:ext uri="{BB962C8B-B14F-4D97-AF65-F5344CB8AC3E}">
        <p14:creationId xmlns:p14="http://schemas.microsoft.com/office/powerpoint/2010/main" val="420315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62BB5C-ADAF-E14D-ADF8-060222A6EA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715" y="918689"/>
            <a:ext cx="2286000" cy="2286000"/>
          </a:xfrm>
          <a:prstGeom prst="rect">
            <a:avLst/>
          </a:prstGeom>
        </p:spPr>
      </p:pic>
      <p:cxnSp>
        <p:nvCxnSpPr>
          <p:cNvPr id="4" name="Straight Connector 3">
            <a:extLst>
              <a:ext uri="{FF2B5EF4-FFF2-40B4-BE49-F238E27FC236}">
                <a16:creationId xmlns:a16="http://schemas.microsoft.com/office/drawing/2014/main" id="{6FF571C5-1BDE-184B-8480-DE731B13942F}"/>
              </a:ext>
            </a:extLst>
          </p:cNvPr>
          <p:cNvCxnSpPr/>
          <p:nvPr/>
        </p:nvCxnSpPr>
        <p:spPr>
          <a:xfrm>
            <a:off x="3115733" y="1106311"/>
            <a:ext cx="0" cy="548640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1D0F1721-71F9-F84B-B66B-FF5F8A91761E}"/>
              </a:ext>
            </a:extLst>
          </p:cNvPr>
          <p:cNvSpPr txBox="1">
            <a:spLocks/>
          </p:cNvSpPr>
          <p:nvPr/>
        </p:nvSpPr>
        <p:spPr>
          <a:xfrm>
            <a:off x="293345" y="3653311"/>
            <a:ext cx="2462741" cy="616083"/>
          </a:xfrm>
          <a:prstGeom prst="rect">
            <a:avLst/>
          </a:prstGeom>
        </p:spPr>
        <p:txBody>
          <a:bodyPr/>
          <a:lstStyle>
            <a:lvl1pPr algn="l" defTabSz="914329"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t>Collaborate</a:t>
            </a:r>
          </a:p>
        </p:txBody>
      </p:sp>
      <p:pic>
        <p:nvPicPr>
          <p:cNvPr id="7" name="Picture 6">
            <a:extLst>
              <a:ext uri="{FF2B5EF4-FFF2-40B4-BE49-F238E27FC236}">
                <a16:creationId xmlns:a16="http://schemas.microsoft.com/office/drawing/2014/main" id="{2B43F98C-9CB5-7047-AB6C-518CA432E4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86237" y="1644191"/>
            <a:ext cx="7272289" cy="4848192"/>
          </a:xfrm>
          <a:prstGeom prst="rect">
            <a:avLst/>
          </a:prstGeom>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prst="coolSlant"/>
          </a:sp3d>
        </p:spPr>
      </p:pic>
      <p:sp>
        <p:nvSpPr>
          <p:cNvPr id="8" name="TextBox 7">
            <a:extLst>
              <a:ext uri="{FF2B5EF4-FFF2-40B4-BE49-F238E27FC236}">
                <a16:creationId xmlns:a16="http://schemas.microsoft.com/office/drawing/2014/main" id="{B62DCBFB-7749-F74B-9443-9280B205DE23}"/>
              </a:ext>
            </a:extLst>
          </p:cNvPr>
          <p:cNvSpPr txBox="1"/>
          <p:nvPr/>
        </p:nvSpPr>
        <p:spPr>
          <a:xfrm>
            <a:off x="3115733" y="1053260"/>
            <a:ext cx="4051547" cy="590931"/>
          </a:xfrm>
          <a:prstGeom prst="rect">
            <a:avLst/>
          </a:prstGeom>
        </p:spPr>
        <p:txBody>
          <a:bodyPr/>
          <a:lstStyle>
            <a:defPPr>
              <a:defRPr lang="en-US"/>
            </a:defPPr>
            <a:lvl1pPr algn="ctr" defTabSz="914329">
              <a:lnSpc>
                <a:spcPct val="90000"/>
              </a:lnSpc>
              <a:spcBef>
                <a:spcPct val="0"/>
              </a:spcBef>
              <a:buNone/>
              <a:defRPr sz="3600" b="1">
                <a:latin typeface="+mj-lt"/>
                <a:ea typeface="+mj-ea"/>
                <a:cs typeface="+mj-cs"/>
              </a:defRPr>
            </a:lvl1pPr>
          </a:lstStyle>
          <a:p>
            <a:pPr algn="l"/>
            <a:r>
              <a:rPr lang="en-US"/>
              <a:t>1. Visualization</a:t>
            </a:r>
          </a:p>
        </p:txBody>
      </p:sp>
    </p:spTree>
    <p:extLst>
      <p:ext uri="{BB962C8B-B14F-4D97-AF65-F5344CB8AC3E}">
        <p14:creationId xmlns:p14="http://schemas.microsoft.com/office/powerpoint/2010/main" val="223744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94DE5E6D-1A33-9246-BF18-F0317527039B}"/>
              </a:ext>
            </a:extLst>
          </p:cNvPr>
          <p:cNvGrpSpPr/>
          <p:nvPr/>
        </p:nvGrpSpPr>
        <p:grpSpPr>
          <a:xfrm>
            <a:off x="157828" y="2060868"/>
            <a:ext cx="2286000" cy="3753042"/>
            <a:chOff x="423362" y="1690940"/>
            <a:chExt cx="2589143" cy="2832653"/>
          </a:xfrm>
        </p:grpSpPr>
        <p:sp>
          <p:nvSpPr>
            <p:cNvPr id="3" name="Rounded Rectangle 2">
              <a:extLst>
                <a:ext uri="{FF2B5EF4-FFF2-40B4-BE49-F238E27FC236}">
                  <a16:creationId xmlns:a16="http://schemas.microsoft.com/office/drawing/2014/main" id="{5A94F41D-7CBD-9845-BF8A-89A022956F1E}"/>
                </a:ext>
              </a:extLst>
            </p:cNvPr>
            <p:cNvSpPr/>
            <p:nvPr/>
          </p:nvSpPr>
          <p:spPr>
            <a:xfrm>
              <a:off x="423362" y="1690940"/>
              <a:ext cx="2589143" cy="28326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a:t>MDIAS Partners</a:t>
              </a:r>
            </a:p>
          </p:txBody>
        </p:sp>
        <p:sp>
          <p:nvSpPr>
            <p:cNvPr id="4" name="Rounded Rectangle 3">
              <a:extLst>
                <a:ext uri="{FF2B5EF4-FFF2-40B4-BE49-F238E27FC236}">
                  <a16:creationId xmlns:a16="http://schemas.microsoft.com/office/drawing/2014/main" id="{0B619835-609C-EE4F-87D1-753762491B90}"/>
                </a:ext>
              </a:extLst>
            </p:cNvPr>
            <p:cNvSpPr/>
            <p:nvPr/>
          </p:nvSpPr>
          <p:spPr>
            <a:xfrm>
              <a:off x="563751" y="3623843"/>
              <a:ext cx="2308364" cy="5665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rPr>
                <a:t>FDA</a:t>
              </a:r>
            </a:p>
          </p:txBody>
        </p:sp>
        <p:sp>
          <p:nvSpPr>
            <p:cNvPr id="5" name="Rounded Rectangle 4">
              <a:extLst>
                <a:ext uri="{FF2B5EF4-FFF2-40B4-BE49-F238E27FC236}">
                  <a16:creationId xmlns:a16="http://schemas.microsoft.com/office/drawing/2014/main" id="{B557EB9B-7305-6A43-A711-8BDDDAF94291}"/>
                </a:ext>
              </a:extLst>
            </p:cNvPr>
            <p:cNvSpPr/>
            <p:nvPr/>
          </p:nvSpPr>
          <p:spPr>
            <a:xfrm>
              <a:off x="563751" y="2260117"/>
              <a:ext cx="2308364" cy="5665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rPr>
                <a:t>Device Manufacturers</a:t>
              </a:r>
            </a:p>
          </p:txBody>
        </p:sp>
        <p:sp>
          <p:nvSpPr>
            <p:cNvPr id="6" name="Rounded Rectangle 5">
              <a:extLst>
                <a:ext uri="{FF2B5EF4-FFF2-40B4-BE49-F238E27FC236}">
                  <a16:creationId xmlns:a16="http://schemas.microsoft.com/office/drawing/2014/main" id="{37DF260E-D961-3C44-A07C-B35068D2205A}"/>
                </a:ext>
              </a:extLst>
            </p:cNvPr>
            <p:cNvSpPr/>
            <p:nvPr/>
          </p:nvSpPr>
          <p:spPr>
            <a:xfrm>
              <a:off x="563751" y="2941980"/>
              <a:ext cx="2308364" cy="5665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rPr>
                <a:t>Providers</a:t>
              </a:r>
            </a:p>
          </p:txBody>
        </p:sp>
      </p:grpSp>
      <p:grpSp>
        <p:nvGrpSpPr>
          <p:cNvPr id="91" name="Group 90">
            <a:extLst>
              <a:ext uri="{FF2B5EF4-FFF2-40B4-BE49-F238E27FC236}">
                <a16:creationId xmlns:a16="http://schemas.microsoft.com/office/drawing/2014/main" id="{C08E4C81-324F-FB4D-83DF-65CEA5713C75}"/>
              </a:ext>
            </a:extLst>
          </p:cNvPr>
          <p:cNvGrpSpPr/>
          <p:nvPr/>
        </p:nvGrpSpPr>
        <p:grpSpPr>
          <a:xfrm>
            <a:off x="3351400" y="1135238"/>
            <a:ext cx="5510201" cy="5486400"/>
            <a:chOff x="3364376" y="698500"/>
            <a:chExt cx="5510201" cy="5486400"/>
          </a:xfrm>
        </p:grpSpPr>
        <p:grpSp>
          <p:nvGrpSpPr>
            <p:cNvPr id="88" name="Group 87">
              <a:extLst>
                <a:ext uri="{FF2B5EF4-FFF2-40B4-BE49-F238E27FC236}">
                  <a16:creationId xmlns:a16="http://schemas.microsoft.com/office/drawing/2014/main" id="{DFCDE9B0-68C8-5942-81BC-71A3CB9C9934}"/>
                </a:ext>
              </a:extLst>
            </p:cNvPr>
            <p:cNvGrpSpPr/>
            <p:nvPr/>
          </p:nvGrpSpPr>
          <p:grpSpPr>
            <a:xfrm>
              <a:off x="3533299" y="997610"/>
              <a:ext cx="5341278" cy="5091379"/>
              <a:chOff x="3533299" y="997610"/>
              <a:chExt cx="5341278" cy="5091379"/>
            </a:xfrm>
          </p:grpSpPr>
          <p:grpSp>
            <p:nvGrpSpPr>
              <p:cNvPr id="80" name="Group 79">
                <a:extLst>
                  <a:ext uri="{FF2B5EF4-FFF2-40B4-BE49-F238E27FC236}">
                    <a16:creationId xmlns:a16="http://schemas.microsoft.com/office/drawing/2014/main" id="{51D2467E-3295-6044-9467-1738C85380FD}"/>
                  </a:ext>
                </a:extLst>
              </p:cNvPr>
              <p:cNvGrpSpPr/>
              <p:nvPr/>
            </p:nvGrpSpPr>
            <p:grpSpPr>
              <a:xfrm>
                <a:off x="3533299" y="997610"/>
                <a:ext cx="5341278" cy="5091379"/>
                <a:chOff x="4015899" y="828457"/>
                <a:chExt cx="5341278" cy="5091379"/>
              </a:xfrm>
            </p:grpSpPr>
            <p:sp>
              <p:nvSpPr>
                <p:cNvPr id="75" name="Freeform 74">
                  <a:extLst>
                    <a:ext uri="{FF2B5EF4-FFF2-40B4-BE49-F238E27FC236}">
                      <a16:creationId xmlns:a16="http://schemas.microsoft.com/office/drawing/2014/main" id="{A3C49291-72CB-BD46-8B0A-AA475A5ECCC9}"/>
                    </a:ext>
                  </a:extLst>
                </p:cNvPr>
                <p:cNvSpPr/>
                <p:nvPr/>
              </p:nvSpPr>
              <p:spPr>
                <a:xfrm rot="5234931">
                  <a:off x="4761417" y="699195"/>
                  <a:ext cx="1717315" cy="2158624"/>
                </a:xfrm>
                <a:custGeom>
                  <a:avLst/>
                  <a:gdLst>
                    <a:gd name="connsiteX0" fmla="*/ 0 w 1717315"/>
                    <a:gd name="connsiteY0" fmla="*/ 293039 h 2158624"/>
                    <a:gd name="connsiteX1" fmla="*/ 553983 w 1717315"/>
                    <a:gd name="connsiteY1" fmla="*/ 0 h 2158624"/>
                    <a:gd name="connsiteX2" fmla="*/ 1107966 w 1717315"/>
                    <a:gd name="connsiteY2" fmla="*/ 293039 h 2158624"/>
                    <a:gd name="connsiteX3" fmla="*/ 934159 w 1717315"/>
                    <a:gd name="connsiteY3" fmla="*/ 293039 h 2158624"/>
                    <a:gd name="connsiteX4" fmla="*/ 951725 w 1717315"/>
                    <a:gd name="connsiteY4" fmla="*/ 440404 h 2158624"/>
                    <a:gd name="connsiteX5" fmla="*/ 1635566 w 1717315"/>
                    <a:gd name="connsiteY5" fmla="*/ 1416655 h 2158624"/>
                    <a:gd name="connsiteX6" fmla="*/ 1717315 w 1717315"/>
                    <a:gd name="connsiteY6" fmla="*/ 1460301 h 2158624"/>
                    <a:gd name="connsiteX7" fmla="*/ 1463175 w 1717315"/>
                    <a:gd name="connsiteY7" fmla="*/ 2158624 h 2158624"/>
                    <a:gd name="connsiteX8" fmla="*/ 1440911 w 1717315"/>
                    <a:gd name="connsiteY8" fmla="*/ 2149334 h 2158624"/>
                    <a:gd name="connsiteX9" fmla="*/ 192880 w 1717315"/>
                    <a:gd name="connsiteY9" fmla="*/ 301105 h 2158624"/>
                    <a:gd name="connsiteX10" fmla="*/ 192856 w 1717315"/>
                    <a:gd name="connsiteY10" fmla="*/ 293039 h 215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315" h="2158624">
                      <a:moveTo>
                        <a:pt x="0" y="293039"/>
                      </a:moveTo>
                      <a:lnTo>
                        <a:pt x="553983" y="0"/>
                      </a:lnTo>
                      <a:lnTo>
                        <a:pt x="1107966" y="293039"/>
                      </a:lnTo>
                      <a:lnTo>
                        <a:pt x="934159" y="293039"/>
                      </a:lnTo>
                      <a:lnTo>
                        <a:pt x="951725" y="440404"/>
                      </a:lnTo>
                      <a:cubicBezTo>
                        <a:pt x="1027623" y="851506"/>
                        <a:pt x="1281678" y="1205186"/>
                        <a:pt x="1635566" y="1416655"/>
                      </a:cubicBezTo>
                      <a:lnTo>
                        <a:pt x="1717315" y="1460301"/>
                      </a:lnTo>
                      <a:lnTo>
                        <a:pt x="1463175" y="2158624"/>
                      </a:lnTo>
                      <a:lnTo>
                        <a:pt x="1440911" y="2149334"/>
                      </a:lnTo>
                      <a:cubicBezTo>
                        <a:pt x="730868" y="1811432"/>
                        <a:pt x="236888" y="1110470"/>
                        <a:pt x="192880" y="301105"/>
                      </a:cubicBezTo>
                      <a:lnTo>
                        <a:pt x="192856" y="293039"/>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id="{57732335-BCEC-2C42-B101-F63F3CC829A7}"/>
                    </a:ext>
                  </a:extLst>
                </p:cNvPr>
                <p:cNvSpPr/>
                <p:nvPr/>
              </p:nvSpPr>
              <p:spPr>
                <a:xfrm rot="9782791">
                  <a:off x="6774443" y="828457"/>
                  <a:ext cx="1787965" cy="2071106"/>
                </a:xfrm>
                <a:custGeom>
                  <a:avLst/>
                  <a:gdLst>
                    <a:gd name="connsiteX0" fmla="*/ 1572614 w 1787965"/>
                    <a:gd name="connsiteY0" fmla="*/ 2071106 h 2071106"/>
                    <a:gd name="connsiteX1" fmla="*/ 1484108 w 1787965"/>
                    <a:gd name="connsiteY1" fmla="*/ 2039108 h 2071106"/>
                    <a:gd name="connsiteX2" fmla="*/ 213546 w 1787965"/>
                    <a:gd name="connsiteY2" fmla="*/ 529992 h 2071106"/>
                    <a:gd name="connsiteX3" fmla="*/ 173667 w 1787965"/>
                    <a:gd name="connsiteY3" fmla="*/ 293039 h 2071106"/>
                    <a:gd name="connsiteX4" fmla="*/ 0 w 1787965"/>
                    <a:gd name="connsiteY4" fmla="*/ 293039 h 2071106"/>
                    <a:gd name="connsiteX5" fmla="*/ 553983 w 1787965"/>
                    <a:gd name="connsiteY5" fmla="*/ 0 h 2071106"/>
                    <a:gd name="connsiteX6" fmla="*/ 1107966 w 1787965"/>
                    <a:gd name="connsiteY6" fmla="*/ 293039 h 2071106"/>
                    <a:gd name="connsiteX7" fmla="*/ 918583 w 1787965"/>
                    <a:gd name="connsiteY7" fmla="*/ 293039 h 2071106"/>
                    <a:gd name="connsiteX8" fmla="*/ 920314 w 1787965"/>
                    <a:gd name="connsiteY8" fmla="*/ 304769 h 2071106"/>
                    <a:gd name="connsiteX9" fmla="*/ 1770562 w 1787965"/>
                    <a:gd name="connsiteY9" fmla="*/ 1358377 h 2071106"/>
                    <a:gd name="connsiteX10" fmla="*/ 1787965 w 1787965"/>
                    <a:gd name="connsiteY10" fmla="*/ 1364675 h 207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7965" h="2071106">
                      <a:moveTo>
                        <a:pt x="1572614" y="2071106"/>
                      </a:moveTo>
                      <a:lnTo>
                        <a:pt x="1484108" y="2039108"/>
                      </a:lnTo>
                      <a:cubicBezTo>
                        <a:pt x="830368" y="1764074"/>
                        <a:pt x="370922" y="1192686"/>
                        <a:pt x="213546" y="529992"/>
                      </a:cubicBezTo>
                      <a:lnTo>
                        <a:pt x="173667" y="293039"/>
                      </a:lnTo>
                      <a:lnTo>
                        <a:pt x="0" y="293039"/>
                      </a:lnTo>
                      <a:lnTo>
                        <a:pt x="553983" y="0"/>
                      </a:lnTo>
                      <a:lnTo>
                        <a:pt x="1107966" y="293039"/>
                      </a:lnTo>
                      <a:lnTo>
                        <a:pt x="918583" y="293039"/>
                      </a:lnTo>
                      <a:lnTo>
                        <a:pt x="920314" y="304769"/>
                      </a:lnTo>
                      <a:cubicBezTo>
                        <a:pt x="1011475" y="767018"/>
                        <a:pt x="1321468" y="1169134"/>
                        <a:pt x="1770562" y="1358377"/>
                      </a:cubicBezTo>
                      <a:lnTo>
                        <a:pt x="1787965" y="136467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a:extLst>
                    <a:ext uri="{FF2B5EF4-FFF2-40B4-BE49-F238E27FC236}">
                      <a16:creationId xmlns:a16="http://schemas.microsoft.com/office/drawing/2014/main" id="{64FCD38C-3B00-F14B-BB04-F0FB85EB1D89}"/>
                    </a:ext>
                  </a:extLst>
                </p:cNvPr>
                <p:cNvSpPr/>
                <p:nvPr/>
              </p:nvSpPr>
              <p:spPr>
                <a:xfrm rot="1094785">
                  <a:off x="4015899" y="2630842"/>
                  <a:ext cx="1730445" cy="2147613"/>
                </a:xfrm>
                <a:custGeom>
                  <a:avLst/>
                  <a:gdLst>
                    <a:gd name="connsiteX0" fmla="*/ 553983 w 1730445"/>
                    <a:gd name="connsiteY0" fmla="*/ 0 h 2147613"/>
                    <a:gd name="connsiteX1" fmla="*/ 1107966 w 1730445"/>
                    <a:gd name="connsiteY1" fmla="*/ 293039 h 2147613"/>
                    <a:gd name="connsiteX2" fmla="*/ 917130 w 1730445"/>
                    <a:gd name="connsiteY2" fmla="*/ 293039 h 2147613"/>
                    <a:gd name="connsiteX3" fmla="*/ 941077 w 1730445"/>
                    <a:gd name="connsiteY3" fmla="*/ 432966 h 2147613"/>
                    <a:gd name="connsiteX4" fmla="*/ 980953 w 1730445"/>
                    <a:gd name="connsiteY4" fmla="*/ 577696 h 2147613"/>
                    <a:gd name="connsiteX5" fmla="*/ 1706743 w 1730445"/>
                    <a:gd name="connsiteY5" fmla="*/ 1430266 h 2147613"/>
                    <a:gd name="connsiteX6" fmla="*/ 1730445 w 1730445"/>
                    <a:gd name="connsiteY6" fmla="*/ 1441068 h 2147613"/>
                    <a:gd name="connsiteX7" fmla="*/ 1502341 w 1730445"/>
                    <a:gd name="connsiteY7" fmla="*/ 2147613 h 2147613"/>
                    <a:gd name="connsiteX8" fmla="*/ 1374311 w 1730445"/>
                    <a:gd name="connsiteY8" fmla="*/ 2089700 h 2147613"/>
                    <a:gd name="connsiteX9" fmla="*/ 279597 w 1730445"/>
                    <a:gd name="connsiteY9" fmla="*/ 808920 h 2147613"/>
                    <a:gd name="connsiteX10" fmla="*/ 182533 w 1730445"/>
                    <a:gd name="connsiteY10" fmla="*/ 373017 h 2147613"/>
                    <a:gd name="connsiteX11" fmla="*/ 176968 w 1730445"/>
                    <a:gd name="connsiteY11" fmla="*/ 293039 h 2147613"/>
                    <a:gd name="connsiteX12" fmla="*/ 0 w 1730445"/>
                    <a:gd name="connsiteY12" fmla="*/ 293039 h 214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0445" h="2147613">
                      <a:moveTo>
                        <a:pt x="553983" y="0"/>
                      </a:moveTo>
                      <a:lnTo>
                        <a:pt x="1107966" y="293039"/>
                      </a:lnTo>
                      <a:lnTo>
                        <a:pt x="917130" y="293039"/>
                      </a:lnTo>
                      <a:lnTo>
                        <a:pt x="941077" y="432966"/>
                      </a:lnTo>
                      <a:cubicBezTo>
                        <a:pt x="951837" y="481327"/>
                        <a:pt x="965104" y="529622"/>
                        <a:pt x="980953" y="577696"/>
                      </a:cubicBezTo>
                      <a:cubicBezTo>
                        <a:pt x="1107746" y="962288"/>
                        <a:pt x="1375821" y="1259936"/>
                        <a:pt x="1706743" y="1430266"/>
                      </a:cubicBezTo>
                      <a:lnTo>
                        <a:pt x="1730445" y="1441068"/>
                      </a:lnTo>
                      <a:lnTo>
                        <a:pt x="1502341" y="2147613"/>
                      </a:lnTo>
                      <a:lnTo>
                        <a:pt x="1374311" y="2089700"/>
                      </a:lnTo>
                      <a:cubicBezTo>
                        <a:pt x="874624" y="1834293"/>
                        <a:pt x="470240" y="1387187"/>
                        <a:pt x="279597" y="808920"/>
                      </a:cubicBezTo>
                      <a:cubicBezTo>
                        <a:pt x="231935" y="664353"/>
                        <a:pt x="199889" y="518432"/>
                        <a:pt x="182533" y="373017"/>
                      </a:cubicBezTo>
                      <a:lnTo>
                        <a:pt x="176968" y="293039"/>
                      </a:lnTo>
                      <a:lnTo>
                        <a:pt x="0" y="293039"/>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a:extLst>
                    <a:ext uri="{FF2B5EF4-FFF2-40B4-BE49-F238E27FC236}">
                      <a16:creationId xmlns:a16="http://schemas.microsoft.com/office/drawing/2014/main" id="{71B9D261-60A9-4542-8862-1653308910A2}"/>
                    </a:ext>
                  </a:extLst>
                </p:cNvPr>
                <p:cNvSpPr/>
                <p:nvPr/>
              </p:nvSpPr>
              <p:spPr>
                <a:xfrm rot="18308114">
                  <a:off x="5600687" y="3885243"/>
                  <a:ext cx="1836081" cy="2233105"/>
                </a:xfrm>
                <a:custGeom>
                  <a:avLst/>
                  <a:gdLst>
                    <a:gd name="connsiteX0" fmla="*/ 1107966 w 1836081"/>
                    <a:gd name="connsiteY0" fmla="*/ 293039 h 2233105"/>
                    <a:gd name="connsiteX1" fmla="*/ 922561 w 1836081"/>
                    <a:gd name="connsiteY1" fmla="*/ 293039 h 2233105"/>
                    <a:gd name="connsiteX2" fmla="*/ 933805 w 1836081"/>
                    <a:gd name="connsiteY2" fmla="*/ 426164 h 2233105"/>
                    <a:gd name="connsiteX3" fmla="*/ 1175333 w 1836081"/>
                    <a:gd name="connsiteY3" fmla="*/ 1020647 h 2233105"/>
                    <a:gd name="connsiteX4" fmla="*/ 1715651 w 1836081"/>
                    <a:gd name="connsiteY4" fmla="*/ 1480893 h 2233105"/>
                    <a:gd name="connsiteX5" fmla="*/ 1836081 w 1836081"/>
                    <a:gd name="connsiteY5" fmla="*/ 1532400 h 2233105"/>
                    <a:gd name="connsiteX6" fmla="*/ 1603349 w 1836081"/>
                    <a:gd name="connsiteY6" fmla="*/ 2233105 h 2233105"/>
                    <a:gd name="connsiteX7" fmla="*/ 1580980 w 1836081"/>
                    <a:gd name="connsiteY7" fmla="*/ 2225937 h 2233105"/>
                    <a:gd name="connsiteX8" fmla="*/ 571400 w 1836081"/>
                    <a:gd name="connsiteY8" fmla="*/ 1445654 h 2233105"/>
                    <a:gd name="connsiteX9" fmla="*/ 185673 w 1836081"/>
                    <a:gd name="connsiteY9" fmla="*/ 389931 h 2233105"/>
                    <a:gd name="connsiteX10" fmla="*/ 180806 w 1836081"/>
                    <a:gd name="connsiteY10" fmla="*/ 293039 h 2233105"/>
                    <a:gd name="connsiteX11" fmla="*/ 0 w 1836081"/>
                    <a:gd name="connsiteY11" fmla="*/ 293039 h 2233105"/>
                    <a:gd name="connsiteX12" fmla="*/ 178883 w 1836081"/>
                    <a:gd name="connsiteY12" fmla="*/ 198416 h 2233105"/>
                    <a:gd name="connsiteX13" fmla="*/ 178885 w 1836081"/>
                    <a:gd name="connsiteY13" fmla="*/ 198363 h 2233105"/>
                    <a:gd name="connsiteX14" fmla="*/ 178980 w 1836081"/>
                    <a:gd name="connsiteY14" fmla="*/ 198365 h 2233105"/>
                    <a:gd name="connsiteX15" fmla="*/ 553983 w 1836081"/>
                    <a:gd name="connsiteY15" fmla="*/ 0 h 223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081" h="2233105">
                      <a:moveTo>
                        <a:pt x="1107966" y="293039"/>
                      </a:moveTo>
                      <a:lnTo>
                        <a:pt x="922561" y="293039"/>
                      </a:lnTo>
                      <a:lnTo>
                        <a:pt x="933805" y="426164"/>
                      </a:lnTo>
                      <a:cubicBezTo>
                        <a:pt x="966858" y="634163"/>
                        <a:pt x="1046427" y="837472"/>
                        <a:pt x="1175333" y="1020647"/>
                      </a:cubicBezTo>
                      <a:cubicBezTo>
                        <a:pt x="1318562" y="1224175"/>
                        <a:pt x="1505751" y="1378760"/>
                        <a:pt x="1715651" y="1480893"/>
                      </a:cubicBezTo>
                      <a:lnTo>
                        <a:pt x="1836081" y="1532400"/>
                      </a:lnTo>
                      <a:lnTo>
                        <a:pt x="1603349" y="2233105"/>
                      </a:lnTo>
                      <a:lnTo>
                        <a:pt x="1580980" y="2225937"/>
                      </a:lnTo>
                      <a:cubicBezTo>
                        <a:pt x="1186269" y="2078162"/>
                        <a:pt x="831296" y="1814967"/>
                        <a:pt x="571400" y="1445654"/>
                      </a:cubicBezTo>
                      <a:cubicBezTo>
                        <a:pt x="343990" y="1122506"/>
                        <a:pt x="217630" y="758264"/>
                        <a:pt x="185673" y="389931"/>
                      </a:cubicBezTo>
                      <a:lnTo>
                        <a:pt x="180806" y="293039"/>
                      </a:lnTo>
                      <a:lnTo>
                        <a:pt x="0" y="293039"/>
                      </a:lnTo>
                      <a:lnTo>
                        <a:pt x="178883" y="198416"/>
                      </a:lnTo>
                      <a:lnTo>
                        <a:pt x="178885" y="198363"/>
                      </a:lnTo>
                      <a:lnTo>
                        <a:pt x="178980" y="198365"/>
                      </a:lnTo>
                      <a:lnTo>
                        <a:pt x="553983"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a:extLst>
                    <a:ext uri="{FF2B5EF4-FFF2-40B4-BE49-F238E27FC236}">
                      <a16:creationId xmlns:a16="http://schemas.microsoft.com/office/drawing/2014/main" id="{A6A823A3-39CA-864B-83B7-6544DF3BD0B8}"/>
                    </a:ext>
                  </a:extLst>
                </p:cNvPr>
                <p:cNvSpPr/>
                <p:nvPr/>
              </p:nvSpPr>
              <p:spPr>
                <a:xfrm rot="13580748">
                  <a:off x="7388858" y="2707394"/>
                  <a:ext cx="1709656" cy="2226983"/>
                </a:xfrm>
                <a:custGeom>
                  <a:avLst/>
                  <a:gdLst>
                    <a:gd name="connsiteX0" fmla="*/ 1382275 w 1709656"/>
                    <a:gd name="connsiteY0" fmla="*/ 2226983 h 2226983"/>
                    <a:gd name="connsiteX1" fmla="*/ 1243171 w 1709656"/>
                    <a:gd name="connsiteY1" fmla="*/ 2148642 h 2226983"/>
                    <a:gd name="connsiteX2" fmla="*/ 891076 w 1709656"/>
                    <a:gd name="connsiteY2" fmla="*/ 1873938 h 2226983"/>
                    <a:gd name="connsiteX3" fmla="*/ 203871 w 1709656"/>
                    <a:gd name="connsiteY3" fmla="*/ 335580 h 2226983"/>
                    <a:gd name="connsiteX4" fmla="*/ 204665 w 1709656"/>
                    <a:gd name="connsiteY4" fmla="*/ 293039 h 2226983"/>
                    <a:gd name="connsiteX5" fmla="*/ 0 w 1709656"/>
                    <a:gd name="connsiteY5" fmla="*/ 293039 h 2226983"/>
                    <a:gd name="connsiteX6" fmla="*/ 553983 w 1709656"/>
                    <a:gd name="connsiteY6" fmla="*/ 0 h 2226983"/>
                    <a:gd name="connsiteX7" fmla="*/ 1107966 w 1709656"/>
                    <a:gd name="connsiteY7" fmla="*/ 293039 h 2226983"/>
                    <a:gd name="connsiteX8" fmla="*/ 942556 w 1709656"/>
                    <a:gd name="connsiteY8" fmla="*/ 293039 h 2226983"/>
                    <a:gd name="connsiteX9" fmla="*/ 942157 w 1709656"/>
                    <a:gd name="connsiteY9" fmla="*/ 318236 h 2226983"/>
                    <a:gd name="connsiteX10" fmla="*/ 1400858 w 1709656"/>
                    <a:gd name="connsiteY10" fmla="*/ 1339628 h 2226983"/>
                    <a:gd name="connsiteX11" fmla="*/ 1634914 w 1709656"/>
                    <a:gd name="connsiteY11" fmla="*/ 1522447 h 2226983"/>
                    <a:gd name="connsiteX12" fmla="*/ 1709656 w 1709656"/>
                    <a:gd name="connsiteY12" fmla="*/ 1564674 h 222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9656" h="2226983">
                      <a:moveTo>
                        <a:pt x="1382275" y="2226983"/>
                      </a:moveTo>
                      <a:lnTo>
                        <a:pt x="1243171" y="2148642"/>
                      </a:lnTo>
                      <a:cubicBezTo>
                        <a:pt x="1119268" y="2070572"/>
                        <a:pt x="1001210" y="1979017"/>
                        <a:pt x="891076" y="1873938"/>
                      </a:cubicBezTo>
                      <a:cubicBezTo>
                        <a:pt x="450538" y="1453624"/>
                        <a:pt x="220182" y="896520"/>
                        <a:pt x="203871" y="335580"/>
                      </a:cubicBezTo>
                      <a:lnTo>
                        <a:pt x="204665" y="293039"/>
                      </a:lnTo>
                      <a:lnTo>
                        <a:pt x="0" y="293039"/>
                      </a:lnTo>
                      <a:lnTo>
                        <a:pt x="553983" y="0"/>
                      </a:lnTo>
                      <a:lnTo>
                        <a:pt x="1107966" y="293039"/>
                      </a:lnTo>
                      <a:lnTo>
                        <a:pt x="942556" y="293039"/>
                      </a:lnTo>
                      <a:lnTo>
                        <a:pt x="942157" y="318236"/>
                      </a:lnTo>
                      <a:cubicBezTo>
                        <a:pt x="954028" y="690231"/>
                        <a:pt x="1107866" y="1060086"/>
                        <a:pt x="1400858" y="1339628"/>
                      </a:cubicBezTo>
                      <a:cubicBezTo>
                        <a:pt x="1474106" y="1409513"/>
                        <a:pt x="1552584" y="1470446"/>
                        <a:pt x="1634914" y="1522447"/>
                      </a:cubicBezTo>
                      <a:lnTo>
                        <a:pt x="1709656" y="156467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TextBox 80">
                <a:extLst>
                  <a:ext uri="{FF2B5EF4-FFF2-40B4-BE49-F238E27FC236}">
                    <a16:creationId xmlns:a16="http://schemas.microsoft.com/office/drawing/2014/main" id="{05789E69-7135-FE4B-B23A-D87CD908DDE2}"/>
                  </a:ext>
                </a:extLst>
              </p:cNvPr>
              <p:cNvSpPr txBox="1"/>
              <p:nvPr/>
            </p:nvSpPr>
            <p:spPr>
              <a:xfrm rot="16200000">
                <a:off x="3836294" y="3581109"/>
                <a:ext cx="1055097" cy="461665"/>
              </a:xfrm>
              <a:prstGeom prst="rect">
                <a:avLst/>
              </a:prstGeom>
              <a:noFill/>
            </p:spPr>
            <p:txBody>
              <a:bodyPr wrap="none" rtlCol="0">
                <a:spAutoFit/>
              </a:bodyPr>
              <a:lstStyle/>
              <a:p>
                <a:r>
                  <a:rPr lang="en-US" sz="2400" b="1">
                    <a:solidFill>
                      <a:schemeClr val="bg1"/>
                    </a:solidFill>
                  </a:rPr>
                  <a:t>Collect</a:t>
                </a:r>
              </a:p>
            </p:txBody>
          </p:sp>
          <p:sp>
            <p:nvSpPr>
              <p:cNvPr id="82" name="TextBox 81">
                <a:extLst>
                  <a:ext uri="{FF2B5EF4-FFF2-40B4-BE49-F238E27FC236}">
                    <a16:creationId xmlns:a16="http://schemas.microsoft.com/office/drawing/2014/main" id="{C4652C07-9150-1248-896F-7452B561CADE}"/>
                  </a:ext>
                </a:extLst>
              </p:cNvPr>
              <p:cNvSpPr txBox="1"/>
              <p:nvPr/>
            </p:nvSpPr>
            <p:spPr>
              <a:xfrm rot="19479589">
                <a:off x="4436614" y="1716828"/>
                <a:ext cx="1221681" cy="461665"/>
              </a:xfrm>
              <a:prstGeom prst="rect">
                <a:avLst/>
              </a:prstGeom>
              <a:noFill/>
            </p:spPr>
            <p:txBody>
              <a:bodyPr wrap="none" rtlCol="0">
                <a:spAutoFit/>
              </a:bodyPr>
              <a:lstStyle/>
              <a:p>
                <a:r>
                  <a:rPr lang="en-US" sz="2400" b="1">
                    <a:solidFill>
                      <a:schemeClr val="bg1"/>
                    </a:solidFill>
                  </a:rPr>
                  <a:t>Manage</a:t>
                </a:r>
              </a:p>
            </p:txBody>
          </p:sp>
          <p:sp>
            <p:nvSpPr>
              <p:cNvPr id="83" name="TextBox 82">
                <a:extLst>
                  <a:ext uri="{FF2B5EF4-FFF2-40B4-BE49-F238E27FC236}">
                    <a16:creationId xmlns:a16="http://schemas.microsoft.com/office/drawing/2014/main" id="{C94DAB1E-7F99-EA4B-A252-4013668B29BE}"/>
                  </a:ext>
                </a:extLst>
              </p:cNvPr>
              <p:cNvSpPr txBox="1"/>
              <p:nvPr/>
            </p:nvSpPr>
            <p:spPr>
              <a:xfrm rot="2476310">
                <a:off x="6650123" y="1838164"/>
                <a:ext cx="1258867" cy="461665"/>
              </a:xfrm>
              <a:prstGeom prst="rect">
                <a:avLst/>
              </a:prstGeom>
              <a:noFill/>
            </p:spPr>
            <p:txBody>
              <a:bodyPr wrap="square" rtlCol="0">
                <a:spAutoFit/>
              </a:bodyPr>
              <a:lstStyle/>
              <a:p>
                <a:r>
                  <a:rPr lang="en-US" sz="2400" b="1">
                    <a:solidFill>
                      <a:schemeClr val="bg1"/>
                    </a:solidFill>
                  </a:rPr>
                  <a:t>Prepare</a:t>
                </a:r>
              </a:p>
            </p:txBody>
          </p:sp>
          <p:sp>
            <p:nvSpPr>
              <p:cNvPr id="84" name="TextBox 83">
                <a:extLst>
                  <a:ext uri="{FF2B5EF4-FFF2-40B4-BE49-F238E27FC236}">
                    <a16:creationId xmlns:a16="http://schemas.microsoft.com/office/drawing/2014/main" id="{4AADA24A-FA55-8B43-8ADB-79E54B7D4B76}"/>
                  </a:ext>
                </a:extLst>
              </p:cNvPr>
              <p:cNvSpPr txBox="1"/>
              <p:nvPr/>
            </p:nvSpPr>
            <p:spPr>
              <a:xfrm rot="17249114">
                <a:off x="7184776" y="3647128"/>
                <a:ext cx="1258867" cy="461665"/>
              </a:xfrm>
              <a:prstGeom prst="rect">
                <a:avLst/>
              </a:prstGeom>
              <a:noFill/>
            </p:spPr>
            <p:txBody>
              <a:bodyPr wrap="square" rtlCol="0">
                <a:spAutoFit/>
              </a:bodyPr>
              <a:lstStyle/>
              <a:p>
                <a:r>
                  <a:rPr lang="en-US" sz="2400" b="1">
                    <a:solidFill>
                      <a:schemeClr val="bg1"/>
                    </a:solidFill>
                  </a:rPr>
                  <a:t>Analyze</a:t>
                </a:r>
              </a:p>
            </p:txBody>
          </p:sp>
          <p:sp>
            <p:nvSpPr>
              <p:cNvPr id="85" name="TextBox 84">
                <a:extLst>
                  <a:ext uri="{FF2B5EF4-FFF2-40B4-BE49-F238E27FC236}">
                    <a16:creationId xmlns:a16="http://schemas.microsoft.com/office/drawing/2014/main" id="{A8AE73C3-97FB-FD48-86E1-F3D08DCB2D7F}"/>
                  </a:ext>
                </a:extLst>
              </p:cNvPr>
              <p:cNvSpPr txBox="1"/>
              <p:nvPr/>
            </p:nvSpPr>
            <p:spPr>
              <a:xfrm>
                <a:off x="5264419" y="4978974"/>
                <a:ext cx="1686314" cy="461665"/>
              </a:xfrm>
              <a:prstGeom prst="rect">
                <a:avLst/>
              </a:prstGeom>
              <a:noFill/>
            </p:spPr>
            <p:txBody>
              <a:bodyPr wrap="square" rtlCol="0">
                <a:spAutoFit/>
              </a:bodyPr>
              <a:lstStyle/>
              <a:p>
                <a:r>
                  <a:rPr lang="en-US" sz="2400" b="1">
                    <a:solidFill>
                      <a:schemeClr val="bg1"/>
                    </a:solidFill>
                  </a:rPr>
                  <a:t>Collaborate</a:t>
                </a:r>
              </a:p>
            </p:txBody>
          </p:sp>
        </p:grpSp>
        <p:sp>
          <p:nvSpPr>
            <p:cNvPr id="86" name="Oval 85">
              <a:extLst>
                <a:ext uri="{FF2B5EF4-FFF2-40B4-BE49-F238E27FC236}">
                  <a16:creationId xmlns:a16="http://schemas.microsoft.com/office/drawing/2014/main" id="{14388A67-B584-CE4E-93A1-B3BF1F2DFCB2}"/>
                </a:ext>
              </a:extLst>
            </p:cNvPr>
            <p:cNvSpPr>
              <a:spLocks noChangeAspect="1"/>
            </p:cNvSpPr>
            <p:nvPr/>
          </p:nvSpPr>
          <p:spPr>
            <a:xfrm>
              <a:off x="3364376" y="698500"/>
              <a:ext cx="5486400" cy="54864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E5E7931F-1260-314C-96AB-7E33D5C3655A}"/>
                </a:ext>
              </a:extLst>
            </p:cNvPr>
            <p:cNvSpPr txBox="1"/>
            <p:nvPr/>
          </p:nvSpPr>
          <p:spPr>
            <a:xfrm>
              <a:off x="4898751" y="2967335"/>
              <a:ext cx="2425590" cy="1200329"/>
            </a:xfrm>
            <a:prstGeom prst="rect">
              <a:avLst/>
            </a:prstGeom>
            <a:noFill/>
          </p:spPr>
          <p:txBody>
            <a:bodyPr wrap="square" rtlCol="0">
              <a:spAutoFit/>
            </a:bodyPr>
            <a:lstStyle/>
            <a:p>
              <a:pPr algn="ctr"/>
              <a:r>
                <a:rPr lang="en-US" b="1" u="sng"/>
                <a:t>Trusted Third Party</a:t>
              </a:r>
            </a:p>
            <a:p>
              <a:pPr algn="ctr"/>
              <a:r>
                <a:rPr lang="en-US"/>
                <a:t>Independent Convener</a:t>
              </a:r>
            </a:p>
            <a:p>
              <a:pPr algn="ctr"/>
              <a:r>
                <a:rPr lang="en-US"/>
                <a:t>Data Analyst</a:t>
              </a:r>
            </a:p>
            <a:p>
              <a:pPr algn="ctr"/>
              <a:r>
                <a:rPr lang="en-US"/>
                <a:t>Data Steward</a:t>
              </a:r>
            </a:p>
          </p:txBody>
        </p:sp>
      </p:grpSp>
      <p:grpSp>
        <p:nvGrpSpPr>
          <p:cNvPr id="96" name="Group 95">
            <a:extLst>
              <a:ext uri="{FF2B5EF4-FFF2-40B4-BE49-F238E27FC236}">
                <a16:creationId xmlns:a16="http://schemas.microsoft.com/office/drawing/2014/main" id="{DA96FA50-A07A-FC43-BF54-A70014999E36}"/>
              </a:ext>
            </a:extLst>
          </p:cNvPr>
          <p:cNvGrpSpPr/>
          <p:nvPr/>
        </p:nvGrpSpPr>
        <p:grpSpPr>
          <a:xfrm>
            <a:off x="9735329" y="2060866"/>
            <a:ext cx="2286000" cy="3749040"/>
            <a:chOff x="423362" y="1690940"/>
            <a:chExt cx="2589143" cy="2832653"/>
          </a:xfrm>
        </p:grpSpPr>
        <p:sp>
          <p:nvSpPr>
            <p:cNvPr id="97" name="Rounded Rectangle 96">
              <a:extLst>
                <a:ext uri="{FF2B5EF4-FFF2-40B4-BE49-F238E27FC236}">
                  <a16:creationId xmlns:a16="http://schemas.microsoft.com/office/drawing/2014/main" id="{E23A8E60-5C3A-4541-858D-F24A31586079}"/>
                </a:ext>
              </a:extLst>
            </p:cNvPr>
            <p:cNvSpPr/>
            <p:nvPr/>
          </p:nvSpPr>
          <p:spPr>
            <a:xfrm>
              <a:off x="423362" y="1690940"/>
              <a:ext cx="2589143" cy="28326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a:t>MDIAS Outcomes</a:t>
              </a:r>
            </a:p>
          </p:txBody>
        </p:sp>
        <p:sp>
          <p:nvSpPr>
            <p:cNvPr id="98" name="Rounded Rectangle 97">
              <a:extLst>
                <a:ext uri="{FF2B5EF4-FFF2-40B4-BE49-F238E27FC236}">
                  <a16:creationId xmlns:a16="http://schemas.microsoft.com/office/drawing/2014/main" id="{76846EBB-2316-7942-A040-8AE6D176F4D9}"/>
                </a:ext>
              </a:extLst>
            </p:cNvPr>
            <p:cNvSpPr/>
            <p:nvPr/>
          </p:nvSpPr>
          <p:spPr>
            <a:xfrm>
              <a:off x="563751" y="3623843"/>
              <a:ext cx="2308364" cy="5665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rPr>
                <a:t>Patient Outcomes</a:t>
              </a:r>
            </a:p>
          </p:txBody>
        </p:sp>
        <p:sp>
          <p:nvSpPr>
            <p:cNvPr id="99" name="Rounded Rectangle 98">
              <a:extLst>
                <a:ext uri="{FF2B5EF4-FFF2-40B4-BE49-F238E27FC236}">
                  <a16:creationId xmlns:a16="http://schemas.microsoft.com/office/drawing/2014/main" id="{0719C589-7DD7-B44B-9462-82B1C02E2B0B}"/>
                </a:ext>
              </a:extLst>
            </p:cNvPr>
            <p:cNvSpPr/>
            <p:nvPr/>
          </p:nvSpPr>
          <p:spPr>
            <a:xfrm>
              <a:off x="563751" y="2260117"/>
              <a:ext cx="2308364" cy="5665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rPr>
                <a:t>Device Quality</a:t>
              </a:r>
            </a:p>
          </p:txBody>
        </p:sp>
        <p:sp>
          <p:nvSpPr>
            <p:cNvPr id="100" name="Rounded Rectangle 99">
              <a:extLst>
                <a:ext uri="{FF2B5EF4-FFF2-40B4-BE49-F238E27FC236}">
                  <a16:creationId xmlns:a16="http://schemas.microsoft.com/office/drawing/2014/main" id="{EDB4B592-7EBA-B549-A166-B14BA8892DD4}"/>
                </a:ext>
              </a:extLst>
            </p:cNvPr>
            <p:cNvSpPr/>
            <p:nvPr/>
          </p:nvSpPr>
          <p:spPr>
            <a:xfrm>
              <a:off x="563751" y="2941980"/>
              <a:ext cx="2308364" cy="5665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rPr>
                <a:t>Predictive Analytics</a:t>
              </a:r>
            </a:p>
          </p:txBody>
        </p:sp>
      </p:grpSp>
      <p:sp>
        <p:nvSpPr>
          <p:cNvPr id="123" name="Right Arrow 122">
            <a:extLst>
              <a:ext uri="{FF2B5EF4-FFF2-40B4-BE49-F238E27FC236}">
                <a16:creationId xmlns:a16="http://schemas.microsoft.com/office/drawing/2014/main" id="{97D5E823-03A1-8B47-A945-DCF697309567}"/>
              </a:ext>
            </a:extLst>
          </p:cNvPr>
          <p:cNvSpPr/>
          <p:nvPr/>
        </p:nvSpPr>
        <p:spPr>
          <a:xfrm>
            <a:off x="2464646" y="3787436"/>
            <a:ext cx="1415250" cy="7184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Data</a:t>
            </a:r>
          </a:p>
        </p:txBody>
      </p:sp>
      <p:sp>
        <p:nvSpPr>
          <p:cNvPr id="124" name="Right Arrow 123">
            <a:extLst>
              <a:ext uri="{FF2B5EF4-FFF2-40B4-BE49-F238E27FC236}">
                <a16:creationId xmlns:a16="http://schemas.microsoft.com/office/drawing/2014/main" id="{59A4D30F-7C55-184C-B30B-CE6FECC2DF14}"/>
              </a:ext>
            </a:extLst>
          </p:cNvPr>
          <p:cNvSpPr/>
          <p:nvPr/>
        </p:nvSpPr>
        <p:spPr>
          <a:xfrm>
            <a:off x="8291354" y="3270854"/>
            <a:ext cx="1415250" cy="16456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Systemic Analysis &amp; Trends</a:t>
            </a:r>
          </a:p>
        </p:txBody>
      </p:sp>
      <p:sp>
        <p:nvSpPr>
          <p:cNvPr id="125" name="Title 2">
            <a:extLst>
              <a:ext uri="{FF2B5EF4-FFF2-40B4-BE49-F238E27FC236}">
                <a16:creationId xmlns:a16="http://schemas.microsoft.com/office/drawing/2014/main" id="{10B58B90-D4EA-4A45-A44B-F25FFBC5502C}"/>
              </a:ext>
            </a:extLst>
          </p:cNvPr>
          <p:cNvSpPr txBox="1">
            <a:spLocks/>
          </p:cNvSpPr>
          <p:nvPr/>
        </p:nvSpPr>
        <p:spPr>
          <a:xfrm>
            <a:off x="-14071" y="897695"/>
            <a:ext cx="5048549" cy="587884"/>
          </a:xfrm>
          <a:prstGeom prst="rect">
            <a:avLst/>
          </a:prstGeom>
        </p:spPr>
        <p:txBody>
          <a:bodyPr/>
          <a:lstStyle>
            <a:lvl1pPr algn="l" defTabSz="914329"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accent1"/>
                </a:solidFill>
                <a:latin typeface="+mn-lt"/>
              </a:rPr>
              <a:t>Initial MDIAS Framework</a:t>
            </a:r>
          </a:p>
        </p:txBody>
      </p:sp>
    </p:spTree>
    <p:extLst>
      <p:ext uri="{BB962C8B-B14F-4D97-AF65-F5344CB8AC3E}">
        <p14:creationId xmlns:p14="http://schemas.microsoft.com/office/powerpoint/2010/main" val="1318743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94DE5E6D-1A33-9246-BF18-F0317527039B}"/>
              </a:ext>
            </a:extLst>
          </p:cNvPr>
          <p:cNvGrpSpPr/>
          <p:nvPr/>
        </p:nvGrpSpPr>
        <p:grpSpPr>
          <a:xfrm>
            <a:off x="157828" y="2060868"/>
            <a:ext cx="2286000" cy="4560770"/>
            <a:chOff x="423362" y="1690940"/>
            <a:chExt cx="2589143" cy="2832653"/>
          </a:xfrm>
        </p:grpSpPr>
        <p:sp>
          <p:nvSpPr>
            <p:cNvPr id="3" name="Rounded Rectangle 2">
              <a:extLst>
                <a:ext uri="{FF2B5EF4-FFF2-40B4-BE49-F238E27FC236}">
                  <a16:creationId xmlns:a16="http://schemas.microsoft.com/office/drawing/2014/main" id="{5A94F41D-7CBD-9845-BF8A-89A022956F1E}"/>
                </a:ext>
              </a:extLst>
            </p:cNvPr>
            <p:cNvSpPr/>
            <p:nvPr/>
          </p:nvSpPr>
          <p:spPr>
            <a:xfrm>
              <a:off x="423362" y="1690940"/>
              <a:ext cx="2589143" cy="28326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a:t>MDIAS Partners</a:t>
              </a:r>
            </a:p>
          </p:txBody>
        </p:sp>
        <p:sp>
          <p:nvSpPr>
            <p:cNvPr id="4" name="Rounded Rectangle 3">
              <a:extLst>
                <a:ext uri="{FF2B5EF4-FFF2-40B4-BE49-F238E27FC236}">
                  <a16:creationId xmlns:a16="http://schemas.microsoft.com/office/drawing/2014/main" id="{0B619835-609C-EE4F-87D1-753762491B90}"/>
                </a:ext>
              </a:extLst>
            </p:cNvPr>
            <p:cNvSpPr/>
            <p:nvPr/>
          </p:nvSpPr>
          <p:spPr>
            <a:xfrm>
              <a:off x="578297" y="2696791"/>
              <a:ext cx="2293815" cy="2230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accent1"/>
                  </a:solidFill>
                </a:rPr>
                <a:t>FDA</a:t>
              </a:r>
            </a:p>
          </p:txBody>
        </p:sp>
        <p:sp>
          <p:nvSpPr>
            <p:cNvPr id="5" name="Rounded Rectangle 4">
              <a:extLst>
                <a:ext uri="{FF2B5EF4-FFF2-40B4-BE49-F238E27FC236}">
                  <a16:creationId xmlns:a16="http://schemas.microsoft.com/office/drawing/2014/main" id="{B557EB9B-7305-6A43-A711-8BDDDAF94291}"/>
                </a:ext>
              </a:extLst>
            </p:cNvPr>
            <p:cNvSpPr/>
            <p:nvPr/>
          </p:nvSpPr>
          <p:spPr>
            <a:xfrm>
              <a:off x="578297" y="2063455"/>
              <a:ext cx="2293816" cy="2230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solidFill>
                </a:rPr>
                <a:t>Device Manufacturers</a:t>
              </a:r>
            </a:p>
          </p:txBody>
        </p:sp>
        <p:sp>
          <p:nvSpPr>
            <p:cNvPr id="6" name="Rounded Rectangle 5">
              <a:extLst>
                <a:ext uri="{FF2B5EF4-FFF2-40B4-BE49-F238E27FC236}">
                  <a16:creationId xmlns:a16="http://schemas.microsoft.com/office/drawing/2014/main" id="{37DF260E-D961-3C44-A07C-B35068D2205A}"/>
                </a:ext>
              </a:extLst>
            </p:cNvPr>
            <p:cNvSpPr/>
            <p:nvPr/>
          </p:nvSpPr>
          <p:spPr>
            <a:xfrm>
              <a:off x="578298" y="2375787"/>
              <a:ext cx="2293815" cy="22308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accent1"/>
                  </a:solidFill>
                </a:rPr>
                <a:t>Providers</a:t>
              </a:r>
            </a:p>
          </p:txBody>
        </p:sp>
      </p:grpSp>
      <p:grpSp>
        <p:nvGrpSpPr>
          <p:cNvPr id="91" name="Group 90">
            <a:extLst>
              <a:ext uri="{FF2B5EF4-FFF2-40B4-BE49-F238E27FC236}">
                <a16:creationId xmlns:a16="http://schemas.microsoft.com/office/drawing/2014/main" id="{C08E4C81-324F-FB4D-83DF-65CEA5713C75}"/>
              </a:ext>
            </a:extLst>
          </p:cNvPr>
          <p:cNvGrpSpPr/>
          <p:nvPr/>
        </p:nvGrpSpPr>
        <p:grpSpPr>
          <a:xfrm>
            <a:off x="3351400" y="1135238"/>
            <a:ext cx="5510201" cy="5486400"/>
            <a:chOff x="3364376" y="698500"/>
            <a:chExt cx="5510201" cy="5486400"/>
          </a:xfrm>
        </p:grpSpPr>
        <p:grpSp>
          <p:nvGrpSpPr>
            <p:cNvPr id="88" name="Group 87">
              <a:extLst>
                <a:ext uri="{FF2B5EF4-FFF2-40B4-BE49-F238E27FC236}">
                  <a16:creationId xmlns:a16="http://schemas.microsoft.com/office/drawing/2014/main" id="{DFCDE9B0-68C8-5942-81BC-71A3CB9C9934}"/>
                </a:ext>
              </a:extLst>
            </p:cNvPr>
            <p:cNvGrpSpPr/>
            <p:nvPr/>
          </p:nvGrpSpPr>
          <p:grpSpPr>
            <a:xfrm>
              <a:off x="3533299" y="997610"/>
              <a:ext cx="5341278" cy="5091379"/>
              <a:chOff x="3533299" y="997610"/>
              <a:chExt cx="5341278" cy="5091379"/>
            </a:xfrm>
          </p:grpSpPr>
          <p:grpSp>
            <p:nvGrpSpPr>
              <p:cNvPr id="80" name="Group 79">
                <a:extLst>
                  <a:ext uri="{FF2B5EF4-FFF2-40B4-BE49-F238E27FC236}">
                    <a16:creationId xmlns:a16="http://schemas.microsoft.com/office/drawing/2014/main" id="{51D2467E-3295-6044-9467-1738C85380FD}"/>
                  </a:ext>
                </a:extLst>
              </p:cNvPr>
              <p:cNvGrpSpPr/>
              <p:nvPr/>
            </p:nvGrpSpPr>
            <p:grpSpPr>
              <a:xfrm>
                <a:off x="3533299" y="997610"/>
                <a:ext cx="5341278" cy="5091379"/>
                <a:chOff x="4015899" y="828457"/>
                <a:chExt cx="5341278" cy="5091379"/>
              </a:xfrm>
            </p:grpSpPr>
            <p:sp>
              <p:nvSpPr>
                <p:cNvPr id="75" name="Freeform 74">
                  <a:extLst>
                    <a:ext uri="{FF2B5EF4-FFF2-40B4-BE49-F238E27FC236}">
                      <a16:creationId xmlns:a16="http://schemas.microsoft.com/office/drawing/2014/main" id="{A3C49291-72CB-BD46-8B0A-AA475A5ECCC9}"/>
                    </a:ext>
                  </a:extLst>
                </p:cNvPr>
                <p:cNvSpPr/>
                <p:nvPr/>
              </p:nvSpPr>
              <p:spPr>
                <a:xfrm rot="5234931">
                  <a:off x="4761417" y="699195"/>
                  <a:ext cx="1717315" cy="2158624"/>
                </a:xfrm>
                <a:custGeom>
                  <a:avLst/>
                  <a:gdLst>
                    <a:gd name="connsiteX0" fmla="*/ 0 w 1717315"/>
                    <a:gd name="connsiteY0" fmla="*/ 293039 h 2158624"/>
                    <a:gd name="connsiteX1" fmla="*/ 553983 w 1717315"/>
                    <a:gd name="connsiteY1" fmla="*/ 0 h 2158624"/>
                    <a:gd name="connsiteX2" fmla="*/ 1107966 w 1717315"/>
                    <a:gd name="connsiteY2" fmla="*/ 293039 h 2158624"/>
                    <a:gd name="connsiteX3" fmla="*/ 934159 w 1717315"/>
                    <a:gd name="connsiteY3" fmla="*/ 293039 h 2158624"/>
                    <a:gd name="connsiteX4" fmla="*/ 951725 w 1717315"/>
                    <a:gd name="connsiteY4" fmla="*/ 440404 h 2158624"/>
                    <a:gd name="connsiteX5" fmla="*/ 1635566 w 1717315"/>
                    <a:gd name="connsiteY5" fmla="*/ 1416655 h 2158624"/>
                    <a:gd name="connsiteX6" fmla="*/ 1717315 w 1717315"/>
                    <a:gd name="connsiteY6" fmla="*/ 1460301 h 2158624"/>
                    <a:gd name="connsiteX7" fmla="*/ 1463175 w 1717315"/>
                    <a:gd name="connsiteY7" fmla="*/ 2158624 h 2158624"/>
                    <a:gd name="connsiteX8" fmla="*/ 1440911 w 1717315"/>
                    <a:gd name="connsiteY8" fmla="*/ 2149334 h 2158624"/>
                    <a:gd name="connsiteX9" fmla="*/ 192880 w 1717315"/>
                    <a:gd name="connsiteY9" fmla="*/ 301105 h 2158624"/>
                    <a:gd name="connsiteX10" fmla="*/ 192856 w 1717315"/>
                    <a:gd name="connsiteY10" fmla="*/ 293039 h 215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315" h="2158624">
                      <a:moveTo>
                        <a:pt x="0" y="293039"/>
                      </a:moveTo>
                      <a:lnTo>
                        <a:pt x="553983" y="0"/>
                      </a:lnTo>
                      <a:lnTo>
                        <a:pt x="1107966" y="293039"/>
                      </a:lnTo>
                      <a:lnTo>
                        <a:pt x="934159" y="293039"/>
                      </a:lnTo>
                      <a:lnTo>
                        <a:pt x="951725" y="440404"/>
                      </a:lnTo>
                      <a:cubicBezTo>
                        <a:pt x="1027623" y="851506"/>
                        <a:pt x="1281678" y="1205186"/>
                        <a:pt x="1635566" y="1416655"/>
                      </a:cubicBezTo>
                      <a:lnTo>
                        <a:pt x="1717315" y="1460301"/>
                      </a:lnTo>
                      <a:lnTo>
                        <a:pt x="1463175" y="2158624"/>
                      </a:lnTo>
                      <a:lnTo>
                        <a:pt x="1440911" y="2149334"/>
                      </a:lnTo>
                      <a:cubicBezTo>
                        <a:pt x="730868" y="1811432"/>
                        <a:pt x="236888" y="1110470"/>
                        <a:pt x="192880" y="301105"/>
                      </a:cubicBezTo>
                      <a:lnTo>
                        <a:pt x="192856" y="293039"/>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id="{57732335-BCEC-2C42-B101-F63F3CC829A7}"/>
                    </a:ext>
                  </a:extLst>
                </p:cNvPr>
                <p:cNvSpPr/>
                <p:nvPr/>
              </p:nvSpPr>
              <p:spPr>
                <a:xfrm rot="9782791">
                  <a:off x="6774443" y="828457"/>
                  <a:ext cx="1787965" cy="2071106"/>
                </a:xfrm>
                <a:custGeom>
                  <a:avLst/>
                  <a:gdLst>
                    <a:gd name="connsiteX0" fmla="*/ 1572614 w 1787965"/>
                    <a:gd name="connsiteY0" fmla="*/ 2071106 h 2071106"/>
                    <a:gd name="connsiteX1" fmla="*/ 1484108 w 1787965"/>
                    <a:gd name="connsiteY1" fmla="*/ 2039108 h 2071106"/>
                    <a:gd name="connsiteX2" fmla="*/ 213546 w 1787965"/>
                    <a:gd name="connsiteY2" fmla="*/ 529992 h 2071106"/>
                    <a:gd name="connsiteX3" fmla="*/ 173667 w 1787965"/>
                    <a:gd name="connsiteY3" fmla="*/ 293039 h 2071106"/>
                    <a:gd name="connsiteX4" fmla="*/ 0 w 1787965"/>
                    <a:gd name="connsiteY4" fmla="*/ 293039 h 2071106"/>
                    <a:gd name="connsiteX5" fmla="*/ 553983 w 1787965"/>
                    <a:gd name="connsiteY5" fmla="*/ 0 h 2071106"/>
                    <a:gd name="connsiteX6" fmla="*/ 1107966 w 1787965"/>
                    <a:gd name="connsiteY6" fmla="*/ 293039 h 2071106"/>
                    <a:gd name="connsiteX7" fmla="*/ 918583 w 1787965"/>
                    <a:gd name="connsiteY7" fmla="*/ 293039 h 2071106"/>
                    <a:gd name="connsiteX8" fmla="*/ 920314 w 1787965"/>
                    <a:gd name="connsiteY8" fmla="*/ 304769 h 2071106"/>
                    <a:gd name="connsiteX9" fmla="*/ 1770562 w 1787965"/>
                    <a:gd name="connsiteY9" fmla="*/ 1358377 h 2071106"/>
                    <a:gd name="connsiteX10" fmla="*/ 1787965 w 1787965"/>
                    <a:gd name="connsiteY10" fmla="*/ 1364675 h 207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7965" h="2071106">
                      <a:moveTo>
                        <a:pt x="1572614" y="2071106"/>
                      </a:moveTo>
                      <a:lnTo>
                        <a:pt x="1484108" y="2039108"/>
                      </a:lnTo>
                      <a:cubicBezTo>
                        <a:pt x="830368" y="1764074"/>
                        <a:pt x="370922" y="1192686"/>
                        <a:pt x="213546" y="529992"/>
                      </a:cubicBezTo>
                      <a:lnTo>
                        <a:pt x="173667" y="293039"/>
                      </a:lnTo>
                      <a:lnTo>
                        <a:pt x="0" y="293039"/>
                      </a:lnTo>
                      <a:lnTo>
                        <a:pt x="553983" y="0"/>
                      </a:lnTo>
                      <a:lnTo>
                        <a:pt x="1107966" y="293039"/>
                      </a:lnTo>
                      <a:lnTo>
                        <a:pt x="918583" y="293039"/>
                      </a:lnTo>
                      <a:lnTo>
                        <a:pt x="920314" y="304769"/>
                      </a:lnTo>
                      <a:cubicBezTo>
                        <a:pt x="1011475" y="767018"/>
                        <a:pt x="1321468" y="1169134"/>
                        <a:pt x="1770562" y="1358377"/>
                      </a:cubicBezTo>
                      <a:lnTo>
                        <a:pt x="1787965" y="136467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a:extLst>
                    <a:ext uri="{FF2B5EF4-FFF2-40B4-BE49-F238E27FC236}">
                      <a16:creationId xmlns:a16="http://schemas.microsoft.com/office/drawing/2014/main" id="{64FCD38C-3B00-F14B-BB04-F0FB85EB1D89}"/>
                    </a:ext>
                  </a:extLst>
                </p:cNvPr>
                <p:cNvSpPr/>
                <p:nvPr/>
              </p:nvSpPr>
              <p:spPr>
                <a:xfrm rot="1094785">
                  <a:off x="4015899" y="2630842"/>
                  <a:ext cx="1730445" cy="2147613"/>
                </a:xfrm>
                <a:custGeom>
                  <a:avLst/>
                  <a:gdLst>
                    <a:gd name="connsiteX0" fmla="*/ 553983 w 1730445"/>
                    <a:gd name="connsiteY0" fmla="*/ 0 h 2147613"/>
                    <a:gd name="connsiteX1" fmla="*/ 1107966 w 1730445"/>
                    <a:gd name="connsiteY1" fmla="*/ 293039 h 2147613"/>
                    <a:gd name="connsiteX2" fmla="*/ 917130 w 1730445"/>
                    <a:gd name="connsiteY2" fmla="*/ 293039 h 2147613"/>
                    <a:gd name="connsiteX3" fmla="*/ 941077 w 1730445"/>
                    <a:gd name="connsiteY3" fmla="*/ 432966 h 2147613"/>
                    <a:gd name="connsiteX4" fmla="*/ 980953 w 1730445"/>
                    <a:gd name="connsiteY4" fmla="*/ 577696 h 2147613"/>
                    <a:gd name="connsiteX5" fmla="*/ 1706743 w 1730445"/>
                    <a:gd name="connsiteY5" fmla="*/ 1430266 h 2147613"/>
                    <a:gd name="connsiteX6" fmla="*/ 1730445 w 1730445"/>
                    <a:gd name="connsiteY6" fmla="*/ 1441068 h 2147613"/>
                    <a:gd name="connsiteX7" fmla="*/ 1502341 w 1730445"/>
                    <a:gd name="connsiteY7" fmla="*/ 2147613 h 2147613"/>
                    <a:gd name="connsiteX8" fmla="*/ 1374311 w 1730445"/>
                    <a:gd name="connsiteY8" fmla="*/ 2089700 h 2147613"/>
                    <a:gd name="connsiteX9" fmla="*/ 279597 w 1730445"/>
                    <a:gd name="connsiteY9" fmla="*/ 808920 h 2147613"/>
                    <a:gd name="connsiteX10" fmla="*/ 182533 w 1730445"/>
                    <a:gd name="connsiteY10" fmla="*/ 373017 h 2147613"/>
                    <a:gd name="connsiteX11" fmla="*/ 176968 w 1730445"/>
                    <a:gd name="connsiteY11" fmla="*/ 293039 h 2147613"/>
                    <a:gd name="connsiteX12" fmla="*/ 0 w 1730445"/>
                    <a:gd name="connsiteY12" fmla="*/ 293039 h 214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0445" h="2147613">
                      <a:moveTo>
                        <a:pt x="553983" y="0"/>
                      </a:moveTo>
                      <a:lnTo>
                        <a:pt x="1107966" y="293039"/>
                      </a:lnTo>
                      <a:lnTo>
                        <a:pt x="917130" y="293039"/>
                      </a:lnTo>
                      <a:lnTo>
                        <a:pt x="941077" y="432966"/>
                      </a:lnTo>
                      <a:cubicBezTo>
                        <a:pt x="951837" y="481327"/>
                        <a:pt x="965104" y="529622"/>
                        <a:pt x="980953" y="577696"/>
                      </a:cubicBezTo>
                      <a:cubicBezTo>
                        <a:pt x="1107746" y="962288"/>
                        <a:pt x="1375821" y="1259936"/>
                        <a:pt x="1706743" y="1430266"/>
                      </a:cubicBezTo>
                      <a:lnTo>
                        <a:pt x="1730445" y="1441068"/>
                      </a:lnTo>
                      <a:lnTo>
                        <a:pt x="1502341" y="2147613"/>
                      </a:lnTo>
                      <a:lnTo>
                        <a:pt x="1374311" y="2089700"/>
                      </a:lnTo>
                      <a:cubicBezTo>
                        <a:pt x="874624" y="1834293"/>
                        <a:pt x="470240" y="1387187"/>
                        <a:pt x="279597" y="808920"/>
                      </a:cubicBezTo>
                      <a:cubicBezTo>
                        <a:pt x="231935" y="664353"/>
                        <a:pt x="199889" y="518432"/>
                        <a:pt x="182533" y="373017"/>
                      </a:cubicBezTo>
                      <a:lnTo>
                        <a:pt x="176968" y="293039"/>
                      </a:lnTo>
                      <a:lnTo>
                        <a:pt x="0" y="293039"/>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a:extLst>
                    <a:ext uri="{FF2B5EF4-FFF2-40B4-BE49-F238E27FC236}">
                      <a16:creationId xmlns:a16="http://schemas.microsoft.com/office/drawing/2014/main" id="{71B9D261-60A9-4542-8862-1653308910A2}"/>
                    </a:ext>
                  </a:extLst>
                </p:cNvPr>
                <p:cNvSpPr/>
                <p:nvPr/>
              </p:nvSpPr>
              <p:spPr>
                <a:xfrm rot="18308114">
                  <a:off x="5600687" y="3885243"/>
                  <a:ext cx="1836081" cy="2233105"/>
                </a:xfrm>
                <a:custGeom>
                  <a:avLst/>
                  <a:gdLst>
                    <a:gd name="connsiteX0" fmla="*/ 1107966 w 1836081"/>
                    <a:gd name="connsiteY0" fmla="*/ 293039 h 2233105"/>
                    <a:gd name="connsiteX1" fmla="*/ 922561 w 1836081"/>
                    <a:gd name="connsiteY1" fmla="*/ 293039 h 2233105"/>
                    <a:gd name="connsiteX2" fmla="*/ 933805 w 1836081"/>
                    <a:gd name="connsiteY2" fmla="*/ 426164 h 2233105"/>
                    <a:gd name="connsiteX3" fmla="*/ 1175333 w 1836081"/>
                    <a:gd name="connsiteY3" fmla="*/ 1020647 h 2233105"/>
                    <a:gd name="connsiteX4" fmla="*/ 1715651 w 1836081"/>
                    <a:gd name="connsiteY4" fmla="*/ 1480893 h 2233105"/>
                    <a:gd name="connsiteX5" fmla="*/ 1836081 w 1836081"/>
                    <a:gd name="connsiteY5" fmla="*/ 1532400 h 2233105"/>
                    <a:gd name="connsiteX6" fmla="*/ 1603349 w 1836081"/>
                    <a:gd name="connsiteY6" fmla="*/ 2233105 h 2233105"/>
                    <a:gd name="connsiteX7" fmla="*/ 1580980 w 1836081"/>
                    <a:gd name="connsiteY7" fmla="*/ 2225937 h 2233105"/>
                    <a:gd name="connsiteX8" fmla="*/ 571400 w 1836081"/>
                    <a:gd name="connsiteY8" fmla="*/ 1445654 h 2233105"/>
                    <a:gd name="connsiteX9" fmla="*/ 185673 w 1836081"/>
                    <a:gd name="connsiteY9" fmla="*/ 389931 h 2233105"/>
                    <a:gd name="connsiteX10" fmla="*/ 180806 w 1836081"/>
                    <a:gd name="connsiteY10" fmla="*/ 293039 h 2233105"/>
                    <a:gd name="connsiteX11" fmla="*/ 0 w 1836081"/>
                    <a:gd name="connsiteY11" fmla="*/ 293039 h 2233105"/>
                    <a:gd name="connsiteX12" fmla="*/ 178883 w 1836081"/>
                    <a:gd name="connsiteY12" fmla="*/ 198416 h 2233105"/>
                    <a:gd name="connsiteX13" fmla="*/ 178885 w 1836081"/>
                    <a:gd name="connsiteY13" fmla="*/ 198363 h 2233105"/>
                    <a:gd name="connsiteX14" fmla="*/ 178980 w 1836081"/>
                    <a:gd name="connsiteY14" fmla="*/ 198365 h 2233105"/>
                    <a:gd name="connsiteX15" fmla="*/ 553983 w 1836081"/>
                    <a:gd name="connsiteY15" fmla="*/ 0 h 223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081" h="2233105">
                      <a:moveTo>
                        <a:pt x="1107966" y="293039"/>
                      </a:moveTo>
                      <a:lnTo>
                        <a:pt x="922561" y="293039"/>
                      </a:lnTo>
                      <a:lnTo>
                        <a:pt x="933805" y="426164"/>
                      </a:lnTo>
                      <a:cubicBezTo>
                        <a:pt x="966858" y="634163"/>
                        <a:pt x="1046427" y="837472"/>
                        <a:pt x="1175333" y="1020647"/>
                      </a:cubicBezTo>
                      <a:cubicBezTo>
                        <a:pt x="1318562" y="1224175"/>
                        <a:pt x="1505751" y="1378760"/>
                        <a:pt x="1715651" y="1480893"/>
                      </a:cubicBezTo>
                      <a:lnTo>
                        <a:pt x="1836081" y="1532400"/>
                      </a:lnTo>
                      <a:lnTo>
                        <a:pt x="1603349" y="2233105"/>
                      </a:lnTo>
                      <a:lnTo>
                        <a:pt x="1580980" y="2225937"/>
                      </a:lnTo>
                      <a:cubicBezTo>
                        <a:pt x="1186269" y="2078162"/>
                        <a:pt x="831296" y="1814967"/>
                        <a:pt x="571400" y="1445654"/>
                      </a:cubicBezTo>
                      <a:cubicBezTo>
                        <a:pt x="343990" y="1122506"/>
                        <a:pt x="217630" y="758264"/>
                        <a:pt x="185673" y="389931"/>
                      </a:cubicBezTo>
                      <a:lnTo>
                        <a:pt x="180806" y="293039"/>
                      </a:lnTo>
                      <a:lnTo>
                        <a:pt x="0" y="293039"/>
                      </a:lnTo>
                      <a:lnTo>
                        <a:pt x="178883" y="198416"/>
                      </a:lnTo>
                      <a:lnTo>
                        <a:pt x="178885" y="198363"/>
                      </a:lnTo>
                      <a:lnTo>
                        <a:pt x="178980" y="198365"/>
                      </a:lnTo>
                      <a:lnTo>
                        <a:pt x="553983"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a:extLst>
                    <a:ext uri="{FF2B5EF4-FFF2-40B4-BE49-F238E27FC236}">
                      <a16:creationId xmlns:a16="http://schemas.microsoft.com/office/drawing/2014/main" id="{A6A823A3-39CA-864B-83B7-6544DF3BD0B8}"/>
                    </a:ext>
                  </a:extLst>
                </p:cNvPr>
                <p:cNvSpPr/>
                <p:nvPr/>
              </p:nvSpPr>
              <p:spPr>
                <a:xfrm rot="13580748">
                  <a:off x="7388858" y="2707394"/>
                  <a:ext cx="1709656" cy="2226983"/>
                </a:xfrm>
                <a:custGeom>
                  <a:avLst/>
                  <a:gdLst>
                    <a:gd name="connsiteX0" fmla="*/ 1382275 w 1709656"/>
                    <a:gd name="connsiteY0" fmla="*/ 2226983 h 2226983"/>
                    <a:gd name="connsiteX1" fmla="*/ 1243171 w 1709656"/>
                    <a:gd name="connsiteY1" fmla="*/ 2148642 h 2226983"/>
                    <a:gd name="connsiteX2" fmla="*/ 891076 w 1709656"/>
                    <a:gd name="connsiteY2" fmla="*/ 1873938 h 2226983"/>
                    <a:gd name="connsiteX3" fmla="*/ 203871 w 1709656"/>
                    <a:gd name="connsiteY3" fmla="*/ 335580 h 2226983"/>
                    <a:gd name="connsiteX4" fmla="*/ 204665 w 1709656"/>
                    <a:gd name="connsiteY4" fmla="*/ 293039 h 2226983"/>
                    <a:gd name="connsiteX5" fmla="*/ 0 w 1709656"/>
                    <a:gd name="connsiteY5" fmla="*/ 293039 h 2226983"/>
                    <a:gd name="connsiteX6" fmla="*/ 553983 w 1709656"/>
                    <a:gd name="connsiteY6" fmla="*/ 0 h 2226983"/>
                    <a:gd name="connsiteX7" fmla="*/ 1107966 w 1709656"/>
                    <a:gd name="connsiteY7" fmla="*/ 293039 h 2226983"/>
                    <a:gd name="connsiteX8" fmla="*/ 942556 w 1709656"/>
                    <a:gd name="connsiteY8" fmla="*/ 293039 h 2226983"/>
                    <a:gd name="connsiteX9" fmla="*/ 942157 w 1709656"/>
                    <a:gd name="connsiteY9" fmla="*/ 318236 h 2226983"/>
                    <a:gd name="connsiteX10" fmla="*/ 1400858 w 1709656"/>
                    <a:gd name="connsiteY10" fmla="*/ 1339628 h 2226983"/>
                    <a:gd name="connsiteX11" fmla="*/ 1634914 w 1709656"/>
                    <a:gd name="connsiteY11" fmla="*/ 1522447 h 2226983"/>
                    <a:gd name="connsiteX12" fmla="*/ 1709656 w 1709656"/>
                    <a:gd name="connsiteY12" fmla="*/ 1564674 h 222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9656" h="2226983">
                      <a:moveTo>
                        <a:pt x="1382275" y="2226983"/>
                      </a:moveTo>
                      <a:lnTo>
                        <a:pt x="1243171" y="2148642"/>
                      </a:lnTo>
                      <a:cubicBezTo>
                        <a:pt x="1119268" y="2070572"/>
                        <a:pt x="1001210" y="1979017"/>
                        <a:pt x="891076" y="1873938"/>
                      </a:cubicBezTo>
                      <a:cubicBezTo>
                        <a:pt x="450538" y="1453624"/>
                        <a:pt x="220182" y="896520"/>
                        <a:pt x="203871" y="335580"/>
                      </a:cubicBezTo>
                      <a:lnTo>
                        <a:pt x="204665" y="293039"/>
                      </a:lnTo>
                      <a:lnTo>
                        <a:pt x="0" y="293039"/>
                      </a:lnTo>
                      <a:lnTo>
                        <a:pt x="553983" y="0"/>
                      </a:lnTo>
                      <a:lnTo>
                        <a:pt x="1107966" y="293039"/>
                      </a:lnTo>
                      <a:lnTo>
                        <a:pt x="942556" y="293039"/>
                      </a:lnTo>
                      <a:lnTo>
                        <a:pt x="942157" y="318236"/>
                      </a:lnTo>
                      <a:cubicBezTo>
                        <a:pt x="954028" y="690231"/>
                        <a:pt x="1107866" y="1060086"/>
                        <a:pt x="1400858" y="1339628"/>
                      </a:cubicBezTo>
                      <a:cubicBezTo>
                        <a:pt x="1474106" y="1409513"/>
                        <a:pt x="1552584" y="1470446"/>
                        <a:pt x="1634914" y="1522447"/>
                      </a:cubicBezTo>
                      <a:lnTo>
                        <a:pt x="1709656" y="156467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TextBox 80">
                <a:extLst>
                  <a:ext uri="{FF2B5EF4-FFF2-40B4-BE49-F238E27FC236}">
                    <a16:creationId xmlns:a16="http://schemas.microsoft.com/office/drawing/2014/main" id="{05789E69-7135-FE4B-B23A-D87CD908DDE2}"/>
                  </a:ext>
                </a:extLst>
              </p:cNvPr>
              <p:cNvSpPr txBox="1"/>
              <p:nvPr/>
            </p:nvSpPr>
            <p:spPr>
              <a:xfrm rot="16200000">
                <a:off x="3836294" y="3581109"/>
                <a:ext cx="1055097" cy="461665"/>
              </a:xfrm>
              <a:prstGeom prst="rect">
                <a:avLst/>
              </a:prstGeom>
              <a:noFill/>
            </p:spPr>
            <p:txBody>
              <a:bodyPr wrap="none" rtlCol="0">
                <a:spAutoFit/>
              </a:bodyPr>
              <a:lstStyle/>
              <a:p>
                <a:r>
                  <a:rPr lang="en-US" sz="2400" b="1">
                    <a:solidFill>
                      <a:schemeClr val="bg1"/>
                    </a:solidFill>
                  </a:rPr>
                  <a:t>Collect</a:t>
                </a:r>
              </a:p>
            </p:txBody>
          </p:sp>
          <p:sp>
            <p:nvSpPr>
              <p:cNvPr id="82" name="TextBox 81">
                <a:extLst>
                  <a:ext uri="{FF2B5EF4-FFF2-40B4-BE49-F238E27FC236}">
                    <a16:creationId xmlns:a16="http://schemas.microsoft.com/office/drawing/2014/main" id="{C4652C07-9150-1248-896F-7452B561CADE}"/>
                  </a:ext>
                </a:extLst>
              </p:cNvPr>
              <p:cNvSpPr txBox="1"/>
              <p:nvPr/>
            </p:nvSpPr>
            <p:spPr>
              <a:xfrm rot="19479589">
                <a:off x="4436614" y="1716828"/>
                <a:ext cx="1221681" cy="461665"/>
              </a:xfrm>
              <a:prstGeom prst="rect">
                <a:avLst/>
              </a:prstGeom>
              <a:noFill/>
            </p:spPr>
            <p:txBody>
              <a:bodyPr wrap="none" rtlCol="0">
                <a:spAutoFit/>
              </a:bodyPr>
              <a:lstStyle/>
              <a:p>
                <a:r>
                  <a:rPr lang="en-US" sz="2400" b="1">
                    <a:solidFill>
                      <a:schemeClr val="bg1"/>
                    </a:solidFill>
                  </a:rPr>
                  <a:t>Manage</a:t>
                </a:r>
              </a:p>
            </p:txBody>
          </p:sp>
          <p:sp>
            <p:nvSpPr>
              <p:cNvPr id="83" name="TextBox 82">
                <a:extLst>
                  <a:ext uri="{FF2B5EF4-FFF2-40B4-BE49-F238E27FC236}">
                    <a16:creationId xmlns:a16="http://schemas.microsoft.com/office/drawing/2014/main" id="{C94DAB1E-7F99-EA4B-A252-4013668B29BE}"/>
                  </a:ext>
                </a:extLst>
              </p:cNvPr>
              <p:cNvSpPr txBox="1"/>
              <p:nvPr/>
            </p:nvSpPr>
            <p:spPr>
              <a:xfrm rot="2476310">
                <a:off x="6650123" y="1838164"/>
                <a:ext cx="1258867" cy="461665"/>
              </a:xfrm>
              <a:prstGeom prst="rect">
                <a:avLst/>
              </a:prstGeom>
              <a:noFill/>
            </p:spPr>
            <p:txBody>
              <a:bodyPr wrap="square" rtlCol="0">
                <a:spAutoFit/>
              </a:bodyPr>
              <a:lstStyle/>
              <a:p>
                <a:r>
                  <a:rPr lang="en-US" sz="2400" b="1">
                    <a:solidFill>
                      <a:schemeClr val="bg1"/>
                    </a:solidFill>
                  </a:rPr>
                  <a:t>Prepare</a:t>
                </a:r>
              </a:p>
            </p:txBody>
          </p:sp>
          <p:sp>
            <p:nvSpPr>
              <p:cNvPr id="84" name="TextBox 83">
                <a:extLst>
                  <a:ext uri="{FF2B5EF4-FFF2-40B4-BE49-F238E27FC236}">
                    <a16:creationId xmlns:a16="http://schemas.microsoft.com/office/drawing/2014/main" id="{4AADA24A-FA55-8B43-8ADB-79E54B7D4B76}"/>
                  </a:ext>
                </a:extLst>
              </p:cNvPr>
              <p:cNvSpPr txBox="1"/>
              <p:nvPr/>
            </p:nvSpPr>
            <p:spPr>
              <a:xfrm rot="17249114">
                <a:off x="7184776" y="3647128"/>
                <a:ext cx="1258867" cy="461665"/>
              </a:xfrm>
              <a:prstGeom prst="rect">
                <a:avLst/>
              </a:prstGeom>
              <a:noFill/>
            </p:spPr>
            <p:txBody>
              <a:bodyPr wrap="square" rtlCol="0">
                <a:spAutoFit/>
              </a:bodyPr>
              <a:lstStyle/>
              <a:p>
                <a:r>
                  <a:rPr lang="en-US" sz="2400" b="1">
                    <a:solidFill>
                      <a:schemeClr val="bg1"/>
                    </a:solidFill>
                  </a:rPr>
                  <a:t>Analyze</a:t>
                </a:r>
              </a:p>
            </p:txBody>
          </p:sp>
          <p:sp>
            <p:nvSpPr>
              <p:cNvPr id="85" name="TextBox 84">
                <a:extLst>
                  <a:ext uri="{FF2B5EF4-FFF2-40B4-BE49-F238E27FC236}">
                    <a16:creationId xmlns:a16="http://schemas.microsoft.com/office/drawing/2014/main" id="{A8AE73C3-97FB-FD48-86E1-F3D08DCB2D7F}"/>
                  </a:ext>
                </a:extLst>
              </p:cNvPr>
              <p:cNvSpPr txBox="1"/>
              <p:nvPr/>
            </p:nvSpPr>
            <p:spPr>
              <a:xfrm>
                <a:off x="5264419" y="4978974"/>
                <a:ext cx="1686314" cy="461665"/>
              </a:xfrm>
              <a:prstGeom prst="rect">
                <a:avLst/>
              </a:prstGeom>
              <a:noFill/>
            </p:spPr>
            <p:txBody>
              <a:bodyPr wrap="square" rtlCol="0">
                <a:spAutoFit/>
              </a:bodyPr>
              <a:lstStyle/>
              <a:p>
                <a:r>
                  <a:rPr lang="en-US" sz="2400" b="1">
                    <a:solidFill>
                      <a:schemeClr val="bg1"/>
                    </a:solidFill>
                  </a:rPr>
                  <a:t>Collaborate</a:t>
                </a:r>
              </a:p>
            </p:txBody>
          </p:sp>
        </p:grpSp>
        <p:sp>
          <p:nvSpPr>
            <p:cNvPr id="86" name="Oval 85">
              <a:extLst>
                <a:ext uri="{FF2B5EF4-FFF2-40B4-BE49-F238E27FC236}">
                  <a16:creationId xmlns:a16="http://schemas.microsoft.com/office/drawing/2014/main" id="{14388A67-B584-CE4E-93A1-B3BF1F2DFCB2}"/>
                </a:ext>
              </a:extLst>
            </p:cNvPr>
            <p:cNvSpPr>
              <a:spLocks noChangeAspect="1"/>
            </p:cNvSpPr>
            <p:nvPr/>
          </p:nvSpPr>
          <p:spPr>
            <a:xfrm>
              <a:off x="3364376" y="698500"/>
              <a:ext cx="5486400" cy="54864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E5E7931F-1260-314C-96AB-7E33D5C3655A}"/>
                </a:ext>
              </a:extLst>
            </p:cNvPr>
            <p:cNvSpPr txBox="1"/>
            <p:nvPr/>
          </p:nvSpPr>
          <p:spPr>
            <a:xfrm>
              <a:off x="4898751" y="2967335"/>
              <a:ext cx="2425590" cy="1200329"/>
            </a:xfrm>
            <a:prstGeom prst="rect">
              <a:avLst/>
            </a:prstGeom>
            <a:noFill/>
          </p:spPr>
          <p:txBody>
            <a:bodyPr wrap="square" rtlCol="0">
              <a:spAutoFit/>
            </a:bodyPr>
            <a:lstStyle/>
            <a:p>
              <a:pPr algn="ctr"/>
              <a:r>
                <a:rPr lang="en-US" b="1" u="sng"/>
                <a:t>Trusted Third Party</a:t>
              </a:r>
            </a:p>
            <a:p>
              <a:pPr algn="ctr"/>
              <a:r>
                <a:rPr lang="en-US"/>
                <a:t>Independent Convener</a:t>
              </a:r>
            </a:p>
            <a:p>
              <a:pPr algn="ctr"/>
              <a:r>
                <a:rPr lang="en-US"/>
                <a:t>Data Analyst</a:t>
              </a:r>
            </a:p>
            <a:p>
              <a:pPr algn="ctr"/>
              <a:r>
                <a:rPr lang="en-US"/>
                <a:t>Data Steward</a:t>
              </a:r>
            </a:p>
          </p:txBody>
        </p:sp>
      </p:grpSp>
      <p:grpSp>
        <p:nvGrpSpPr>
          <p:cNvPr id="96" name="Group 95">
            <a:extLst>
              <a:ext uri="{FF2B5EF4-FFF2-40B4-BE49-F238E27FC236}">
                <a16:creationId xmlns:a16="http://schemas.microsoft.com/office/drawing/2014/main" id="{DA96FA50-A07A-FC43-BF54-A70014999E36}"/>
              </a:ext>
            </a:extLst>
          </p:cNvPr>
          <p:cNvGrpSpPr/>
          <p:nvPr/>
        </p:nvGrpSpPr>
        <p:grpSpPr>
          <a:xfrm>
            <a:off x="9735329" y="2060866"/>
            <a:ext cx="2286000" cy="3749040"/>
            <a:chOff x="423362" y="1690940"/>
            <a:chExt cx="2589143" cy="2832653"/>
          </a:xfrm>
        </p:grpSpPr>
        <p:sp>
          <p:nvSpPr>
            <p:cNvPr id="97" name="Rounded Rectangle 96">
              <a:extLst>
                <a:ext uri="{FF2B5EF4-FFF2-40B4-BE49-F238E27FC236}">
                  <a16:creationId xmlns:a16="http://schemas.microsoft.com/office/drawing/2014/main" id="{E23A8E60-5C3A-4541-858D-F24A31586079}"/>
                </a:ext>
              </a:extLst>
            </p:cNvPr>
            <p:cNvSpPr/>
            <p:nvPr/>
          </p:nvSpPr>
          <p:spPr>
            <a:xfrm>
              <a:off x="423362" y="1690940"/>
              <a:ext cx="2589143" cy="28326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a:t>MDIAS Outcomes</a:t>
              </a:r>
            </a:p>
          </p:txBody>
        </p:sp>
        <p:sp>
          <p:nvSpPr>
            <p:cNvPr id="98" name="Rounded Rectangle 97">
              <a:extLst>
                <a:ext uri="{FF2B5EF4-FFF2-40B4-BE49-F238E27FC236}">
                  <a16:creationId xmlns:a16="http://schemas.microsoft.com/office/drawing/2014/main" id="{76846EBB-2316-7942-A040-8AE6D176F4D9}"/>
                </a:ext>
              </a:extLst>
            </p:cNvPr>
            <p:cNvSpPr/>
            <p:nvPr/>
          </p:nvSpPr>
          <p:spPr>
            <a:xfrm>
              <a:off x="563751" y="3623843"/>
              <a:ext cx="2308364" cy="5665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rPr>
                <a:t>Patient Outcomes</a:t>
              </a:r>
            </a:p>
          </p:txBody>
        </p:sp>
        <p:sp>
          <p:nvSpPr>
            <p:cNvPr id="99" name="Rounded Rectangle 98">
              <a:extLst>
                <a:ext uri="{FF2B5EF4-FFF2-40B4-BE49-F238E27FC236}">
                  <a16:creationId xmlns:a16="http://schemas.microsoft.com/office/drawing/2014/main" id="{0719C589-7DD7-B44B-9462-82B1C02E2B0B}"/>
                </a:ext>
              </a:extLst>
            </p:cNvPr>
            <p:cNvSpPr/>
            <p:nvPr/>
          </p:nvSpPr>
          <p:spPr>
            <a:xfrm>
              <a:off x="563751" y="2260117"/>
              <a:ext cx="2308364" cy="5665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rPr>
                <a:t>Device Quality</a:t>
              </a:r>
            </a:p>
          </p:txBody>
        </p:sp>
        <p:sp>
          <p:nvSpPr>
            <p:cNvPr id="100" name="Rounded Rectangle 99">
              <a:extLst>
                <a:ext uri="{FF2B5EF4-FFF2-40B4-BE49-F238E27FC236}">
                  <a16:creationId xmlns:a16="http://schemas.microsoft.com/office/drawing/2014/main" id="{EDB4B592-7EBA-B549-A166-B14BA8892DD4}"/>
                </a:ext>
              </a:extLst>
            </p:cNvPr>
            <p:cNvSpPr/>
            <p:nvPr/>
          </p:nvSpPr>
          <p:spPr>
            <a:xfrm>
              <a:off x="563751" y="2941980"/>
              <a:ext cx="2308364" cy="5665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rPr>
                <a:t>Predictive Analytics</a:t>
              </a:r>
            </a:p>
          </p:txBody>
        </p:sp>
      </p:grpSp>
      <p:sp>
        <p:nvSpPr>
          <p:cNvPr id="123" name="Right Arrow 122">
            <a:extLst>
              <a:ext uri="{FF2B5EF4-FFF2-40B4-BE49-F238E27FC236}">
                <a16:creationId xmlns:a16="http://schemas.microsoft.com/office/drawing/2014/main" id="{97D5E823-03A1-8B47-A945-DCF697309567}"/>
              </a:ext>
            </a:extLst>
          </p:cNvPr>
          <p:cNvSpPr/>
          <p:nvPr/>
        </p:nvSpPr>
        <p:spPr>
          <a:xfrm>
            <a:off x="2464646" y="3787436"/>
            <a:ext cx="1415250" cy="7184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Data</a:t>
            </a:r>
          </a:p>
        </p:txBody>
      </p:sp>
      <p:sp>
        <p:nvSpPr>
          <p:cNvPr id="124" name="Right Arrow 123">
            <a:extLst>
              <a:ext uri="{FF2B5EF4-FFF2-40B4-BE49-F238E27FC236}">
                <a16:creationId xmlns:a16="http://schemas.microsoft.com/office/drawing/2014/main" id="{59A4D30F-7C55-184C-B30B-CE6FECC2DF14}"/>
              </a:ext>
            </a:extLst>
          </p:cNvPr>
          <p:cNvSpPr/>
          <p:nvPr/>
        </p:nvSpPr>
        <p:spPr>
          <a:xfrm>
            <a:off x="8291354" y="3270854"/>
            <a:ext cx="1415250" cy="16456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Systemic Analysis &amp; Trends</a:t>
            </a:r>
          </a:p>
        </p:txBody>
      </p:sp>
      <p:sp>
        <p:nvSpPr>
          <p:cNvPr id="125" name="Title 2">
            <a:extLst>
              <a:ext uri="{FF2B5EF4-FFF2-40B4-BE49-F238E27FC236}">
                <a16:creationId xmlns:a16="http://schemas.microsoft.com/office/drawing/2014/main" id="{10B58B90-D4EA-4A45-A44B-F25FFBC5502C}"/>
              </a:ext>
            </a:extLst>
          </p:cNvPr>
          <p:cNvSpPr txBox="1">
            <a:spLocks/>
          </p:cNvSpPr>
          <p:nvPr/>
        </p:nvSpPr>
        <p:spPr>
          <a:xfrm>
            <a:off x="-14071" y="897695"/>
            <a:ext cx="5132297" cy="587884"/>
          </a:xfrm>
          <a:prstGeom prst="rect">
            <a:avLst/>
          </a:prstGeom>
        </p:spPr>
        <p:txBody>
          <a:bodyPr/>
          <a:lstStyle>
            <a:lvl1pPr algn="l" defTabSz="914329"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accent1"/>
                </a:solidFill>
                <a:latin typeface="+mn-lt"/>
              </a:rPr>
              <a:t>Future MDIAS Framework</a:t>
            </a:r>
          </a:p>
        </p:txBody>
      </p:sp>
      <p:sp>
        <p:nvSpPr>
          <p:cNvPr id="30" name="Rounded Rectangle 29">
            <a:extLst>
              <a:ext uri="{FF2B5EF4-FFF2-40B4-BE49-F238E27FC236}">
                <a16:creationId xmlns:a16="http://schemas.microsoft.com/office/drawing/2014/main" id="{9E773B81-D732-C940-A753-F67D3E46619B}"/>
              </a:ext>
            </a:extLst>
          </p:cNvPr>
          <p:cNvSpPr/>
          <p:nvPr/>
        </p:nvSpPr>
        <p:spPr>
          <a:xfrm>
            <a:off x="294623" y="4183236"/>
            <a:ext cx="2025250" cy="35917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accent1"/>
                </a:solidFill>
              </a:rPr>
              <a:t>Payers</a:t>
            </a:r>
          </a:p>
        </p:txBody>
      </p:sp>
      <p:sp>
        <p:nvSpPr>
          <p:cNvPr id="31" name="Rounded Rectangle 30">
            <a:extLst>
              <a:ext uri="{FF2B5EF4-FFF2-40B4-BE49-F238E27FC236}">
                <a16:creationId xmlns:a16="http://schemas.microsoft.com/office/drawing/2014/main" id="{03449231-D248-994C-8D9F-6F8CFE456EE3}"/>
              </a:ext>
            </a:extLst>
          </p:cNvPr>
          <p:cNvSpPr/>
          <p:nvPr/>
        </p:nvSpPr>
        <p:spPr>
          <a:xfrm>
            <a:off x="288203" y="4681642"/>
            <a:ext cx="2025250" cy="35917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accent1"/>
                </a:solidFill>
              </a:rPr>
              <a:t>Patients</a:t>
            </a:r>
          </a:p>
        </p:txBody>
      </p:sp>
      <p:sp>
        <p:nvSpPr>
          <p:cNvPr id="32" name="Rounded Rectangle 31">
            <a:extLst>
              <a:ext uri="{FF2B5EF4-FFF2-40B4-BE49-F238E27FC236}">
                <a16:creationId xmlns:a16="http://schemas.microsoft.com/office/drawing/2014/main" id="{016949D2-487E-534E-AC07-FB329870EA19}"/>
              </a:ext>
            </a:extLst>
          </p:cNvPr>
          <p:cNvSpPr/>
          <p:nvPr/>
        </p:nvSpPr>
        <p:spPr>
          <a:xfrm>
            <a:off x="294623" y="5180048"/>
            <a:ext cx="2018830" cy="35917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solidFill>
                  <a:schemeClr val="accent1"/>
                </a:solidFill>
              </a:rPr>
              <a:t>Academia</a:t>
            </a:r>
          </a:p>
        </p:txBody>
      </p:sp>
      <p:sp>
        <p:nvSpPr>
          <p:cNvPr id="33" name="TextBox 32">
            <a:extLst>
              <a:ext uri="{FF2B5EF4-FFF2-40B4-BE49-F238E27FC236}">
                <a16:creationId xmlns:a16="http://schemas.microsoft.com/office/drawing/2014/main" id="{D495392E-1129-2B48-97B5-233A6E7BA62F}"/>
              </a:ext>
            </a:extLst>
          </p:cNvPr>
          <p:cNvSpPr txBox="1"/>
          <p:nvPr/>
        </p:nvSpPr>
        <p:spPr>
          <a:xfrm rot="5400000">
            <a:off x="1074807" y="5749092"/>
            <a:ext cx="664496" cy="523220"/>
          </a:xfrm>
          <a:prstGeom prst="rect">
            <a:avLst/>
          </a:prstGeom>
          <a:noFill/>
        </p:spPr>
        <p:txBody>
          <a:bodyPr wrap="square" rtlCol="0">
            <a:spAutoFit/>
          </a:bodyPr>
          <a:lstStyle/>
          <a:p>
            <a:r>
              <a:rPr lang="en-US" sz="2800" b="1">
                <a:solidFill>
                  <a:schemeClr val="bg1"/>
                </a:solidFill>
              </a:rPr>
              <a:t>. . .</a:t>
            </a:r>
          </a:p>
        </p:txBody>
      </p:sp>
    </p:spTree>
    <p:extLst>
      <p:ext uri="{BB962C8B-B14F-4D97-AF65-F5344CB8AC3E}">
        <p14:creationId xmlns:p14="http://schemas.microsoft.com/office/powerpoint/2010/main" val="172160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EC4E5-6630-47E7-9F90-E0CCCC6ADE0D}"/>
              </a:ext>
            </a:extLst>
          </p:cNvPr>
          <p:cNvSpPr>
            <a:spLocks noGrp="1"/>
          </p:cNvSpPr>
          <p:nvPr>
            <p:ph type="title"/>
          </p:nvPr>
        </p:nvSpPr>
        <p:spPr/>
        <p:txBody>
          <a:bodyPr/>
          <a:lstStyle/>
          <a:p>
            <a:r>
              <a:rPr lang="en-US"/>
              <a:t>MDIAS Overview</a:t>
            </a:r>
          </a:p>
        </p:txBody>
      </p:sp>
      <p:sp>
        <p:nvSpPr>
          <p:cNvPr id="19" name="Content Placeholder 18">
            <a:extLst>
              <a:ext uri="{FF2B5EF4-FFF2-40B4-BE49-F238E27FC236}">
                <a16:creationId xmlns:a16="http://schemas.microsoft.com/office/drawing/2014/main" id="{3523432F-7996-4203-8C87-F4C677992C9A}"/>
              </a:ext>
            </a:extLst>
          </p:cNvPr>
          <p:cNvSpPr>
            <a:spLocks noGrp="1"/>
          </p:cNvSpPr>
          <p:nvPr>
            <p:ph idx="1"/>
          </p:nvPr>
        </p:nvSpPr>
        <p:spPr/>
        <p:txBody>
          <a:bodyPr/>
          <a:lstStyle/>
          <a:p>
            <a:pPr marL="0" indent="0" algn="ctr">
              <a:buNone/>
            </a:pPr>
            <a:r>
              <a:rPr lang="en-US" sz="2800">
                <a:solidFill>
                  <a:schemeClr val="tx2"/>
                </a:solidFill>
              </a:rPr>
              <a:t>Collaborative effort to improve patient safety and outcomes by incentivizing high medical device quality</a:t>
            </a:r>
          </a:p>
          <a:p>
            <a:endParaRPr lang="en-US"/>
          </a:p>
        </p:txBody>
      </p:sp>
      <p:pic>
        <p:nvPicPr>
          <p:cNvPr id="21" name="Graphic 20" descr="Bar graph with upward trend">
            <a:extLst>
              <a:ext uri="{FF2B5EF4-FFF2-40B4-BE49-F238E27FC236}">
                <a16:creationId xmlns:a16="http://schemas.microsoft.com/office/drawing/2014/main" id="{BE3E6863-C8D0-42F5-8D2B-289DCFA2B6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3976" y="3278034"/>
            <a:ext cx="914400" cy="914400"/>
          </a:xfrm>
          <a:prstGeom prst="rect">
            <a:avLst/>
          </a:prstGeom>
        </p:spPr>
      </p:pic>
      <p:pic>
        <p:nvPicPr>
          <p:cNvPr id="25" name="Graphic 24" descr="Court">
            <a:extLst>
              <a:ext uri="{FF2B5EF4-FFF2-40B4-BE49-F238E27FC236}">
                <a16:creationId xmlns:a16="http://schemas.microsoft.com/office/drawing/2014/main" id="{BA82E412-C6C7-47EC-9B90-A9D3B7FC0C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87029" y="3278034"/>
            <a:ext cx="914400" cy="914400"/>
          </a:xfrm>
          <a:prstGeom prst="rect">
            <a:avLst/>
          </a:prstGeom>
        </p:spPr>
      </p:pic>
      <p:sp>
        <p:nvSpPr>
          <p:cNvPr id="26" name="Rectangle 25">
            <a:extLst>
              <a:ext uri="{FF2B5EF4-FFF2-40B4-BE49-F238E27FC236}">
                <a16:creationId xmlns:a16="http://schemas.microsoft.com/office/drawing/2014/main" id="{A0153537-281C-4E68-8446-78A3D0379E7B}"/>
              </a:ext>
            </a:extLst>
          </p:cNvPr>
          <p:cNvSpPr/>
          <p:nvPr/>
        </p:nvSpPr>
        <p:spPr>
          <a:xfrm>
            <a:off x="220648" y="4156587"/>
            <a:ext cx="3685940" cy="2354491"/>
          </a:xfrm>
          <a:prstGeom prst="rect">
            <a:avLst/>
          </a:prstGeom>
        </p:spPr>
        <p:txBody>
          <a:bodyPr wrap="square">
            <a:spAutoFit/>
          </a:bodyPr>
          <a:lstStyle/>
          <a:p>
            <a:pPr algn="ctr" defTabSz="711200">
              <a:spcBef>
                <a:spcPct val="0"/>
              </a:spcBef>
              <a:spcAft>
                <a:spcPct val="35000"/>
              </a:spcAft>
              <a:defRPr/>
            </a:pPr>
            <a:r>
              <a:rPr lang="en-US" sz="2000" b="1" dirty="0">
                <a:solidFill>
                  <a:schemeClr val="accent3"/>
                </a:solidFill>
                <a:latin typeface="Tahoma" panose="020B0604030504040204" pitchFamily="34" charset="0"/>
                <a:ea typeface="Tahoma" panose="020B0604030504040204" pitchFamily="34" charset="0"/>
                <a:cs typeface="Tahoma" panose="020B0604030504040204" pitchFamily="34" charset="0"/>
              </a:rPr>
              <a:t>Organizational Excellence</a:t>
            </a:r>
          </a:p>
          <a:p>
            <a:pPr algn="ctr" defTabSz="711200">
              <a:spcBef>
                <a:spcPct val="0"/>
              </a:spcBef>
              <a:spcAft>
                <a:spcPts val="1200"/>
              </a:spcAft>
              <a:defRPr/>
            </a:pPr>
            <a:r>
              <a:rPr lang="en-US" sz="1600" dirty="0">
                <a:solidFill>
                  <a:schemeClr val="tx2"/>
                </a:solidFill>
                <a:latin typeface="Tahoma" panose="020B0604030504040204" pitchFamily="34" charset="0"/>
                <a:ea typeface="Tahoma" panose="020B0604030504040204" pitchFamily="34" charset="0"/>
                <a:cs typeface="Tahoma" panose="020B0604030504040204" pitchFamily="34" charset="0"/>
              </a:rPr>
              <a:t>New ways to assess organizational performance</a:t>
            </a:r>
          </a:p>
          <a:p>
            <a:pPr algn="ctr" defTabSz="711200">
              <a:spcBef>
                <a:spcPct val="0"/>
              </a:spcBef>
              <a:spcAft>
                <a:spcPts val="1200"/>
              </a:spcAft>
              <a:defRPr/>
            </a:pPr>
            <a:r>
              <a:rPr lang="en-US" sz="1600" dirty="0">
                <a:solidFill>
                  <a:schemeClr val="tx2"/>
                </a:solidFill>
                <a:latin typeface="Tahoma" panose="020B0604030504040204" pitchFamily="34" charset="0"/>
                <a:ea typeface="Tahoma" panose="020B0604030504040204" pitchFamily="34" charset="0"/>
                <a:cs typeface="Tahoma" panose="020B0604030504040204" pitchFamily="34" charset="0"/>
              </a:rPr>
              <a:t>Focus on quality and continuous improvement</a:t>
            </a:r>
          </a:p>
          <a:p>
            <a:pPr algn="ctr" defTabSz="711200">
              <a:spcBef>
                <a:spcPct val="0"/>
              </a:spcBef>
              <a:spcAft>
                <a:spcPct val="35000"/>
              </a:spcAft>
              <a:defRPr/>
            </a:pPr>
            <a:r>
              <a:rPr lang="en-US" sz="1600" dirty="0">
                <a:solidFill>
                  <a:schemeClr val="tx2"/>
                </a:solidFill>
                <a:latin typeface="Tahoma" panose="020B0604030504040204" pitchFamily="34" charset="0"/>
                <a:ea typeface="Tahoma" panose="020B0604030504040204" pitchFamily="34" charset="0"/>
                <a:cs typeface="Tahoma" panose="020B0604030504040204" pitchFamily="34" charset="0"/>
              </a:rPr>
              <a:t>Improved connections within the quality system</a:t>
            </a:r>
          </a:p>
        </p:txBody>
      </p:sp>
      <p:sp>
        <p:nvSpPr>
          <p:cNvPr id="27" name="Rectangle 26">
            <a:extLst>
              <a:ext uri="{FF2B5EF4-FFF2-40B4-BE49-F238E27FC236}">
                <a16:creationId xmlns:a16="http://schemas.microsoft.com/office/drawing/2014/main" id="{F8AC276D-FE2B-42F1-9790-F0AD8F2AC7B6}"/>
              </a:ext>
            </a:extLst>
          </p:cNvPr>
          <p:cNvSpPr/>
          <p:nvPr/>
        </p:nvSpPr>
        <p:spPr>
          <a:xfrm>
            <a:off x="4210953" y="4156587"/>
            <a:ext cx="3685940" cy="2200602"/>
          </a:xfrm>
          <a:prstGeom prst="rect">
            <a:avLst/>
          </a:prstGeom>
        </p:spPr>
        <p:txBody>
          <a:bodyPr wrap="square">
            <a:spAutoFit/>
          </a:bodyPr>
          <a:lstStyle/>
          <a:p>
            <a:pPr algn="ctr" defTabSz="711200">
              <a:spcBef>
                <a:spcPct val="0"/>
              </a:spcBef>
              <a:spcAft>
                <a:spcPct val="35000"/>
              </a:spcAft>
            </a:pPr>
            <a:r>
              <a:rPr lang="en-US" sz="2000" b="1">
                <a:solidFill>
                  <a:schemeClr val="accent3"/>
                </a:solidFill>
                <a:latin typeface="Tahoma" panose="020B0604030504040204" pitchFamily="34" charset="0"/>
                <a:ea typeface="Tahoma" panose="020B0604030504040204" pitchFamily="34" charset="0"/>
                <a:cs typeface="Tahoma" panose="020B0604030504040204" pitchFamily="34" charset="0"/>
              </a:rPr>
              <a:t>Enhanced Data and Analytics</a:t>
            </a:r>
          </a:p>
          <a:p>
            <a:pPr algn="ctr" defTabSz="711200">
              <a:spcBef>
                <a:spcPct val="0"/>
              </a:spcBef>
              <a:spcAft>
                <a:spcPts val="1200"/>
              </a:spcAft>
              <a:defRPr/>
            </a:pPr>
            <a:r>
              <a:rPr lang="en-US" sz="1600">
                <a:solidFill>
                  <a:schemeClr val="tx2"/>
                </a:solidFill>
                <a:latin typeface="Tahoma" panose="020B0604030504040204" pitchFamily="34" charset="0"/>
                <a:ea typeface="Tahoma" panose="020B0604030504040204" pitchFamily="34" charset="0"/>
                <a:cs typeface="Tahoma" panose="020B0604030504040204" pitchFamily="34" charset="0"/>
              </a:rPr>
              <a:t>Advanced product development technologies and practices</a:t>
            </a:r>
          </a:p>
          <a:p>
            <a:pPr algn="ctr" defTabSz="711200">
              <a:spcBef>
                <a:spcPct val="0"/>
              </a:spcBef>
              <a:spcAft>
                <a:spcPts val="1200"/>
              </a:spcAft>
              <a:defRPr/>
            </a:pPr>
            <a:r>
              <a:rPr lang="en-US" sz="1600">
                <a:solidFill>
                  <a:schemeClr val="tx2"/>
                </a:solidFill>
                <a:latin typeface="Tahoma" panose="020B0604030504040204" pitchFamily="34" charset="0"/>
                <a:ea typeface="Tahoma" panose="020B0604030504040204" pitchFamily="34" charset="0"/>
                <a:cs typeface="Tahoma" panose="020B0604030504040204" pitchFamily="34" charset="0"/>
              </a:rPr>
              <a:t>Objective performance metrics in oversight and decision making across ecosystem</a:t>
            </a:r>
          </a:p>
        </p:txBody>
      </p:sp>
      <p:sp>
        <p:nvSpPr>
          <p:cNvPr id="28" name="Rectangle 27">
            <a:extLst>
              <a:ext uri="{FF2B5EF4-FFF2-40B4-BE49-F238E27FC236}">
                <a16:creationId xmlns:a16="http://schemas.microsoft.com/office/drawing/2014/main" id="{2C7027D0-F9D4-4C0F-9EF5-6D60F3D17D12}"/>
              </a:ext>
            </a:extLst>
          </p:cNvPr>
          <p:cNvSpPr/>
          <p:nvPr/>
        </p:nvSpPr>
        <p:spPr>
          <a:xfrm>
            <a:off x="8201259" y="4156587"/>
            <a:ext cx="3685940" cy="2108269"/>
          </a:xfrm>
          <a:prstGeom prst="rect">
            <a:avLst/>
          </a:prstGeom>
        </p:spPr>
        <p:txBody>
          <a:bodyPr wrap="square">
            <a:spAutoFit/>
          </a:bodyPr>
          <a:lstStyle/>
          <a:p>
            <a:pPr algn="ctr" defTabSz="711200">
              <a:spcBef>
                <a:spcPct val="0"/>
              </a:spcBef>
              <a:spcAft>
                <a:spcPct val="35000"/>
              </a:spcAft>
            </a:pPr>
            <a:r>
              <a:rPr lang="en-US" sz="2000" b="1">
                <a:solidFill>
                  <a:schemeClr val="accent3"/>
                </a:solidFill>
                <a:latin typeface="Tahoma" panose="020B0604030504040204" pitchFamily="34" charset="0"/>
                <a:ea typeface="Tahoma" panose="020B0604030504040204" pitchFamily="34" charset="0"/>
                <a:cs typeface="Tahoma" panose="020B0604030504040204" pitchFamily="34" charset="0"/>
              </a:rPr>
              <a:t>Adaptive Regulatory Framework</a:t>
            </a:r>
          </a:p>
          <a:p>
            <a:pPr algn="ctr" defTabSz="711200">
              <a:spcBef>
                <a:spcPct val="0"/>
              </a:spcBef>
              <a:spcAft>
                <a:spcPts val="1200"/>
              </a:spcAft>
              <a:defRPr/>
            </a:pPr>
            <a:r>
              <a:rPr lang="en-US" sz="1600">
                <a:solidFill>
                  <a:schemeClr val="tx2"/>
                </a:solidFill>
                <a:latin typeface="Tahoma" panose="020B0604030504040204" pitchFamily="34" charset="0"/>
                <a:ea typeface="Tahoma" panose="020B0604030504040204" pitchFamily="34" charset="0"/>
                <a:cs typeface="Tahoma" panose="020B0604030504040204" pitchFamily="34" charset="0"/>
              </a:rPr>
              <a:t>Increased agility, responsiveness, simplification, error-proofing </a:t>
            </a:r>
          </a:p>
          <a:p>
            <a:pPr algn="ctr" defTabSz="711200">
              <a:spcBef>
                <a:spcPct val="0"/>
              </a:spcBef>
              <a:spcAft>
                <a:spcPts val="1200"/>
              </a:spcAft>
              <a:defRPr/>
            </a:pPr>
            <a:r>
              <a:rPr lang="en-US" sz="1600">
                <a:solidFill>
                  <a:schemeClr val="tx2"/>
                </a:solidFill>
                <a:latin typeface="Tahoma" panose="020B0604030504040204" pitchFamily="34" charset="0"/>
                <a:ea typeface="Tahoma" panose="020B0604030504040204" pitchFamily="34" charset="0"/>
                <a:cs typeface="Tahoma" panose="020B0604030504040204" pitchFamily="34" charset="0"/>
              </a:rPr>
              <a:t>Continuous rapid improvement</a:t>
            </a:r>
          </a:p>
          <a:p>
            <a:pPr algn="ctr" defTabSz="711200">
              <a:spcBef>
                <a:spcPct val="0"/>
              </a:spcBef>
              <a:spcAft>
                <a:spcPts val="1200"/>
              </a:spcAft>
              <a:defRPr/>
            </a:pPr>
            <a:r>
              <a:rPr lang="en-US" sz="1600">
                <a:solidFill>
                  <a:schemeClr val="tx2"/>
                </a:solidFill>
                <a:latin typeface="Tahoma" panose="020B0604030504040204" pitchFamily="34" charset="0"/>
                <a:ea typeface="Tahoma" panose="020B0604030504040204" pitchFamily="34" charset="0"/>
                <a:cs typeface="Tahoma" panose="020B0604030504040204" pitchFamily="34" charset="0"/>
              </a:rPr>
              <a:t>Accelerated safety and innovation</a:t>
            </a:r>
            <a:endParaRPr lang="en-US">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34" name="Graphic 33" descr="Connections">
            <a:extLst>
              <a:ext uri="{FF2B5EF4-FFF2-40B4-BE49-F238E27FC236}">
                <a16:creationId xmlns:a16="http://schemas.microsoft.com/office/drawing/2014/main" id="{C3E2974D-6FB9-40F7-9165-73FC7C8CE1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49015" y="3278034"/>
            <a:ext cx="914400" cy="914400"/>
          </a:xfrm>
          <a:prstGeom prst="rect">
            <a:avLst/>
          </a:prstGeom>
        </p:spPr>
      </p:pic>
    </p:spTree>
    <p:extLst>
      <p:ext uri="{BB962C8B-B14F-4D97-AF65-F5344CB8AC3E}">
        <p14:creationId xmlns:p14="http://schemas.microsoft.com/office/powerpoint/2010/main" val="2881500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c 20" descr="Research">
            <a:extLst>
              <a:ext uri="{FF2B5EF4-FFF2-40B4-BE49-F238E27FC236}">
                <a16:creationId xmlns:a16="http://schemas.microsoft.com/office/drawing/2014/main" id="{BFCC821F-0D49-4EF8-8C01-236AA2E36A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01418" y="4833788"/>
            <a:ext cx="1115162" cy="1115169"/>
          </a:xfrm>
          <a:prstGeom prst="rect">
            <a:avLst/>
          </a:prstGeom>
        </p:spPr>
      </p:pic>
      <p:pic>
        <p:nvPicPr>
          <p:cNvPr id="22" name="Graphic 21" descr="Transfer">
            <a:extLst>
              <a:ext uri="{FF2B5EF4-FFF2-40B4-BE49-F238E27FC236}">
                <a16:creationId xmlns:a16="http://schemas.microsoft.com/office/drawing/2014/main" id="{DF224950-DED4-49E7-A207-34C1A56F5B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45590" y="4833788"/>
            <a:ext cx="1044615" cy="1044615"/>
          </a:xfrm>
          <a:prstGeom prst="rect">
            <a:avLst/>
          </a:prstGeom>
        </p:spPr>
      </p:pic>
      <p:pic>
        <p:nvPicPr>
          <p:cNvPr id="23" name="Graphic 22" descr="Handshake">
            <a:extLst>
              <a:ext uri="{FF2B5EF4-FFF2-40B4-BE49-F238E27FC236}">
                <a16:creationId xmlns:a16="http://schemas.microsoft.com/office/drawing/2014/main" id="{D29BACAB-514D-43E1-98B3-7D3728A97B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19216" y="4833788"/>
            <a:ext cx="1167245" cy="1167245"/>
          </a:xfrm>
          <a:prstGeom prst="rect">
            <a:avLst/>
          </a:prstGeom>
        </p:spPr>
      </p:pic>
      <p:sp>
        <p:nvSpPr>
          <p:cNvPr id="25" name="Text Placeholder 17">
            <a:extLst>
              <a:ext uri="{FF2B5EF4-FFF2-40B4-BE49-F238E27FC236}">
                <a16:creationId xmlns:a16="http://schemas.microsoft.com/office/drawing/2014/main" id="{0A26F6C0-3471-42BF-9D65-4CE3560B34D6}"/>
              </a:ext>
            </a:extLst>
          </p:cNvPr>
          <p:cNvSpPr txBox="1">
            <a:spLocks/>
          </p:cNvSpPr>
          <p:nvPr/>
        </p:nvSpPr>
        <p:spPr>
          <a:xfrm>
            <a:off x="1761577" y="5873392"/>
            <a:ext cx="1190425" cy="273050"/>
          </a:xfrm>
          <a:prstGeom prst="rect">
            <a:avLst/>
          </a:prstGeom>
          <a:solidFill>
            <a:schemeClr val="bg1"/>
          </a:solidFill>
        </p:spPr>
        <p:txBody>
          <a:bodyPr vert="horz" lIns="68580" tIns="34290" rIns="68580" bIns="34290" rtlCol="0">
            <a:noAutofit/>
          </a:bodyPr>
          <a:lstStyle>
            <a:lvl1pPr marL="0" indent="0" algn="l" defTabSz="914400" rtl="0" eaLnBrk="1" latinLnBrk="0" hangingPunct="1">
              <a:lnSpc>
                <a:spcPct val="90000"/>
              </a:lnSpc>
              <a:spcBef>
                <a:spcPts val="1000"/>
              </a:spcBef>
              <a:buClr>
                <a:srgbClr val="8ECB54"/>
              </a:buClr>
              <a:buFont typeface="Arial" panose="020B0604020202020204" pitchFamily="34" charset="0"/>
              <a:buNone/>
              <a:defRPr sz="2400" b="1" i="0" kern="1200">
                <a:solidFill>
                  <a:schemeClr val="tx1"/>
                </a:solidFill>
                <a:latin typeface="Arial" panose="020B0604020202020204" pitchFamily="34" charset="0"/>
                <a:ea typeface="+mn-ea"/>
                <a:cs typeface="Arial" panose="020B0604020202020204" pitchFamily="34" charset="0"/>
              </a:defRPr>
            </a:lvl1pPr>
            <a:lvl2pPr marL="231775" indent="-228600" algn="l" defTabSz="914400" rtl="0" eaLnBrk="1" latinLnBrk="0" hangingPunct="1">
              <a:lnSpc>
                <a:spcPct val="90000"/>
              </a:lnSpc>
              <a:spcBef>
                <a:spcPts val="500"/>
              </a:spcBef>
              <a:buClr>
                <a:srgbClr val="8ECB54"/>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688975" indent="-231775" algn="l" defTabSz="914400" rtl="0" eaLnBrk="1" latinLnBrk="0" hangingPunct="1">
              <a:lnSpc>
                <a:spcPct val="90000"/>
              </a:lnSpc>
              <a:spcBef>
                <a:spcPts val="500"/>
              </a:spcBef>
              <a:buClr>
                <a:srgbClr val="8ECB54"/>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146175" indent="-228600" algn="l" defTabSz="914400" rtl="0" eaLnBrk="1" latinLnBrk="0" hangingPunct="1">
              <a:lnSpc>
                <a:spcPct val="90000"/>
              </a:lnSpc>
              <a:spcBef>
                <a:spcPts val="500"/>
              </a:spcBef>
              <a:buClr>
                <a:srgbClr val="8ECB54"/>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1603375" indent="-228600" algn="l" defTabSz="914400" rtl="0" eaLnBrk="1" latinLnBrk="0" hangingPunct="1">
              <a:lnSpc>
                <a:spcPct val="90000"/>
              </a:lnSpc>
              <a:spcBef>
                <a:spcPts val="500"/>
              </a:spcBef>
              <a:buClr>
                <a:srgbClr val="8ECB54"/>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481" lvl="1" indent="0" algn="ctr" defTabSz="685800">
              <a:lnSpc>
                <a:spcPct val="105000"/>
              </a:lnSpc>
              <a:spcBef>
                <a:spcPts val="0"/>
              </a:spcBef>
              <a:spcAft>
                <a:spcPts val="900"/>
              </a:spcAft>
              <a:buClrTx/>
              <a:buNone/>
              <a:defRPr/>
            </a:pPr>
            <a:r>
              <a:rPr lang="en-US" sz="1600" dirty="0">
                <a:solidFill>
                  <a:schemeClr val="accent3"/>
                </a:solidFill>
                <a:latin typeface="Tahoma" panose="020B0604030504040204" pitchFamily="34" charset="0"/>
                <a:ea typeface="Tahoma" panose="020B0604030504040204" pitchFamily="34" charset="0"/>
                <a:cs typeface="Tahoma" panose="020B0604030504040204" pitchFamily="34" charset="0"/>
              </a:rPr>
              <a:t>Mutual Benefit</a:t>
            </a:r>
          </a:p>
        </p:txBody>
      </p:sp>
      <p:sp>
        <p:nvSpPr>
          <p:cNvPr id="26" name="Text Placeholder 17">
            <a:extLst>
              <a:ext uri="{FF2B5EF4-FFF2-40B4-BE49-F238E27FC236}">
                <a16:creationId xmlns:a16="http://schemas.microsoft.com/office/drawing/2014/main" id="{E14B7DF5-D906-4425-92DD-C5E38E12E1C1}"/>
              </a:ext>
            </a:extLst>
          </p:cNvPr>
          <p:cNvSpPr txBox="1">
            <a:spLocks/>
          </p:cNvSpPr>
          <p:nvPr/>
        </p:nvSpPr>
        <p:spPr>
          <a:xfrm>
            <a:off x="3999968" y="5873392"/>
            <a:ext cx="1446595" cy="273050"/>
          </a:xfrm>
          <a:prstGeom prst="rect">
            <a:avLst/>
          </a:prstGeom>
          <a:solidFill>
            <a:schemeClr val="bg1"/>
          </a:solidFill>
        </p:spPr>
        <p:txBody>
          <a:bodyPr vert="horz" lIns="68580" tIns="34290" rIns="68580" bIns="34290" rtlCol="0">
            <a:noAutofit/>
          </a:bodyPr>
          <a:lstStyle>
            <a:lvl1pPr marL="0" indent="0" algn="l" defTabSz="914400" rtl="0" eaLnBrk="1" latinLnBrk="0" hangingPunct="1">
              <a:lnSpc>
                <a:spcPct val="90000"/>
              </a:lnSpc>
              <a:spcBef>
                <a:spcPts val="1000"/>
              </a:spcBef>
              <a:buClr>
                <a:srgbClr val="8ECB54"/>
              </a:buClr>
              <a:buFont typeface="Arial" panose="020B0604020202020204" pitchFamily="34" charset="0"/>
              <a:buNone/>
              <a:defRPr sz="2400" b="1" i="0" kern="1200">
                <a:solidFill>
                  <a:schemeClr val="tx1"/>
                </a:solidFill>
                <a:latin typeface="Arial" panose="020B0604020202020204" pitchFamily="34" charset="0"/>
                <a:ea typeface="+mn-ea"/>
                <a:cs typeface="Arial" panose="020B0604020202020204" pitchFamily="34" charset="0"/>
              </a:defRPr>
            </a:lvl1pPr>
            <a:lvl2pPr marL="231775" indent="-228600" algn="l" defTabSz="914400" rtl="0" eaLnBrk="1" latinLnBrk="0" hangingPunct="1">
              <a:lnSpc>
                <a:spcPct val="90000"/>
              </a:lnSpc>
              <a:spcBef>
                <a:spcPts val="500"/>
              </a:spcBef>
              <a:buClr>
                <a:srgbClr val="8ECB54"/>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688975" indent="-231775" algn="l" defTabSz="914400" rtl="0" eaLnBrk="1" latinLnBrk="0" hangingPunct="1">
              <a:lnSpc>
                <a:spcPct val="90000"/>
              </a:lnSpc>
              <a:spcBef>
                <a:spcPts val="500"/>
              </a:spcBef>
              <a:buClr>
                <a:srgbClr val="8ECB54"/>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146175" indent="-228600" algn="l" defTabSz="914400" rtl="0" eaLnBrk="1" latinLnBrk="0" hangingPunct="1">
              <a:lnSpc>
                <a:spcPct val="90000"/>
              </a:lnSpc>
              <a:spcBef>
                <a:spcPts val="500"/>
              </a:spcBef>
              <a:buClr>
                <a:srgbClr val="8ECB54"/>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1603375" indent="-228600" algn="l" defTabSz="914400" rtl="0" eaLnBrk="1" latinLnBrk="0" hangingPunct="1">
              <a:lnSpc>
                <a:spcPct val="90000"/>
              </a:lnSpc>
              <a:spcBef>
                <a:spcPts val="500"/>
              </a:spcBef>
              <a:buClr>
                <a:srgbClr val="8ECB54"/>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481" lvl="1" indent="0" algn="ctr" defTabSz="685800">
              <a:lnSpc>
                <a:spcPct val="105000"/>
              </a:lnSpc>
              <a:spcBef>
                <a:spcPts val="0"/>
              </a:spcBef>
              <a:spcAft>
                <a:spcPts val="900"/>
              </a:spcAft>
              <a:buClrTx/>
              <a:buNone/>
              <a:defRPr/>
            </a:pPr>
            <a:r>
              <a:rPr lang="en-US" sz="1600" dirty="0">
                <a:solidFill>
                  <a:schemeClr val="accent3"/>
                </a:solidFill>
                <a:latin typeface="Tahoma" panose="020B0604030504040204" pitchFamily="34" charset="0"/>
                <a:ea typeface="Tahoma" panose="020B0604030504040204" pitchFamily="34" charset="0"/>
                <a:cs typeface="Tahoma" panose="020B0604030504040204" pitchFamily="34" charset="0"/>
              </a:rPr>
              <a:t>Transparency</a:t>
            </a:r>
          </a:p>
        </p:txBody>
      </p:sp>
      <p:sp>
        <p:nvSpPr>
          <p:cNvPr id="27" name="Text Placeholder 17">
            <a:extLst>
              <a:ext uri="{FF2B5EF4-FFF2-40B4-BE49-F238E27FC236}">
                <a16:creationId xmlns:a16="http://schemas.microsoft.com/office/drawing/2014/main" id="{618D40A5-894B-4E21-AC5A-82DADCC9D0E2}"/>
              </a:ext>
            </a:extLst>
          </p:cNvPr>
          <p:cNvSpPr txBox="1">
            <a:spLocks/>
          </p:cNvSpPr>
          <p:nvPr/>
        </p:nvSpPr>
        <p:spPr>
          <a:xfrm>
            <a:off x="5976420" y="5873392"/>
            <a:ext cx="2189385" cy="448322"/>
          </a:xfrm>
          <a:prstGeom prst="rect">
            <a:avLst/>
          </a:prstGeom>
          <a:solidFill>
            <a:schemeClr val="bg1"/>
          </a:solidFill>
        </p:spPr>
        <p:txBody>
          <a:bodyPr vert="horz" lIns="68580" tIns="34290" rIns="68580" bIns="34290" rtlCol="0">
            <a:noAutofit/>
          </a:bodyPr>
          <a:lstStyle>
            <a:lvl1pPr marL="0" indent="0" algn="l" defTabSz="914400" rtl="0" eaLnBrk="1" latinLnBrk="0" hangingPunct="1">
              <a:lnSpc>
                <a:spcPct val="90000"/>
              </a:lnSpc>
              <a:spcBef>
                <a:spcPts val="1000"/>
              </a:spcBef>
              <a:buClr>
                <a:srgbClr val="8ECB54"/>
              </a:buClr>
              <a:buFont typeface="Arial" panose="020B0604020202020204" pitchFamily="34" charset="0"/>
              <a:buNone/>
              <a:defRPr sz="2400" b="1" i="0" kern="1200">
                <a:solidFill>
                  <a:schemeClr val="tx1"/>
                </a:solidFill>
                <a:latin typeface="Arial" panose="020B0604020202020204" pitchFamily="34" charset="0"/>
                <a:ea typeface="+mn-ea"/>
                <a:cs typeface="Arial" panose="020B0604020202020204" pitchFamily="34" charset="0"/>
              </a:defRPr>
            </a:lvl1pPr>
            <a:lvl2pPr marL="231775" indent="-228600" algn="l" defTabSz="914400" rtl="0" eaLnBrk="1" latinLnBrk="0" hangingPunct="1">
              <a:lnSpc>
                <a:spcPct val="90000"/>
              </a:lnSpc>
              <a:spcBef>
                <a:spcPts val="500"/>
              </a:spcBef>
              <a:buClr>
                <a:srgbClr val="8ECB54"/>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688975" indent="-231775" algn="l" defTabSz="914400" rtl="0" eaLnBrk="1" latinLnBrk="0" hangingPunct="1">
              <a:lnSpc>
                <a:spcPct val="90000"/>
              </a:lnSpc>
              <a:spcBef>
                <a:spcPts val="500"/>
              </a:spcBef>
              <a:buClr>
                <a:srgbClr val="8ECB54"/>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146175" indent="-228600" algn="l" defTabSz="914400" rtl="0" eaLnBrk="1" latinLnBrk="0" hangingPunct="1">
              <a:lnSpc>
                <a:spcPct val="90000"/>
              </a:lnSpc>
              <a:spcBef>
                <a:spcPts val="500"/>
              </a:spcBef>
              <a:buClr>
                <a:srgbClr val="8ECB54"/>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1603375" indent="-228600" algn="l" defTabSz="914400" rtl="0" eaLnBrk="1" latinLnBrk="0" hangingPunct="1">
              <a:lnSpc>
                <a:spcPct val="90000"/>
              </a:lnSpc>
              <a:spcBef>
                <a:spcPts val="500"/>
              </a:spcBef>
              <a:buClr>
                <a:srgbClr val="8ECB54"/>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481" lvl="1" indent="0" algn="ctr" defTabSz="685800">
              <a:lnSpc>
                <a:spcPct val="105000"/>
              </a:lnSpc>
              <a:spcBef>
                <a:spcPts val="0"/>
              </a:spcBef>
              <a:spcAft>
                <a:spcPts val="900"/>
              </a:spcAft>
              <a:buClrTx/>
              <a:buNone/>
              <a:defRPr/>
            </a:pPr>
            <a:r>
              <a:rPr lang="en-US" sz="1600" dirty="0">
                <a:solidFill>
                  <a:schemeClr val="accent3"/>
                </a:solidFill>
                <a:latin typeface="Tahoma" panose="020B0604030504040204" pitchFamily="34" charset="0"/>
                <a:ea typeface="Tahoma" panose="020B0604030504040204" pitchFamily="34" charset="0"/>
                <a:cs typeface="Tahoma" panose="020B0604030504040204" pitchFamily="34" charset="0"/>
              </a:rPr>
              <a:t>Voluntary/Equitable Contributions</a:t>
            </a:r>
          </a:p>
        </p:txBody>
      </p:sp>
      <p:sp>
        <p:nvSpPr>
          <p:cNvPr id="28" name="Text Placeholder 17">
            <a:extLst>
              <a:ext uri="{FF2B5EF4-FFF2-40B4-BE49-F238E27FC236}">
                <a16:creationId xmlns:a16="http://schemas.microsoft.com/office/drawing/2014/main" id="{783B4F38-A5C1-4B74-8806-5E6DEA789D41}"/>
              </a:ext>
            </a:extLst>
          </p:cNvPr>
          <p:cNvSpPr txBox="1">
            <a:spLocks/>
          </p:cNvSpPr>
          <p:nvPr/>
        </p:nvSpPr>
        <p:spPr>
          <a:xfrm>
            <a:off x="8480669" y="5873392"/>
            <a:ext cx="1828291" cy="408293"/>
          </a:xfrm>
          <a:prstGeom prst="rect">
            <a:avLst/>
          </a:prstGeom>
          <a:solidFill>
            <a:schemeClr val="bg1"/>
          </a:solidFill>
        </p:spPr>
        <p:txBody>
          <a:bodyPr vert="horz" lIns="68580" tIns="34290" rIns="68580" bIns="34290" rtlCol="0">
            <a:noAutofit/>
          </a:bodyPr>
          <a:lstStyle>
            <a:lvl1pPr marL="0" indent="0" algn="l" defTabSz="914400" rtl="0" eaLnBrk="1" latinLnBrk="0" hangingPunct="1">
              <a:lnSpc>
                <a:spcPct val="90000"/>
              </a:lnSpc>
              <a:spcBef>
                <a:spcPts val="1000"/>
              </a:spcBef>
              <a:buClr>
                <a:srgbClr val="8ECB54"/>
              </a:buClr>
              <a:buFont typeface="Arial" panose="020B0604020202020204" pitchFamily="34" charset="0"/>
              <a:buNone/>
              <a:defRPr sz="2400" b="1" i="0" kern="1200">
                <a:solidFill>
                  <a:schemeClr val="tx1"/>
                </a:solidFill>
                <a:latin typeface="Arial" panose="020B0604020202020204" pitchFamily="34" charset="0"/>
                <a:ea typeface="+mn-ea"/>
                <a:cs typeface="Arial" panose="020B0604020202020204" pitchFamily="34" charset="0"/>
              </a:defRPr>
            </a:lvl1pPr>
            <a:lvl2pPr marL="231775" indent="-228600" algn="l" defTabSz="914400" rtl="0" eaLnBrk="1" latinLnBrk="0" hangingPunct="1">
              <a:lnSpc>
                <a:spcPct val="90000"/>
              </a:lnSpc>
              <a:spcBef>
                <a:spcPts val="500"/>
              </a:spcBef>
              <a:buClr>
                <a:srgbClr val="8ECB54"/>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2pPr>
            <a:lvl3pPr marL="688975" indent="-231775" algn="l" defTabSz="914400" rtl="0" eaLnBrk="1" latinLnBrk="0" hangingPunct="1">
              <a:lnSpc>
                <a:spcPct val="90000"/>
              </a:lnSpc>
              <a:spcBef>
                <a:spcPts val="500"/>
              </a:spcBef>
              <a:buClr>
                <a:srgbClr val="8ECB54"/>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1146175" indent="-228600" algn="l" defTabSz="914400" rtl="0" eaLnBrk="1" latinLnBrk="0" hangingPunct="1">
              <a:lnSpc>
                <a:spcPct val="90000"/>
              </a:lnSpc>
              <a:spcBef>
                <a:spcPts val="500"/>
              </a:spcBef>
              <a:buClr>
                <a:srgbClr val="8ECB54"/>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4pPr>
            <a:lvl5pPr marL="1603375" indent="-228600" algn="l" defTabSz="914400" rtl="0" eaLnBrk="1" latinLnBrk="0" hangingPunct="1">
              <a:lnSpc>
                <a:spcPct val="90000"/>
              </a:lnSpc>
              <a:spcBef>
                <a:spcPts val="500"/>
              </a:spcBef>
              <a:buClr>
                <a:srgbClr val="8ECB54"/>
              </a:buClr>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481" lvl="1" indent="0" algn="ctr" defTabSz="685800">
              <a:lnSpc>
                <a:spcPct val="105000"/>
              </a:lnSpc>
              <a:spcBef>
                <a:spcPts val="0"/>
              </a:spcBef>
              <a:spcAft>
                <a:spcPts val="900"/>
              </a:spcAft>
              <a:buClrTx/>
              <a:buNone/>
              <a:defRPr/>
            </a:pPr>
            <a:r>
              <a:rPr lang="en-US" sz="1600" dirty="0">
                <a:solidFill>
                  <a:schemeClr val="accent3"/>
                </a:solidFill>
                <a:latin typeface="Tahoma" panose="020B0604030504040204" pitchFamily="34" charset="0"/>
                <a:ea typeface="Tahoma" panose="020B0604030504040204" pitchFamily="34" charset="0"/>
                <a:cs typeface="Tahoma" panose="020B0604030504040204" pitchFamily="34" charset="0"/>
              </a:rPr>
              <a:t>Trust-Based Relationships</a:t>
            </a:r>
          </a:p>
        </p:txBody>
      </p:sp>
      <p:sp>
        <p:nvSpPr>
          <p:cNvPr id="7" name="Title 6">
            <a:extLst>
              <a:ext uri="{FF2B5EF4-FFF2-40B4-BE49-F238E27FC236}">
                <a16:creationId xmlns:a16="http://schemas.microsoft.com/office/drawing/2014/main" id="{BECB83B1-ABCF-443F-91DC-2457750B5AC5}"/>
              </a:ext>
            </a:extLst>
          </p:cNvPr>
          <p:cNvSpPr>
            <a:spLocks noGrp="1"/>
          </p:cNvSpPr>
          <p:nvPr>
            <p:ph type="title"/>
          </p:nvPr>
        </p:nvSpPr>
        <p:spPr/>
        <p:txBody>
          <a:bodyPr/>
          <a:lstStyle/>
          <a:p>
            <a:r>
              <a:rPr lang="en-US" dirty="0"/>
              <a:t>Why Consider a Public Private Partnership?</a:t>
            </a:r>
          </a:p>
        </p:txBody>
      </p:sp>
      <p:sp>
        <p:nvSpPr>
          <p:cNvPr id="16" name="Content Placeholder 4">
            <a:extLst>
              <a:ext uri="{FF2B5EF4-FFF2-40B4-BE49-F238E27FC236}">
                <a16:creationId xmlns:a16="http://schemas.microsoft.com/office/drawing/2014/main" id="{D6B2758D-6B33-4B2E-B8E9-2E697EC87889}"/>
              </a:ext>
            </a:extLst>
          </p:cNvPr>
          <p:cNvSpPr>
            <a:spLocks noGrp="1"/>
          </p:cNvSpPr>
          <p:nvPr>
            <p:ph idx="1"/>
          </p:nvPr>
        </p:nvSpPr>
        <p:spPr>
          <a:xfrm>
            <a:off x="838200" y="2187575"/>
            <a:ext cx="10515600" cy="3840163"/>
          </a:xfrm>
        </p:spPr>
        <p:txBody>
          <a:bodyPr>
            <a:normAutofit/>
          </a:bodyPr>
          <a:lstStyle/>
          <a:p>
            <a:pPr>
              <a:lnSpc>
                <a:spcPct val="100000"/>
              </a:lnSpc>
              <a:spcAft>
                <a:spcPts val="1800"/>
              </a:spcAft>
            </a:pPr>
            <a:r>
              <a:rPr lang="en-US" sz="2000" b="0" dirty="0">
                <a:solidFill>
                  <a:schemeClr val="tx2"/>
                </a:solidFill>
              </a:rPr>
              <a:t>Participants must solve a </a:t>
            </a:r>
            <a:r>
              <a:rPr lang="en-US" sz="2000" dirty="0">
                <a:solidFill>
                  <a:schemeClr val="tx2"/>
                </a:solidFill>
              </a:rPr>
              <a:t>complex problem that suggests no single entity can solve </a:t>
            </a:r>
            <a:r>
              <a:rPr lang="en-US" sz="2000" b="0" dirty="0">
                <a:solidFill>
                  <a:schemeClr val="tx2"/>
                </a:solidFill>
              </a:rPr>
              <a:t>or influence on its own.</a:t>
            </a:r>
          </a:p>
          <a:p>
            <a:pPr>
              <a:lnSpc>
                <a:spcPct val="100000"/>
              </a:lnSpc>
              <a:spcAft>
                <a:spcPts val="1800"/>
              </a:spcAft>
            </a:pPr>
            <a:r>
              <a:rPr lang="en-US" sz="2000" b="0" dirty="0">
                <a:solidFill>
                  <a:schemeClr val="tx2"/>
                </a:solidFill>
              </a:rPr>
              <a:t>Collaboration creates value when </a:t>
            </a:r>
            <a:r>
              <a:rPr lang="en-US" sz="2000" dirty="0">
                <a:solidFill>
                  <a:schemeClr val="tx2"/>
                </a:solidFill>
              </a:rPr>
              <a:t>information is fused across partners </a:t>
            </a:r>
            <a:r>
              <a:rPr lang="en-US" sz="2000" b="0" dirty="0">
                <a:solidFill>
                  <a:schemeClr val="tx2"/>
                </a:solidFill>
              </a:rPr>
              <a:t>and actionable insights are created.</a:t>
            </a:r>
          </a:p>
          <a:p>
            <a:pPr>
              <a:lnSpc>
                <a:spcPct val="100000"/>
              </a:lnSpc>
              <a:spcAft>
                <a:spcPts val="1800"/>
              </a:spcAft>
            </a:pPr>
            <a:r>
              <a:rPr lang="en-US" sz="2000" b="0" dirty="0">
                <a:solidFill>
                  <a:schemeClr val="tx2"/>
                </a:solidFill>
              </a:rPr>
              <a:t>A </a:t>
            </a:r>
            <a:r>
              <a:rPr lang="en-US" sz="2000" dirty="0">
                <a:solidFill>
                  <a:schemeClr val="tx2"/>
                </a:solidFill>
              </a:rPr>
              <a:t>galvanizing issue </a:t>
            </a:r>
            <a:r>
              <a:rPr lang="en-US" sz="2000" b="0" dirty="0">
                <a:solidFill>
                  <a:schemeClr val="tx2"/>
                </a:solidFill>
              </a:rPr>
              <a:t>drives action to seek tangible benefits at acceptable risk and reasonable cost provides motivation for partners to act.</a:t>
            </a:r>
          </a:p>
          <a:p>
            <a:pPr>
              <a:lnSpc>
                <a:spcPct val="100000"/>
              </a:lnSpc>
              <a:spcAft>
                <a:spcPts val="1800"/>
              </a:spcAft>
            </a:pPr>
            <a:endParaRPr lang="en-US" sz="2000" b="0" dirty="0">
              <a:solidFill>
                <a:schemeClr val="tx2"/>
              </a:solidFill>
            </a:endParaRPr>
          </a:p>
        </p:txBody>
      </p:sp>
      <p:pic>
        <p:nvPicPr>
          <p:cNvPr id="11" name="Graphic 10" descr="Venn diagram">
            <a:extLst>
              <a:ext uri="{FF2B5EF4-FFF2-40B4-BE49-F238E27FC236}">
                <a16:creationId xmlns:a16="http://schemas.microsoft.com/office/drawing/2014/main" id="{A27CBB8D-A682-4409-B7A2-9A309C18632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59184" y="4833788"/>
            <a:ext cx="1115163" cy="1115163"/>
          </a:xfrm>
          <a:prstGeom prst="rect">
            <a:avLst/>
          </a:prstGeom>
        </p:spPr>
      </p:pic>
    </p:spTree>
    <p:extLst>
      <p:ext uri="{BB962C8B-B14F-4D97-AF65-F5344CB8AC3E}">
        <p14:creationId xmlns:p14="http://schemas.microsoft.com/office/powerpoint/2010/main" val="3103671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94DE5E6D-1A33-9246-BF18-F0317527039B}"/>
              </a:ext>
            </a:extLst>
          </p:cNvPr>
          <p:cNvGrpSpPr/>
          <p:nvPr/>
        </p:nvGrpSpPr>
        <p:grpSpPr>
          <a:xfrm>
            <a:off x="157828" y="2060868"/>
            <a:ext cx="2286000" cy="3753042"/>
            <a:chOff x="423362" y="1690940"/>
            <a:chExt cx="2589143" cy="2832653"/>
          </a:xfrm>
        </p:grpSpPr>
        <p:sp>
          <p:nvSpPr>
            <p:cNvPr id="3" name="Rounded Rectangle 2">
              <a:extLst>
                <a:ext uri="{FF2B5EF4-FFF2-40B4-BE49-F238E27FC236}">
                  <a16:creationId xmlns:a16="http://schemas.microsoft.com/office/drawing/2014/main" id="{5A94F41D-7CBD-9845-BF8A-89A022956F1E}"/>
                </a:ext>
              </a:extLst>
            </p:cNvPr>
            <p:cNvSpPr/>
            <p:nvPr/>
          </p:nvSpPr>
          <p:spPr>
            <a:xfrm>
              <a:off x="423362" y="1690940"/>
              <a:ext cx="2589143" cy="28326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a:t>MDIAS Partners</a:t>
              </a:r>
            </a:p>
          </p:txBody>
        </p:sp>
        <p:sp>
          <p:nvSpPr>
            <p:cNvPr id="4" name="Rounded Rectangle 3">
              <a:extLst>
                <a:ext uri="{FF2B5EF4-FFF2-40B4-BE49-F238E27FC236}">
                  <a16:creationId xmlns:a16="http://schemas.microsoft.com/office/drawing/2014/main" id="{0B619835-609C-EE4F-87D1-753762491B90}"/>
                </a:ext>
              </a:extLst>
            </p:cNvPr>
            <p:cNvSpPr/>
            <p:nvPr/>
          </p:nvSpPr>
          <p:spPr>
            <a:xfrm>
              <a:off x="563751" y="3623843"/>
              <a:ext cx="2308364" cy="5665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rPr>
                <a:t>FDA</a:t>
              </a:r>
            </a:p>
          </p:txBody>
        </p:sp>
        <p:sp>
          <p:nvSpPr>
            <p:cNvPr id="5" name="Rounded Rectangle 4">
              <a:extLst>
                <a:ext uri="{FF2B5EF4-FFF2-40B4-BE49-F238E27FC236}">
                  <a16:creationId xmlns:a16="http://schemas.microsoft.com/office/drawing/2014/main" id="{B557EB9B-7305-6A43-A711-8BDDDAF94291}"/>
                </a:ext>
              </a:extLst>
            </p:cNvPr>
            <p:cNvSpPr/>
            <p:nvPr/>
          </p:nvSpPr>
          <p:spPr>
            <a:xfrm>
              <a:off x="563751" y="2260117"/>
              <a:ext cx="2308364" cy="5665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rPr>
                <a:t>Device Manufacturers</a:t>
              </a:r>
            </a:p>
          </p:txBody>
        </p:sp>
        <p:sp>
          <p:nvSpPr>
            <p:cNvPr id="6" name="Rounded Rectangle 5">
              <a:extLst>
                <a:ext uri="{FF2B5EF4-FFF2-40B4-BE49-F238E27FC236}">
                  <a16:creationId xmlns:a16="http://schemas.microsoft.com/office/drawing/2014/main" id="{37DF260E-D961-3C44-A07C-B35068D2205A}"/>
                </a:ext>
              </a:extLst>
            </p:cNvPr>
            <p:cNvSpPr/>
            <p:nvPr/>
          </p:nvSpPr>
          <p:spPr>
            <a:xfrm>
              <a:off x="563751" y="2941980"/>
              <a:ext cx="2308364" cy="5665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rPr>
                <a:t>Providers</a:t>
              </a:r>
            </a:p>
          </p:txBody>
        </p:sp>
      </p:grpSp>
      <p:grpSp>
        <p:nvGrpSpPr>
          <p:cNvPr id="88" name="Group 87">
            <a:extLst>
              <a:ext uri="{FF2B5EF4-FFF2-40B4-BE49-F238E27FC236}">
                <a16:creationId xmlns:a16="http://schemas.microsoft.com/office/drawing/2014/main" id="{DFCDE9B0-68C8-5942-81BC-71A3CB9C9934}"/>
              </a:ext>
            </a:extLst>
          </p:cNvPr>
          <p:cNvGrpSpPr/>
          <p:nvPr/>
        </p:nvGrpSpPr>
        <p:grpSpPr>
          <a:xfrm>
            <a:off x="3520323" y="1434348"/>
            <a:ext cx="5341278" cy="5091379"/>
            <a:chOff x="3533299" y="997610"/>
            <a:chExt cx="5341278" cy="5091379"/>
          </a:xfrm>
        </p:grpSpPr>
        <p:grpSp>
          <p:nvGrpSpPr>
            <p:cNvPr id="80" name="Group 79">
              <a:extLst>
                <a:ext uri="{FF2B5EF4-FFF2-40B4-BE49-F238E27FC236}">
                  <a16:creationId xmlns:a16="http://schemas.microsoft.com/office/drawing/2014/main" id="{51D2467E-3295-6044-9467-1738C85380FD}"/>
                </a:ext>
              </a:extLst>
            </p:cNvPr>
            <p:cNvGrpSpPr/>
            <p:nvPr/>
          </p:nvGrpSpPr>
          <p:grpSpPr>
            <a:xfrm>
              <a:off x="3533299" y="997610"/>
              <a:ext cx="5341278" cy="5091379"/>
              <a:chOff x="4015899" y="828457"/>
              <a:chExt cx="5341278" cy="5091379"/>
            </a:xfrm>
          </p:grpSpPr>
          <p:sp>
            <p:nvSpPr>
              <p:cNvPr id="75" name="Freeform 74">
                <a:extLst>
                  <a:ext uri="{FF2B5EF4-FFF2-40B4-BE49-F238E27FC236}">
                    <a16:creationId xmlns:a16="http://schemas.microsoft.com/office/drawing/2014/main" id="{A3C49291-72CB-BD46-8B0A-AA475A5ECCC9}"/>
                  </a:ext>
                </a:extLst>
              </p:cNvPr>
              <p:cNvSpPr/>
              <p:nvPr/>
            </p:nvSpPr>
            <p:spPr>
              <a:xfrm rot="5234931">
                <a:off x="4761417" y="699195"/>
                <a:ext cx="1717315" cy="2158624"/>
              </a:xfrm>
              <a:custGeom>
                <a:avLst/>
                <a:gdLst>
                  <a:gd name="connsiteX0" fmla="*/ 0 w 1717315"/>
                  <a:gd name="connsiteY0" fmla="*/ 293039 h 2158624"/>
                  <a:gd name="connsiteX1" fmla="*/ 553983 w 1717315"/>
                  <a:gd name="connsiteY1" fmla="*/ 0 h 2158624"/>
                  <a:gd name="connsiteX2" fmla="*/ 1107966 w 1717315"/>
                  <a:gd name="connsiteY2" fmla="*/ 293039 h 2158624"/>
                  <a:gd name="connsiteX3" fmla="*/ 934159 w 1717315"/>
                  <a:gd name="connsiteY3" fmla="*/ 293039 h 2158624"/>
                  <a:gd name="connsiteX4" fmla="*/ 951725 w 1717315"/>
                  <a:gd name="connsiteY4" fmla="*/ 440404 h 2158624"/>
                  <a:gd name="connsiteX5" fmla="*/ 1635566 w 1717315"/>
                  <a:gd name="connsiteY5" fmla="*/ 1416655 h 2158624"/>
                  <a:gd name="connsiteX6" fmla="*/ 1717315 w 1717315"/>
                  <a:gd name="connsiteY6" fmla="*/ 1460301 h 2158624"/>
                  <a:gd name="connsiteX7" fmla="*/ 1463175 w 1717315"/>
                  <a:gd name="connsiteY7" fmla="*/ 2158624 h 2158624"/>
                  <a:gd name="connsiteX8" fmla="*/ 1440911 w 1717315"/>
                  <a:gd name="connsiteY8" fmla="*/ 2149334 h 2158624"/>
                  <a:gd name="connsiteX9" fmla="*/ 192880 w 1717315"/>
                  <a:gd name="connsiteY9" fmla="*/ 301105 h 2158624"/>
                  <a:gd name="connsiteX10" fmla="*/ 192856 w 1717315"/>
                  <a:gd name="connsiteY10" fmla="*/ 293039 h 215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315" h="2158624">
                    <a:moveTo>
                      <a:pt x="0" y="293039"/>
                    </a:moveTo>
                    <a:lnTo>
                      <a:pt x="553983" y="0"/>
                    </a:lnTo>
                    <a:lnTo>
                      <a:pt x="1107966" y="293039"/>
                    </a:lnTo>
                    <a:lnTo>
                      <a:pt x="934159" y="293039"/>
                    </a:lnTo>
                    <a:lnTo>
                      <a:pt x="951725" y="440404"/>
                    </a:lnTo>
                    <a:cubicBezTo>
                      <a:pt x="1027623" y="851506"/>
                      <a:pt x="1281678" y="1205186"/>
                      <a:pt x="1635566" y="1416655"/>
                    </a:cubicBezTo>
                    <a:lnTo>
                      <a:pt x="1717315" y="1460301"/>
                    </a:lnTo>
                    <a:lnTo>
                      <a:pt x="1463175" y="2158624"/>
                    </a:lnTo>
                    <a:lnTo>
                      <a:pt x="1440911" y="2149334"/>
                    </a:lnTo>
                    <a:cubicBezTo>
                      <a:pt x="730868" y="1811432"/>
                      <a:pt x="236888" y="1110470"/>
                      <a:pt x="192880" y="301105"/>
                    </a:cubicBezTo>
                    <a:lnTo>
                      <a:pt x="192856" y="293039"/>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id="{57732335-BCEC-2C42-B101-F63F3CC829A7}"/>
                  </a:ext>
                </a:extLst>
              </p:cNvPr>
              <p:cNvSpPr/>
              <p:nvPr/>
            </p:nvSpPr>
            <p:spPr>
              <a:xfrm rot="9782791">
                <a:off x="6774443" y="828457"/>
                <a:ext cx="1787965" cy="2071106"/>
              </a:xfrm>
              <a:custGeom>
                <a:avLst/>
                <a:gdLst>
                  <a:gd name="connsiteX0" fmla="*/ 1572614 w 1787965"/>
                  <a:gd name="connsiteY0" fmla="*/ 2071106 h 2071106"/>
                  <a:gd name="connsiteX1" fmla="*/ 1484108 w 1787965"/>
                  <a:gd name="connsiteY1" fmla="*/ 2039108 h 2071106"/>
                  <a:gd name="connsiteX2" fmla="*/ 213546 w 1787965"/>
                  <a:gd name="connsiteY2" fmla="*/ 529992 h 2071106"/>
                  <a:gd name="connsiteX3" fmla="*/ 173667 w 1787965"/>
                  <a:gd name="connsiteY3" fmla="*/ 293039 h 2071106"/>
                  <a:gd name="connsiteX4" fmla="*/ 0 w 1787965"/>
                  <a:gd name="connsiteY4" fmla="*/ 293039 h 2071106"/>
                  <a:gd name="connsiteX5" fmla="*/ 553983 w 1787965"/>
                  <a:gd name="connsiteY5" fmla="*/ 0 h 2071106"/>
                  <a:gd name="connsiteX6" fmla="*/ 1107966 w 1787965"/>
                  <a:gd name="connsiteY6" fmla="*/ 293039 h 2071106"/>
                  <a:gd name="connsiteX7" fmla="*/ 918583 w 1787965"/>
                  <a:gd name="connsiteY7" fmla="*/ 293039 h 2071106"/>
                  <a:gd name="connsiteX8" fmla="*/ 920314 w 1787965"/>
                  <a:gd name="connsiteY8" fmla="*/ 304769 h 2071106"/>
                  <a:gd name="connsiteX9" fmla="*/ 1770562 w 1787965"/>
                  <a:gd name="connsiteY9" fmla="*/ 1358377 h 2071106"/>
                  <a:gd name="connsiteX10" fmla="*/ 1787965 w 1787965"/>
                  <a:gd name="connsiteY10" fmla="*/ 1364675 h 207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7965" h="2071106">
                    <a:moveTo>
                      <a:pt x="1572614" y="2071106"/>
                    </a:moveTo>
                    <a:lnTo>
                      <a:pt x="1484108" y="2039108"/>
                    </a:lnTo>
                    <a:cubicBezTo>
                      <a:pt x="830368" y="1764074"/>
                      <a:pt x="370922" y="1192686"/>
                      <a:pt x="213546" y="529992"/>
                    </a:cubicBezTo>
                    <a:lnTo>
                      <a:pt x="173667" y="293039"/>
                    </a:lnTo>
                    <a:lnTo>
                      <a:pt x="0" y="293039"/>
                    </a:lnTo>
                    <a:lnTo>
                      <a:pt x="553983" y="0"/>
                    </a:lnTo>
                    <a:lnTo>
                      <a:pt x="1107966" y="293039"/>
                    </a:lnTo>
                    <a:lnTo>
                      <a:pt x="918583" y="293039"/>
                    </a:lnTo>
                    <a:lnTo>
                      <a:pt x="920314" y="304769"/>
                    </a:lnTo>
                    <a:cubicBezTo>
                      <a:pt x="1011475" y="767018"/>
                      <a:pt x="1321468" y="1169134"/>
                      <a:pt x="1770562" y="1358377"/>
                    </a:cubicBezTo>
                    <a:lnTo>
                      <a:pt x="1787965" y="136467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a:extLst>
                  <a:ext uri="{FF2B5EF4-FFF2-40B4-BE49-F238E27FC236}">
                    <a16:creationId xmlns:a16="http://schemas.microsoft.com/office/drawing/2014/main" id="{64FCD38C-3B00-F14B-BB04-F0FB85EB1D89}"/>
                  </a:ext>
                </a:extLst>
              </p:cNvPr>
              <p:cNvSpPr/>
              <p:nvPr/>
            </p:nvSpPr>
            <p:spPr>
              <a:xfrm rot="1094785">
                <a:off x="4015899" y="2630842"/>
                <a:ext cx="1730445" cy="2147613"/>
              </a:xfrm>
              <a:custGeom>
                <a:avLst/>
                <a:gdLst>
                  <a:gd name="connsiteX0" fmla="*/ 553983 w 1730445"/>
                  <a:gd name="connsiteY0" fmla="*/ 0 h 2147613"/>
                  <a:gd name="connsiteX1" fmla="*/ 1107966 w 1730445"/>
                  <a:gd name="connsiteY1" fmla="*/ 293039 h 2147613"/>
                  <a:gd name="connsiteX2" fmla="*/ 917130 w 1730445"/>
                  <a:gd name="connsiteY2" fmla="*/ 293039 h 2147613"/>
                  <a:gd name="connsiteX3" fmla="*/ 941077 w 1730445"/>
                  <a:gd name="connsiteY3" fmla="*/ 432966 h 2147613"/>
                  <a:gd name="connsiteX4" fmla="*/ 980953 w 1730445"/>
                  <a:gd name="connsiteY4" fmla="*/ 577696 h 2147613"/>
                  <a:gd name="connsiteX5" fmla="*/ 1706743 w 1730445"/>
                  <a:gd name="connsiteY5" fmla="*/ 1430266 h 2147613"/>
                  <a:gd name="connsiteX6" fmla="*/ 1730445 w 1730445"/>
                  <a:gd name="connsiteY6" fmla="*/ 1441068 h 2147613"/>
                  <a:gd name="connsiteX7" fmla="*/ 1502341 w 1730445"/>
                  <a:gd name="connsiteY7" fmla="*/ 2147613 h 2147613"/>
                  <a:gd name="connsiteX8" fmla="*/ 1374311 w 1730445"/>
                  <a:gd name="connsiteY8" fmla="*/ 2089700 h 2147613"/>
                  <a:gd name="connsiteX9" fmla="*/ 279597 w 1730445"/>
                  <a:gd name="connsiteY9" fmla="*/ 808920 h 2147613"/>
                  <a:gd name="connsiteX10" fmla="*/ 182533 w 1730445"/>
                  <a:gd name="connsiteY10" fmla="*/ 373017 h 2147613"/>
                  <a:gd name="connsiteX11" fmla="*/ 176968 w 1730445"/>
                  <a:gd name="connsiteY11" fmla="*/ 293039 h 2147613"/>
                  <a:gd name="connsiteX12" fmla="*/ 0 w 1730445"/>
                  <a:gd name="connsiteY12" fmla="*/ 293039 h 214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0445" h="2147613">
                    <a:moveTo>
                      <a:pt x="553983" y="0"/>
                    </a:moveTo>
                    <a:lnTo>
                      <a:pt x="1107966" y="293039"/>
                    </a:lnTo>
                    <a:lnTo>
                      <a:pt x="917130" y="293039"/>
                    </a:lnTo>
                    <a:lnTo>
                      <a:pt x="941077" y="432966"/>
                    </a:lnTo>
                    <a:cubicBezTo>
                      <a:pt x="951837" y="481327"/>
                      <a:pt x="965104" y="529622"/>
                      <a:pt x="980953" y="577696"/>
                    </a:cubicBezTo>
                    <a:cubicBezTo>
                      <a:pt x="1107746" y="962288"/>
                      <a:pt x="1375821" y="1259936"/>
                      <a:pt x="1706743" y="1430266"/>
                    </a:cubicBezTo>
                    <a:lnTo>
                      <a:pt x="1730445" y="1441068"/>
                    </a:lnTo>
                    <a:lnTo>
                      <a:pt x="1502341" y="2147613"/>
                    </a:lnTo>
                    <a:lnTo>
                      <a:pt x="1374311" y="2089700"/>
                    </a:lnTo>
                    <a:cubicBezTo>
                      <a:pt x="874624" y="1834293"/>
                      <a:pt x="470240" y="1387187"/>
                      <a:pt x="279597" y="808920"/>
                    </a:cubicBezTo>
                    <a:cubicBezTo>
                      <a:pt x="231935" y="664353"/>
                      <a:pt x="199889" y="518432"/>
                      <a:pt x="182533" y="373017"/>
                    </a:cubicBezTo>
                    <a:lnTo>
                      <a:pt x="176968" y="293039"/>
                    </a:lnTo>
                    <a:lnTo>
                      <a:pt x="0" y="293039"/>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77">
                <a:extLst>
                  <a:ext uri="{FF2B5EF4-FFF2-40B4-BE49-F238E27FC236}">
                    <a16:creationId xmlns:a16="http://schemas.microsoft.com/office/drawing/2014/main" id="{71B9D261-60A9-4542-8862-1653308910A2}"/>
                  </a:ext>
                </a:extLst>
              </p:cNvPr>
              <p:cNvSpPr/>
              <p:nvPr/>
            </p:nvSpPr>
            <p:spPr>
              <a:xfrm rot="18308114">
                <a:off x="5600687" y="3885243"/>
                <a:ext cx="1836081" cy="2233105"/>
              </a:xfrm>
              <a:custGeom>
                <a:avLst/>
                <a:gdLst>
                  <a:gd name="connsiteX0" fmla="*/ 1107966 w 1836081"/>
                  <a:gd name="connsiteY0" fmla="*/ 293039 h 2233105"/>
                  <a:gd name="connsiteX1" fmla="*/ 922561 w 1836081"/>
                  <a:gd name="connsiteY1" fmla="*/ 293039 h 2233105"/>
                  <a:gd name="connsiteX2" fmla="*/ 933805 w 1836081"/>
                  <a:gd name="connsiteY2" fmla="*/ 426164 h 2233105"/>
                  <a:gd name="connsiteX3" fmla="*/ 1175333 w 1836081"/>
                  <a:gd name="connsiteY3" fmla="*/ 1020647 h 2233105"/>
                  <a:gd name="connsiteX4" fmla="*/ 1715651 w 1836081"/>
                  <a:gd name="connsiteY4" fmla="*/ 1480893 h 2233105"/>
                  <a:gd name="connsiteX5" fmla="*/ 1836081 w 1836081"/>
                  <a:gd name="connsiteY5" fmla="*/ 1532400 h 2233105"/>
                  <a:gd name="connsiteX6" fmla="*/ 1603349 w 1836081"/>
                  <a:gd name="connsiteY6" fmla="*/ 2233105 h 2233105"/>
                  <a:gd name="connsiteX7" fmla="*/ 1580980 w 1836081"/>
                  <a:gd name="connsiteY7" fmla="*/ 2225937 h 2233105"/>
                  <a:gd name="connsiteX8" fmla="*/ 571400 w 1836081"/>
                  <a:gd name="connsiteY8" fmla="*/ 1445654 h 2233105"/>
                  <a:gd name="connsiteX9" fmla="*/ 185673 w 1836081"/>
                  <a:gd name="connsiteY9" fmla="*/ 389931 h 2233105"/>
                  <a:gd name="connsiteX10" fmla="*/ 180806 w 1836081"/>
                  <a:gd name="connsiteY10" fmla="*/ 293039 h 2233105"/>
                  <a:gd name="connsiteX11" fmla="*/ 0 w 1836081"/>
                  <a:gd name="connsiteY11" fmla="*/ 293039 h 2233105"/>
                  <a:gd name="connsiteX12" fmla="*/ 178883 w 1836081"/>
                  <a:gd name="connsiteY12" fmla="*/ 198416 h 2233105"/>
                  <a:gd name="connsiteX13" fmla="*/ 178885 w 1836081"/>
                  <a:gd name="connsiteY13" fmla="*/ 198363 h 2233105"/>
                  <a:gd name="connsiteX14" fmla="*/ 178980 w 1836081"/>
                  <a:gd name="connsiteY14" fmla="*/ 198365 h 2233105"/>
                  <a:gd name="connsiteX15" fmla="*/ 553983 w 1836081"/>
                  <a:gd name="connsiteY15" fmla="*/ 0 h 2233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36081" h="2233105">
                    <a:moveTo>
                      <a:pt x="1107966" y="293039"/>
                    </a:moveTo>
                    <a:lnTo>
                      <a:pt x="922561" y="293039"/>
                    </a:lnTo>
                    <a:lnTo>
                      <a:pt x="933805" y="426164"/>
                    </a:lnTo>
                    <a:cubicBezTo>
                      <a:pt x="966858" y="634163"/>
                      <a:pt x="1046427" y="837472"/>
                      <a:pt x="1175333" y="1020647"/>
                    </a:cubicBezTo>
                    <a:cubicBezTo>
                      <a:pt x="1318562" y="1224175"/>
                      <a:pt x="1505751" y="1378760"/>
                      <a:pt x="1715651" y="1480893"/>
                    </a:cubicBezTo>
                    <a:lnTo>
                      <a:pt x="1836081" y="1532400"/>
                    </a:lnTo>
                    <a:lnTo>
                      <a:pt x="1603349" y="2233105"/>
                    </a:lnTo>
                    <a:lnTo>
                      <a:pt x="1580980" y="2225937"/>
                    </a:lnTo>
                    <a:cubicBezTo>
                      <a:pt x="1186269" y="2078162"/>
                      <a:pt x="831296" y="1814967"/>
                      <a:pt x="571400" y="1445654"/>
                    </a:cubicBezTo>
                    <a:cubicBezTo>
                      <a:pt x="343990" y="1122506"/>
                      <a:pt x="217630" y="758264"/>
                      <a:pt x="185673" y="389931"/>
                    </a:cubicBezTo>
                    <a:lnTo>
                      <a:pt x="180806" y="293039"/>
                    </a:lnTo>
                    <a:lnTo>
                      <a:pt x="0" y="293039"/>
                    </a:lnTo>
                    <a:lnTo>
                      <a:pt x="178883" y="198416"/>
                    </a:lnTo>
                    <a:lnTo>
                      <a:pt x="178885" y="198363"/>
                    </a:lnTo>
                    <a:lnTo>
                      <a:pt x="178980" y="198365"/>
                    </a:lnTo>
                    <a:lnTo>
                      <a:pt x="553983"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a:extLst>
                  <a:ext uri="{FF2B5EF4-FFF2-40B4-BE49-F238E27FC236}">
                    <a16:creationId xmlns:a16="http://schemas.microsoft.com/office/drawing/2014/main" id="{A6A823A3-39CA-864B-83B7-6544DF3BD0B8}"/>
                  </a:ext>
                </a:extLst>
              </p:cNvPr>
              <p:cNvSpPr/>
              <p:nvPr/>
            </p:nvSpPr>
            <p:spPr>
              <a:xfrm rot="13580748">
                <a:off x="7388858" y="2707394"/>
                <a:ext cx="1709656" cy="2226983"/>
              </a:xfrm>
              <a:custGeom>
                <a:avLst/>
                <a:gdLst>
                  <a:gd name="connsiteX0" fmla="*/ 1382275 w 1709656"/>
                  <a:gd name="connsiteY0" fmla="*/ 2226983 h 2226983"/>
                  <a:gd name="connsiteX1" fmla="*/ 1243171 w 1709656"/>
                  <a:gd name="connsiteY1" fmla="*/ 2148642 h 2226983"/>
                  <a:gd name="connsiteX2" fmla="*/ 891076 w 1709656"/>
                  <a:gd name="connsiteY2" fmla="*/ 1873938 h 2226983"/>
                  <a:gd name="connsiteX3" fmla="*/ 203871 w 1709656"/>
                  <a:gd name="connsiteY3" fmla="*/ 335580 h 2226983"/>
                  <a:gd name="connsiteX4" fmla="*/ 204665 w 1709656"/>
                  <a:gd name="connsiteY4" fmla="*/ 293039 h 2226983"/>
                  <a:gd name="connsiteX5" fmla="*/ 0 w 1709656"/>
                  <a:gd name="connsiteY5" fmla="*/ 293039 h 2226983"/>
                  <a:gd name="connsiteX6" fmla="*/ 553983 w 1709656"/>
                  <a:gd name="connsiteY6" fmla="*/ 0 h 2226983"/>
                  <a:gd name="connsiteX7" fmla="*/ 1107966 w 1709656"/>
                  <a:gd name="connsiteY7" fmla="*/ 293039 h 2226983"/>
                  <a:gd name="connsiteX8" fmla="*/ 942556 w 1709656"/>
                  <a:gd name="connsiteY8" fmla="*/ 293039 h 2226983"/>
                  <a:gd name="connsiteX9" fmla="*/ 942157 w 1709656"/>
                  <a:gd name="connsiteY9" fmla="*/ 318236 h 2226983"/>
                  <a:gd name="connsiteX10" fmla="*/ 1400858 w 1709656"/>
                  <a:gd name="connsiteY10" fmla="*/ 1339628 h 2226983"/>
                  <a:gd name="connsiteX11" fmla="*/ 1634914 w 1709656"/>
                  <a:gd name="connsiteY11" fmla="*/ 1522447 h 2226983"/>
                  <a:gd name="connsiteX12" fmla="*/ 1709656 w 1709656"/>
                  <a:gd name="connsiteY12" fmla="*/ 1564674 h 222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09656" h="2226983">
                    <a:moveTo>
                      <a:pt x="1382275" y="2226983"/>
                    </a:moveTo>
                    <a:lnTo>
                      <a:pt x="1243171" y="2148642"/>
                    </a:lnTo>
                    <a:cubicBezTo>
                      <a:pt x="1119268" y="2070572"/>
                      <a:pt x="1001210" y="1979017"/>
                      <a:pt x="891076" y="1873938"/>
                    </a:cubicBezTo>
                    <a:cubicBezTo>
                      <a:pt x="450538" y="1453624"/>
                      <a:pt x="220182" y="896520"/>
                      <a:pt x="203871" y="335580"/>
                    </a:cubicBezTo>
                    <a:lnTo>
                      <a:pt x="204665" y="293039"/>
                    </a:lnTo>
                    <a:lnTo>
                      <a:pt x="0" y="293039"/>
                    </a:lnTo>
                    <a:lnTo>
                      <a:pt x="553983" y="0"/>
                    </a:lnTo>
                    <a:lnTo>
                      <a:pt x="1107966" y="293039"/>
                    </a:lnTo>
                    <a:lnTo>
                      <a:pt x="942556" y="293039"/>
                    </a:lnTo>
                    <a:lnTo>
                      <a:pt x="942157" y="318236"/>
                    </a:lnTo>
                    <a:cubicBezTo>
                      <a:pt x="954028" y="690231"/>
                      <a:pt x="1107866" y="1060086"/>
                      <a:pt x="1400858" y="1339628"/>
                    </a:cubicBezTo>
                    <a:cubicBezTo>
                      <a:pt x="1474106" y="1409513"/>
                      <a:pt x="1552584" y="1470446"/>
                      <a:pt x="1634914" y="1522447"/>
                    </a:cubicBezTo>
                    <a:lnTo>
                      <a:pt x="1709656" y="1564674"/>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TextBox 80">
              <a:extLst>
                <a:ext uri="{FF2B5EF4-FFF2-40B4-BE49-F238E27FC236}">
                  <a16:creationId xmlns:a16="http://schemas.microsoft.com/office/drawing/2014/main" id="{05789E69-7135-FE4B-B23A-D87CD908DDE2}"/>
                </a:ext>
              </a:extLst>
            </p:cNvPr>
            <p:cNvSpPr txBox="1"/>
            <p:nvPr/>
          </p:nvSpPr>
          <p:spPr>
            <a:xfrm rot="16200000">
              <a:off x="3836294" y="3581109"/>
              <a:ext cx="1055097" cy="461665"/>
            </a:xfrm>
            <a:prstGeom prst="rect">
              <a:avLst/>
            </a:prstGeom>
            <a:noFill/>
          </p:spPr>
          <p:txBody>
            <a:bodyPr wrap="none" rtlCol="0">
              <a:spAutoFit/>
            </a:bodyPr>
            <a:lstStyle/>
            <a:p>
              <a:r>
                <a:rPr lang="en-US" sz="2400" b="1">
                  <a:solidFill>
                    <a:schemeClr val="bg1"/>
                  </a:solidFill>
                </a:rPr>
                <a:t>Collect</a:t>
              </a:r>
            </a:p>
          </p:txBody>
        </p:sp>
        <p:sp>
          <p:nvSpPr>
            <p:cNvPr id="82" name="TextBox 81">
              <a:extLst>
                <a:ext uri="{FF2B5EF4-FFF2-40B4-BE49-F238E27FC236}">
                  <a16:creationId xmlns:a16="http://schemas.microsoft.com/office/drawing/2014/main" id="{C4652C07-9150-1248-896F-7452B561CADE}"/>
                </a:ext>
              </a:extLst>
            </p:cNvPr>
            <p:cNvSpPr txBox="1"/>
            <p:nvPr/>
          </p:nvSpPr>
          <p:spPr>
            <a:xfrm rot="19479589">
              <a:off x="4436614" y="1716828"/>
              <a:ext cx="1221681" cy="461665"/>
            </a:xfrm>
            <a:prstGeom prst="rect">
              <a:avLst/>
            </a:prstGeom>
            <a:noFill/>
          </p:spPr>
          <p:txBody>
            <a:bodyPr wrap="none" rtlCol="0">
              <a:spAutoFit/>
            </a:bodyPr>
            <a:lstStyle/>
            <a:p>
              <a:r>
                <a:rPr lang="en-US" sz="2400" b="1">
                  <a:solidFill>
                    <a:schemeClr val="bg1"/>
                  </a:solidFill>
                </a:rPr>
                <a:t>Manage</a:t>
              </a:r>
            </a:p>
          </p:txBody>
        </p:sp>
        <p:sp>
          <p:nvSpPr>
            <p:cNvPr id="83" name="TextBox 82">
              <a:extLst>
                <a:ext uri="{FF2B5EF4-FFF2-40B4-BE49-F238E27FC236}">
                  <a16:creationId xmlns:a16="http://schemas.microsoft.com/office/drawing/2014/main" id="{C94DAB1E-7F99-EA4B-A252-4013668B29BE}"/>
                </a:ext>
              </a:extLst>
            </p:cNvPr>
            <p:cNvSpPr txBox="1"/>
            <p:nvPr/>
          </p:nvSpPr>
          <p:spPr>
            <a:xfrm rot="2476310">
              <a:off x="6650123" y="1838164"/>
              <a:ext cx="1258867" cy="461665"/>
            </a:xfrm>
            <a:prstGeom prst="rect">
              <a:avLst/>
            </a:prstGeom>
            <a:noFill/>
          </p:spPr>
          <p:txBody>
            <a:bodyPr wrap="square" rtlCol="0">
              <a:spAutoFit/>
            </a:bodyPr>
            <a:lstStyle/>
            <a:p>
              <a:r>
                <a:rPr lang="en-US" sz="2400" b="1">
                  <a:solidFill>
                    <a:schemeClr val="bg1"/>
                  </a:solidFill>
                </a:rPr>
                <a:t>Prepare</a:t>
              </a:r>
            </a:p>
          </p:txBody>
        </p:sp>
        <p:sp>
          <p:nvSpPr>
            <p:cNvPr id="84" name="TextBox 83">
              <a:extLst>
                <a:ext uri="{FF2B5EF4-FFF2-40B4-BE49-F238E27FC236}">
                  <a16:creationId xmlns:a16="http://schemas.microsoft.com/office/drawing/2014/main" id="{4AADA24A-FA55-8B43-8ADB-79E54B7D4B76}"/>
                </a:ext>
              </a:extLst>
            </p:cNvPr>
            <p:cNvSpPr txBox="1"/>
            <p:nvPr/>
          </p:nvSpPr>
          <p:spPr>
            <a:xfrm rot="17249114">
              <a:off x="7184776" y="3647128"/>
              <a:ext cx="1258867" cy="461665"/>
            </a:xfrm>
            <a:prstGeom prst="rect">
              <a:avLst/>
            </a:prstGeom>
            <a:noFill/>
          </p:spPr>
          <p:txBody>
            <a:bodyPr wrap="square" rtlCol="0">
              <a:spAutoFit/>
            </a:bodyPr>
            <a:lstStyle/>
            <a:p>
              <a:r>
                <a:rPr lang="en-US" sz="2400" b="1">
                  <a:solidFill>
                    <a:schemeClr val="bg1"/>
                  </a:solidFill>
                </a:rPr>
                <a:t>Analyze</a:t>
              </a:r>
            </a:p>
          </p:txBody>
        </p:sp>
        <p:sp>
          <p:nvSpPr>
            <p:cNvPr id="85" name="TextBox 84">
              <a:extLst>
                <a:ext uri="{FF2B5EF4-FFF2-40B4-BE49-F238E27FC236}">
                  <a16:creationId xmlns:a16="http://schemas.microsoft.com/office/drawing/2014/main" id="{A8AE73C3-97FB-FD48-86E1-F3D08DCB2D7F}"/>
                </a:ext>
              </a:extLst>
            </p:cNvPr>
            <p:cNvSpPr txBox="1"/>
            <p:nvPr/>
          </p:nvSpPr>
          <p:spPr>
            <a:xfrm>
              <a:off x="5264419" y="4978974"/>
              <a:ext cx="1686314" cy="461665"/>
            </a:xfrm>
            <a:prstGeom prst="rect">
              <a:avLst/>
            </a:prstGeom>
            <a:noFill/>
          </p:spPr>
          <p:txBody>
            <a:bodyPr wrap="square" rtlCol="0">
              <a:spAutoFit/>
            </a:bodyPr>
            <a:lstStyle/>
            <a:p>
              <a:r>
                <a:rPr lang="en-US" sz="2400" b="1">
                  <a:solidFill>
                    <a:schemeClr val="bg1"/>
                  </a:solidFill>
                </a:rPr>
                <a:t>Collaborate</a:t>
              </a:r>
            </a:p>
          </p:txBody>
        </p:sp>
      </p:grpSp>
      <p:sp>
        <p:nvSpPr>
          <p:cNvPr id="86" name="Oval 85">
            <a:extLst>
              <a:ext uri="{FF2B5EF4-FFF2-40B4-BE49-F238E27FC236}">
                <a16:creationId xmlns:a16="http://schemas.microsoft.com/office/drawing/2014/main" id="{14388A67-B584-CE4E-93A1-B3BF1F2DFCB2}"/>
              </a:ext>
            </a:extLst>
          </p:cNvPr>
          <p:cNvSpPr>
            <a:spLocks noChangeAspect="1"/>
          </p:cNvSpPr>
          <p:nvPr/>
        </p:nvSpPr>
        <p:spPr>
          <a:xfrm>
            <a:off x="3351400" y="1135238"/>
            <a:ext cx="5486400" cy="5486400"/>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E5E7931F-1260-314C-96AB-7E33D5C3655A}"/>
              </a:ext>
            </a:extLst>
          </p:cNvPr>
          <p:cNvSpPr txBox="1"/>
          <p:nvPr/>
        </p:nvSpPr>
        <p:spPr>
          <a:xfrm>
            <a:off x="4885775" y="3404073"/>
            <a:ext cx="2425590" cy="1200329"/>
          </a:xfrm>
          <a:prstGeom prst="rect">
            <a:avLst/>
          </a:prstGeom>
          <a:noFill/>
        </p:spPr>
        <p:txBody>
          <a:bodyPr wrap="square" rtlCol="0">
            <a:spAutoFit/>
          </a:bodyPr>
          <a:lstStyle/>
          <a:p>
            <a:pPr algn="ctr"/>
            <a:r>
              <a:rPr lang="en-US" b="1" u="sng"/>
              <a:t>Trusted Third Party</a:t>
            </a:r>
          </a:p>
          <a:p>
            <a:pPr algn="ctr"/>
            <a:r>
              <a:rPr lang="en-US"/>
              <a:t>Independent Convener</a:t>
            </a:r>
          </a:p>
          <a:p>
            <a:pPr algn="ctr"/>
            <a:r>
              <a:rPr lang="en-US"/>
              <a:t>Data Analyst</a:t>
            </a:r>
          </a:p>
          <a:p>
            <a:pPr algn="ctr"/>
            <a:r>
              <a:rPr lang="en-US"/>
              <a:t>Data Steward</a:t>
            </a:r>
          </a:p>
        </p:txBody>
      </p:sp>
      <p:grpSp>
        <p:nvGrpSpPr>
          <p:cNvPr id="96" name="Group 95">
            <a:extLst>
              <a:ext uri="{FF2B5EF4-FFF2-40B4-BE49-F238E27FC236}">
                <a16:creationId xmlns:a16="http://schemas.microsoft.com/office/drawing/2014/main" id="{DA96FA50-A07A-FC43-BF54-A70014999E36}"/>
              </a:ext>
            </a:extLst>
          </p:cNvPr>
          <p:cNvGrpSpPr/>
          <p:nvPr/>
        </p:nvGrpSpPr>
        <p:grpSpPr>
          <a:xfrm>
            <a:off x="9735329" y="2060866"/>
            <a:ext cx="2286000" cy="3749040"/>
            <a:chOff x="423362" y="1690940"/>
            <a:chExt cx="2589143" cy="2832653"/>
          </a:xfrm>
        </p:grpSpPr>
        <p:sp>
          <p:nvSpPr>
            <p:cNvPr id="97" name="Rounded Rectangle 96">
              <a:extLst>
                <a:ext uri="{FF2B5EF4-FFF2-40B4-BE49-F238E27FC236}">
                  <a16:creationId xmlns:a16="http://schemas.microsoft.com/office/drawing/2014/main" id="{E23A8E60-5C3A-4541-858D-F24A31586079}"/>
                </a:ext>
              </a:extLst>
            </p:cNvPr>
            <p:cNvSpPr/>
            <p:nvPr/>
          </p:nvSpPr>
          <p:spPr>
            <a:xfrm>
              <a:off x="423362" y="1690940"/>
              <a:ext cx="2589143" cy="28326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a:t>MDIAS Outcomes</a:t>
              </a:r>
            </a:p>
          </p:txBody>
        </p:sp>
        <p:sp>
          <p:nvSpPr>
            <p:cNvPr id="98" name="Rounded Rectangle 97">
              <a:extLst>
                <a:ext uri="{FF2B5EF4-FFF2-40B4-BE49-F238E27FC236}">
                  <a16:creationId xmlns:a16="http://schemas.microsoft.com/office/drawing/2014/main" id="{76846EBB-2316-7942-A040-8AE6D176F4D9}"/>
                </a:ext>
              </a:extLst>
            </p:cNvPr>
            <p:cNvSpPr/>
            <p:nvPr/>
          </p:nvSpPr>
          <p:spPr>
            <a:xfrm>
              <a:off x="563751" y="3623843"/>
              <a:ext cx="2308364" cy="5665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rPr>
                <a:t>Patient Outcomes</a:t>
              </a:r>
            </a:p>
          </p:txBody>
        </p:sp>
        <p:sp>
          <p:nvSpPr>
            <p:cNvPr id="99" name="Rounded Rectangle 98">
              <a:extLst>
                <a:ext uri="{FF2B5EF4-FFF2-40B4-BE49-F238E27FC236}">
                  <a16:creationId xmlns:a16="http://schemas.microsoft.com/office/drawing/2014/main" id="{0719C589-7DD7-B44B-9462-82B1C02E2B0B}"/>
                </a:ext>
              </a:extLst>
            </p:cNvPr>
            <p:cNvSpPr/>
            <p:nvPr/>
          </p:nvSpPr>
          <p:spPr>
            <a:xfrm>
              <a:off x="563751" y="2260117"/>
              <a:ext cx="2308364" cy="5665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rPr>
                <a:t>Device Quality</a:t>
              </a:r>
            </a:p>
          </p:txBody>
        </p:sp>
        <p:sp>
          <p:nvSpPr>
            <p:cNvPr id="100" name="Rounded Rectangle 99">
              <a:extLst>
                <a:ext uri="{FF2B5EF4-FFF2-40B4-BE49-F238E27FC236}">
                  <a16:creationId xmlns:a16="http://schemas.microsoft.com/office/drawing/2014/main" id="{EDB4B592-7EBA-B549-A166-B14BA8892DD4}"/>
                </a:ext>
              </a:extLst>
            </p:cNvPr>
            <p:cNvSpPr/>
            <p:nvPr/>
          </p:nvSpPr>
          <p:spPr>
            <a:xfrm>
              <a:off x="563751" y="2941980"/>
              <a:ext cx="2308364" cy="5665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1"/>
                  </a:solidFill>
                </a:rPr>
                <a:t>Predictive Analytics</a:t>
              </a:r>
            </a:p>
          </p:txBody>
        </p:sp>
      </p:grpSp>
      <p:sp>
        <p:nvSpPr>
          <p:cNvPr id="123" name="Right Arrow 122">
            <a:extLst>
              <a:ext uri="{FF2B5EF4-FFF2-40B4-BE49-F238E27FC236}">
                <a16:creationId xmlns:a16="http://schemas.microsoft.com/office/drawing/2014/main" id="{97D5E823-03A1-8B47-A945-DCF697309567}"/>
              </a:ext>
            </a:extLst>
          </p:cNvPr>
          <p:cNvSpPr/>
          <p:nvPr/>
        </p:nvSpPr>
        <p:spPr>
          <a:xfrm>
            <a:off x="2464646" y="3787436"/>
            <a:ext cx="1415250" cy="7184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Data</a:t>
            </a:r>
          </a:p>
        </p:txBody>
      </p:sp>
      <p:sp>
        <p:nvSpPr>
          <p:cNvPr id="124" name="Right Arrow 123">
            <a:extLst>
              <a:ext uri="{FF2B5EF4-FFF2-40B4-BE49-F238E27FC236}">
                <a16:creationId xmlns:a16="http://schemas.microsoft.com/office/drawing/2014/main" id="{59A4D30F-7C55-184C-B30B-CE6FECC2DF14}"/>
              </a:ext>
            </a:extLst>
          </p:cNvPr>
          <p:cNvSpPr/>
          <p:nvPr/>
        </p:nvSpPr>
        <p:spPr>
          <a:xfrm>
            <a:off x="8291354" y="3270854"/>
            <a:ext cx="1415250" cy="16456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Systemic Analysis &amp; Trends</a:t>
            </a:r>
          </a:p>
        </p:txBody>
      </p:sp>
      <p:sp>
        <p:nvSpPr>
          <p:cNvPr id="125" name="Title 2">
            <a:extLst>
              <a:ext uri="{FF2B5EF4-FFF2-40B4-BE49-F238E27FC236}">
                <a16:creationId xmlns:a16="http://schemas.microsoft.com/office/drawing/2014/main" id="{10B58B90-D4EA-4A45-A44B-F25FFBC5502C}"/>
              </a:ext>
            </a:extLst>
          </p:cNvPr>
          <p:cNvSpPr txBox="1">
            <a:spLocks/>
          </p:cNvSpPr>
          <p:nvPr/>
        </p:nvSpPr>
        <p:spPr>
          <a:xfrm>
            <a:off x="-14071" y="897695"/>
            <a:ext cx="5048549" cy="587884"/>
          </a:xfrm>
          <a:prstGeom prst="rect">
            <a:avLst/>
          </a:prstGeom>
        </p:spPr>
        <p:txBody>
          <a:bodyPr/>
          <a:lstStyle>
            <a:lvl1pPr algn="l" defTabSz="914329"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chemeClr val="accent1"/>
                </a:solidFill>
                <a:latin typeface="+mn-lt"/>
              </a:rPr>
              <a:t>Initial MDIAS Framework</a:t>
            </a:r>
          </a:p>
        </p:txBody>
      </p:sp>
    </p:spTree>
    <p:extLst>
      <p:ext uri="{BB962C8B-B14F-4D97-AF65-F5344CB8AC3E}">
        <p14:creationId xmlns:p14="http://schemas.microsoft.com/office/powerpoint/2010/main" val="403215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blinds(horizontal)">
                                      <p:cBhvr>
                                        <p:cTn id="7" dur="5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blinds(horizontal)">
                                      <p:cBhvr>
                                        <p:cTn id="12" dur="500"/>
                                        <p:tgtEl>
                                          <p:spTgt spid="8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blinds(horizontal)">
                                      <p:cBhvr>
                                        <p:cTn id="15" dur="500"/>
                                        <p:tgtEl>
                                          <p:spTgt spid="9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24"/>
                                        </p:tgtEl>
                                        <p:attrNameLst>
                                          <p:attrName>style.visibility</p:attrName>
                                        </p:attrNameLst>
                                      </p:cBhvr>
                                      <p:to>
                                        <p:strVal val="visible"/>
                                      </p:to>
                                    </p:set>
                                    <p:animEffect transition="in" filter="blinds(horizontal)">
                                      <p:cBhvr>
                                        <p:cTn id="20" dur="500"/>
                                        <p:tgtEl>
                                          <p:spTgt spid="12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96"/>
                                        </p:tgtEl>
                                        <p:attrNameLst>
                                          <p:attrName>style.visibility</p:attrName>
                                        </p:attrNameLst>
                                      </p:cBhvr>
                                      <p:to>
                                        <p:strVal val="visible"/>
                                      </p:to>
                                    </p:set>
                                    <p:animEffect transition="in" filter="blinds(horizontal)">
                                      <p:cBhvr>
                                        <p:cTn id="25" dur="500"/>
                                        <p:tgtEl>
                                          <p:spTgt spid="9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88"/>
                                        </p:tgtEl>
                                        <p:attrNameLst>
                                          <p:attrName>style.visibility</p:attrName>
                                        </p:attrNameLst>
                                      </p:cBhvr>
                                      <p:to>
                                        <p:strVal val="visible"/>
                                      </p:to>
                                    </p:set>
                                    <p:animEffect transition="in" filter="blinds(horizontal)">
                                      <p:cBhvr>
                                        <p:cTn id="30"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90" grpId="0"/>
      <p:bldP spid="123" grpId="0" animBg="1"/>
      <p:bldP spid="1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A1EA80D-D57B-AC45-BEFA-2C7E6F6538B1}"/>
              </a:ext>
            </a:extLst>
          </p:cNvPr>
          <p:cNvSpPr txBox="1">
            <a:spLocks/>
          </p:cNvSpPr>
          <p:nvPr/>
        </p:nvSpPr>
        <p:spPr>
          <a:xfrm>
            <a:off x="327387" y="3193239"/>
            <a:ext cx="2788346" cy="1086556"/>
          </a:xfrm>
          <a:prstGeom prst="rect">
            <a:avLst/>
          </a:prstGeom>
        </p:spPr>
        <p:txBody>
          <a:bodyPr/>
          <a:lstStyle>
            <a:lvl1pPr algn="l" defTabSz="914329"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t>Trusted Third Party</a:t>
            </a:r>
          </a:p>
        </p:txBody>
      </p:sp>
      <p:cxnSp>
        <p:nvCxnSpPr>
          <p:cNvPr id="4" name="Straight Connector 3">
            <a:extLst>
              <a:ext uri="{FF2B5EF4-FFF2-40B4-BE49-F238E27FC236}">
                <a16:creationId xmlns:a16="http://schemas.microsoft.com/office/drawing/2014/main" id="{6FF571C5-1BDE-184B-8480-DE731B13942F}"/>
              </a:ext>
            </a:extLst>
          </p:cNvPr>
          <p:cNvCxnSpPr/>
          <p:nvPr/>
        </p:nvCxnSpPr>
        <p:spPr>
          <a:xfrm>
            <a:off x="3115733" y="1106311"/>
            <a:ext cx="0" cy="548640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2FD51A26-9DBA-FE42-9079-4F26198F91F1}"/>
              </a:ext>
            </a:extLst>
          </p:cNvPr>
          <p:cNvGraphicFramePr>
            <a:graphicFrameLocks noGrp="1"/>
          </p:cNvGraphicFramePr>
          <p:nvPr/>
        </p:nvGraphicFramePr>
        <p:xfrm>
          <a:off x="3294461" y="1638195"/>
          <a:ext cx="8787638" cy="4603750"/>
        </p:xfrm>
        <a:graphic>
          <a:graphicData uri="http://schemas.openxmlformats.org/drawingml/2006/table">
            <a:tbl>
              <a:tblPr firstRow="1" bandRow="1">
                <a:tableStyleId>{5C22544A-7EE6-4342-B048-85BDC9FD1C3A}</a:tableStyleId>
              </a:tblPr>
              <a:tblGrid>
                <a:gridCol w="2375027">
                  <a:extLst>
                    <a:ext uri="{9D8B030D-6E8A-4147-A177-3AD203B41FA5}">
                      <a16:colId xmlns:a16="http://schemas.microsoft.com/office/drawing/2014/main" val="4226875844"/>
                    </a:ext>
                  </a:extLst>
                </a:gridCol>
                <a:gridCol w="6412611">
                  <a:extLst>
                    <a:ext uri="{9D8B030D-6E8A-4147-A177-3AD203B41FA5}">
                      <a16:colId xmlns:a16="http://schemas.microsoft.com/office/drawing/2014/main" val="559399012"/>
                    </a:ext>
                  </a:extLst>
                </a:gridCol>
              </a:tblGrid>
              <a:tr h="370840">
                <a:tc>
                  <a:txBody>
                    <a:bodyPr/>
                    <a:lstStyle/>
                    <a:p>
                      <a:pPr>
                        <a:lnSpc>
                          <a:spcPct val="150000"/>
                        </a:lnSpc>
                      </a:pPr>
                      <a:r>
                        <a:rPr lang="en-US"/>
                        <a:t>Role</a:t>
                      </a:r>
                    </a:p>
                  </a:txBody>
                  <a:tcPr anchor="ctr"/>
                </a:tc>
                <a:tc>
                  <a:txBody>
                    <a:bodyPr/>
                    <a:lstStyle/>
                    <a:p>
                      <a:pPr>
                        <a:lnSpc>
                          <a:spcPct val="150000"/>
                        </a:lnSpc>
                      </a:pPr>
                      <a:r>
                        <a:rPr lang="en-US"/>
                        <a:t>Responsibilities</a:t>
                      </a:r>
                    </a:p>
                  </a:txBody>
                  <a:tcPr anchor="ctr"/>
                </a:tc>
                <a:extLst>
                  <a:ext uri="{0D108BD9-81ED-4DB2-BD59-A6C34878D82A}">
                    <a16:rowId xmlns:a16="http://schemas.microsoft.com/office/drawing/2014/main" val="366517588"/>
                  </a:ext>
                </a:extLst>
              </a:tr>
              <a:tr h="370840">
                <a:tc rowSpan="2">
                  <a:txBody>
                    <a:bodyPr/>
                    <a:lstStyle/>
                    <a:p>
                      <a:pPr>
                        <a:lnSpc>
                          <a:spcPct val="150000"/>
                        </a:lnSpc>
                      </a:pPr>
                      <a:r>
                        <a:rPr lang="en-US"/>
                        <a:t>Independent Convener</a:t>
                      </a:r>
                    </a:p>
                  </a:txBody>
                  <a:tcPr anchor="ctr">
                    <a:solidFill>
                      <a:srgbClr val="D0D3E3"/>
                    </a:solidFill>
                  </a:tcPr>
                </a:tc>
                <a:tc>
                  <a:txBody>
                    <a:bodyPr/>
                    <a:lstStyle/>
                    <a:p>
                      <a:pPr>
                        <a:lnSpc>
                          <a:spcPct val="150000"/>
                        </a:lnSpc>
                      </a:pPr>
                      <a:r>
                        <a:rPr lang="en-US"/>
                        <a:t>Connect partners to work an issue or opportunity</a:t>
                      </a:r>
                    </a:p>
                  </a:txBody>
                  <a:tcPr anchor="ctr"/>
                </a:tc>
                <a:extLst>
                  <a:ext uri="{0D108BD9-81ED-4DB2-BD59-A6C34878D82A}">
                    <a16:rowId xmlns:a16="http://schemas.microsoft.com/office/drawing/2014/main" val="357851770"/>
                  </a:ext>
                </a:extLst>
              </a:tr>
              <a:tr h="370840">
                <a:tc vMerge="1">
                  <a:txBody>
                    <a:bodyPr/>
                    <a:lstStyle/>
                    <a:p>
                      <a:endParaRPr lang="en-US"/>
                    </a:p>
                  </a:txBody>
                  <a:tcPr/>
                </a:tc>
                <a:tc>
                  <a:txBody>
                    <a:bodyPr/>
                    <a:lstStyle/>
                    <a:p>
                      <a:pPr marL="0" algn="l" defTabSz="914329" rtl="0" eaLnBrk="1" latinLnBrk="0" hangingPunct="1">
                        <a:lnSpc>
                          <a:spcPct val="150000"/>
                        </a:lnSpc>
                      </a:pPr>
                      <a:r>
                        <a:rPr lang="en-US" sz="1800" kern="1200">
                          <a:solidFill>
                            <a:schemeClr val="dk1"/>
                          </a:solidFill>
                          <a:latin typeface="+mn-lt"/>
                          <a:ea typeface="+mn-ea"/>
                          <a:cs typeface="+mn-cs"/>
                        </a:rPr>
                        <a:t>Organize and distribute content to partners</a:t>
                      </a:r>
                    </a:p>
                  </a:txBody>
                  <a:tcPr anchor="ctr">
                    <a:solidFill>
                      <a:srgbClr val="D0D3E3"/>
                    </a:solidFill>
                  </a:tcPr>
                </a:tc>
                <a:extLst>
                  <a:ext uri="{0D108BD9-81ED-4DB2-BD59-A6C34878D82A}">
                    <a16:rowId xmlns:a16="http://schemas.microsoft.com/office/drawing/2014/main" val="931431518"/>
                  </a:ext>
                </a:extLst>
              </a:tr>
              <a:tr h="370840">
                <a:tc rowSpan="4">
                  <a:txBody>
                    <a:bodyPr/>
                    <a:lstStyle/>
                    <a:p>
                      <a:pPr>
                        <a:lnSpc>
                          <a:spcPct val="150000"/>
                        </a:lnSpc>
                      </a:pPr>
                      <a:r>
                        <a:rPr lang="en-US"/>
                        <a:t>Data Steward</a:t>
                      </a:r>
                    </a:p>
                  </a:txBody>
                  <a:tcPr anchor="ctr">
                    <a:solidFill>
                      <a:srgbClr val="E9EAF1"/>
                    </a:solidFill>
                  </a:tcPr>
                </a:tc>
                <a:tc>
                  <a:txBody>
                    <a:bodyPr/>
                    <a:lstStyle/>
                    <a:p>
                      <a:pPr>
                        <a:lnSpc>
                          <a:spcPct val="150000"/>
                        </a:lnSpc>
                      </a:pPr>
                      <a:r>
                        <a:rPr lang="en-US"/>
                        <a:t>Manage partners’ protected data</a:t>
                      </a:r>
                    </a:p>
                  </a:txBody>
                  <a:tcPr anchor="ctr">
                    <a:solidFill>
                      <a:srgbClr val="E9EAF1"/>
                    </a:solidFill>
                  </a:tcPr>
                </a:tc>
                <a:extLst>
                  <a:ext uri="{0D108BD9-81ED-4DB2-BD59-A6C34878D82A}">
                    <a16:rowId xmlns:a16="http://schemas.microsoft.com/office/drawing/2014/main" val="159173045"/>
                  </a:ext>
                </a:extLst>
              </a:tr>
              <a:tr h="370840">
                <a:tc vMerge="1">
                  <a:txBody>
                    <a:bodyPr/>
                    <a:lstStyle/>
                    <a:p>
                      <a:endParaRPr lang="en-US"/>
                    </a:p>
                  </a:txBody>
                  <a:tcPr>
                    <a:solidFill>
                      <a:srgbClr val="E9EAF1"/>
                    </a:solidFill>
                  </a:tcPr>
                </a:tc>
                <a:tc>
                  <a:txBody>
                    <a:bodyPr/>
                    <a:lstStyle/>
                    <a:p>
                      <a:pPr>
                        <a:lnSpc>
                          <a:spcPct val="150000"/>
                        </a:lnSpc>
                      </a:pPr>
                      <a:r>
                        <a:rPr lang="en-US"/>
                        <a:t>Collaboratively define data use agreements</a:t>
                      </a:r>
                    </a:p>
                  </a:txBody>
                  <a:tcPr anchor="ctr">
                    <a:solidFill>
                      <a:srgbClr val="E9EAF1"/>
                    </a:solidFill>
                  </a:tcPr>
                </a:tc>
                <a:extLst>
                  <a:ext uri="{0D108BD9-81ED-4DB2-BD59-A6C34878D82A}">
                    <a16:rowId xmlns:a16="http://schemas.microsoft.com/office/drawing/2014/main" val="2618169945"/>
                  </a:ext>
                </a:extLst>
              </a:tr>
              <a:tr h="370840">
                <a:tc vMerge="1">
                  <a:txBody>
                    <a:bodyPr/>
                    <a:lstStyle/>
                    <a:p>
                      <a:endParaRPr lang="en-US"/>
                    </a:p>
                  </a:txBody>
                  <a:tcPr>
                    <a:solidFill>
                      <a:srgbClr val="E9EAF1"/>
                    </a:solidFill>
                  </a:tcPr>
                </a:tc>
                <a:tc>
                  <a:txBody>
                    <a:bodyPr/>
                    <a:lstStyle/>
                    <a:p>
                      <a:pPr>
                        <a:lnSpc>
                          <a:spcPct val="150000"/>
                        </a:lnSpc>
                      </a:pPr>
                      <a:r>
                        <a:rPr lang="en-US"/>
                        <a:t>Accept data from each partner</a:t>
                      </a:r>
                    </a:p>
                  </a:txBody>
                  <a:tcPr anchor="ctr">
                    <a:solidFill>
                      <a:srgbClr val="E9EAF1"/>
                    </a:solidFill>
                  </a:tcPr>
                </a:tc>
                <a:extLst>
                  <a:ext uri="{0D108BD9-81ED-4DB2-BD59-A6C34878D82A}">
                    <a16:rowId xmlns:a16="http://schemas.microsoft.com/office/drawing/2014/main" val="840333337"/>
                  </a:ext>
                </a:extLst>
              </a:tr>
              <a:tr h="370840">
                <a:tc vMerge="1">
                  <a:txBody>
                    <a:bodyPr/>
                    <a:lstStyle/>
                    <a:p>
                      <a:endParaRPr lang="en-US"/>
                    </a:p>
                  </a:txBody>
                  <a:tcPr>
                    <a:solidFill>
                      <a:srgbClr val="E9EAF1"/>
                    </a:solidFill>
                  </a:tcPr>
                </a:tc>
                <a:tc>
                  <a:txBody>
                    <a:bodyPr/>
                    <a:lstStyle/>
                    <a:p>
                      <a:pPr>
                        <a:lnSpc>
                          <a:spcPct val="150000"/>
                        </a:lnSpc>
                      </a:pPr>
                      <a:r>
                        <a:rPr lang="en-US"/>
                        <a:t>Store, clean, and prepare the data</a:t>
                      </a:r>
                    </a:p>
                  </a:txBody>
                  <a:tcPr anchor="ctr">
                    <a:solidFill>
                      <a:srgbClr val="E9EAF1"/>
                    </a:solidFill>
                  </a:tcPr>
                </a:tc>
                <a:extLst>
                  <a:ext uri="{0D108BD9-81ED-4DB2-BD59-A6C34878D82A}">
                    <a16:rowId xmlns:a16="http://schemas.microsoft.com/office/drawing/2014/main" val="4254024269"/>
                  </a:ext>
                </a:extLst>
              </a:tr>
              <a:tr h="370840">
                <a:tc rowSpan="3">
                  <a:txBody>
                    <a:bodyPr/>
                    <a:lstStyle/>
                    <a:p>
                      <a:pPr>
                        <a:lnSpc>
                          <a:spcPct val="150000"/>
                        </a:lnSpc>
                      </a:pPr>
                      <a:r>
                        <a:rPr lang="en-US"/>
                        <a:t>Data Analyst</a:t>
                      </a:r>
                    </a:p>
                  </a:txBody>
                  <a:tcPr anchor="ctr">
                    <a:solidFill>
                      <a:srgbClr val="D0D3E3"/>
                    </a:solidFill>
                  </a:tcPr>
                </a:tc>
                <a:tc>
                  <a:txBody>
                    <a:bodyPr/>
                    <a:lstStyle/>
                    <a:p>
                      <a:pPr>
                        <a:lnSpc>
                          <a:spcPct val="150000"/>
                        </a:lnSpc>
                      </a:pPr>
                      <a:r>
                        <a:rPr lang="en-US"/>
                        <a:t>Limit exposure of the data to authorized persons and partners</a:t>
                      </a:r>
                    </a:p>
                  </a:txBody>
                  <a:tcPr anchor="ctr">
                    <a:solidFill>
                      <a:srgbClr val="D0D3E3"/>
                    </a:solidFill>
                  </a:tcPr>
                </a:tc>
                <a:extLst>
                  <a:ext uri="{0D108BD9-81ED-4DB2-BD59-A6C34878D82A}">
                    <a16:rowId xmlns:a16="http://schemas.microsoft.com/office/drawing/2014/main" val="3273244517"/>
                  </a:ext>
                </a:extLst>
              </a:tr>
              <a:tr h="370840">
                <a:tc vMerge="1">
                  <a:txBody>
                    <a:bodyPr/>
                    <a:lstStyle/>
                    <a:p>
                      <a:endParaRPr lang="en-US"/>
                    </a:p>
                  </a:txBody>
                  <a:tcPr>
                    <a:solidFill>
                      <a:srgbClr val="D0D3E3"/>
                    </a:solidFill>
                  </a:tcPr>
                </a:tc>
                <a:tc>
                  <a:txBody>
                    <a:bodyPr/>
                    <a:lstStyle/>
                    <a:p>
                      <a:pPr>
                        <a:lnSpc>
                          <a:spcPct val="150000"/>
                        </a:lnSpc>
                      </a:pPr>
                      <a:r>
                        <a:rPr lang="en-US"/>
                        <a:t>Analyze and create visual representations of the data</a:t>
                      </a:r>
                    </a:p>
                  </a:txBody>
                  <a:tcPr anchor="ctr">
                    <a:solidFill>
                      <a:srgbClr val="D0D3E3"/>
                    </a:solidFill>
                  </a:tcPr>
                </a:tc>
                <a:extLst>
                  <a:ext uri="{0D108BD9-81ED-4DB2-BD59-A6C34878D82A}">
                    <a16:rowId xmlns:a16="http://schemas.microsoft.com/office/drawing/2014/main" val="1256064936"/>
                  </a:ext>
                </a:extLst>
              </a:tr>
              <a:tr h="370840">
                <a:tc vMerge="1">
                  <a:txBody>
                    <a:bodyPr/>
                    <a:lstStyle/>
                    <a:p>
                      <a:endParaRPr lang="en-US"/>
                    </a:p>
                  </a:txBody>
                  <a:tcPr>
                    <a:solidFill>
                      <a:srgbClr val="D0D3E3"/>
                    </a:solidFill>
                  </a:tcPr>
                </a:tc>
                <a:tc>
                  <a:txBody>
                    <a:bodyPr/>
                    <a:lstStyle/>
                    <a:p>
                      <a:pPr>
                        <a:lnSpc>
                          <a:spcPct val="150000"/>
                        </a:lnSpc>
                      </a:pPr>
                      <a:r>
                        <a:rPr lang="en-US"/>
                        <a:t>Iterate collaboratively with partner experts to contextualize results</a:t>
                      </a:r>
                    </a:p>
                  </a:txBody>
                  <a:tcPr anchor="ctr">
                    <a:solidFill>
                      <a:srgbClr val="D0D3E3"/>
                    </a:solidFill>
                  </a:tcPr>
                </a:tc>
                <a:extLst>
                  <a:ext uri="{0D108BD9-81ED-4DB2-BD59-A6C34878D82A}">
                    <a16:rowId xmlns:a16="http://schemas.microsoft.com/office/drawing/2014/main" val="3702394861"/>
                  </a:ext>
                </a:extLst>
              </a:tr>
            </a:tbl>
          </a:graphicData>
        </a:graphic>
      </p:graphicFrame>
    </p:spTree>
    <p:extLst>
      <p:ext uri="{BB962C8B-B14F-4D97-AF65-F5344CB8AC3E}">
        <p14:creationId xmlns:p14="http://schemas.microsoft.com/office/powerpoint/2010/main" val="4080334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FF571C5-1BDE-184B-8480-DE731B13942F}"/>
              </a:ext>
            </a:extLst>
          </p:cNvPr>
          <p:cNvCxnSpPr/>
          <p:nvPr/>
        </p:nvCxnSpPr>
        <p:spPr>
          <a:xfrm>
            <a:off x="3115733" y="1106311"/>
            <a:ext cx="0" cy="548640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70EBE8B-0F4E-5243-9675-57BFD34C3C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717" y="908289"/>
            <a:ext cx="2286000" cy="2286000"/>
          </a:xfrm>
          <a:prstGeom prst="rect">
            <a:avLst/>
          </a:prstGeom>
        </p:spPr>
      </p:pic>
      <p:sp>
        <p:nvSpPr>
          <p:cNvPr id="27" name="Title 2">
            <a:extLst>
              <a:ext uri="{FF2B5EF4-FFF2-40B4-BE49-F238E27FC236}">
                <a16:creationId xmlns:a16="http://schemas.microsoft.com/office/drawing/2014/main" id="{1D0F1721-71F9-F84B-B66B-FF5F8A91761E}"/>
              </a:ext>
            </a:extLst>
          </p:cNvPr>
          <p:cNvSpPr txBox="1">
            <a:spLocks/>
          </p:cNvSpPr>
          <p:nvPr/>
        </p:nvSpPr>
        <p:spPr>
          <a:xfrm>
            <a:off x="652988" y="3663712"/>
            <a:ext cx="1743457" cy="616083"/>
          </a:xfrm>
          <a:prstGeom prst="rect">
            <a:avLst/>
          </a:prstGeom>
        </p:spPr>
        <p:txBody>
          <a:bodyPr/>
          <a:lstStyle>
            <a:lvl1pPr algn="l" defTabSz="914329"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t>Collect</a:t>
            </a:r>
          </a:p>
        </p:txBody>
      </p:sp>
      <p:pic>
        <p:nvPicPr>
          <p:cNvPr id="3" name="Picture 2">
            <a:extLst>
              <a:ext uri="{FF2B5EF4-FFF2-40B4-BE49-F238E27FC236}">
                <a16:creationId xmlns:a16="http://schemas.microsoft.com/office/drawing/2014/main" id="{4FD915FD-E6DD-044E-B5B6-E178FB2F50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86252" y="1644191"/>
            <a:ext cx="7162750" cy="4775168"/>
          </a:xfrm>
          <a:prstGeom prst="rect">
            <a:avLst/>
          </a:prstGeom>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prst="coolSlant"/>
          </a:sp3d>
        </p:spPr>
      </p:pic>
      <p:sp>
        <p:nvSpPr>
          <p:cNvPr id="7" name="TextBox 6">
            <a:extLst>
              <a:ext uri="{FF2B5EF4-FFF2-40B4-BE49-F238E27FC236}">
                <a16:creationId xmlns:a16="http://schemas.microsoft.com/office/drawing/2014/main" id="{9021D792-8E45-3A43-9D44-852F92E4025C}"/>
              </a:ext>
            </a:extLst>
          </p:cNvPr>
          <p:cNvSpPr txBox="1"/>
          <p:nvPr/>
        </p:nvSpPr>
        <p:spPr>
          <a:xfrm>
            <a:off x="3115733" y="1053260"/>
            <a:ext cx="4360830" cy="590931"/>
          </a:xfrm>
          <a:prstGeom prst="rect">
            <a:avLst/>
          </a:prstGeom>
        </p:spPr>
        <p:txBody>
          <a:bodyPr/>
          <a:lstStyle>
            <a:defPPr>
              <a:defRPr lang="en-US"/>
            </a:defPPr>
            <a:lvl1pPr algn="ctr" defTabSz="914329">
              <a:lnSpc>
                <a:spcPct val="90000"/>
              </a:lnSpc>
              <a:spcBef>
                <a:spcPct val="0"/>
              </a:spcBef>
              <a:buNone/>
              <a:defRPr sz="3600" b="1">
                <a:latin typeface="+mj-lt"/>
                <a:ea typeface="+mj-ea"/>
                <a:cs typeface="+mj-cs"/>
              </a:defRPr>
            </a:lvl1pPr>
          </a:lstStyle>
          <a:p>
            <a:pPr algn="l"/>
            <a:r>
              <a:rPr lang="en-US"/>
              <a:t>1. Data Ingest</a:t>
            </a:r>
          </a:p>
        </p:txBody>
      </p:sp>
    </p:spTree>
    <p:extLst>
      <p:ext uri="{BB962C8B-B14F-4D97-AF65-F5344CB8AC3E}">
        <p14:creationId xmlns:p14="http://schemas.microsoft.com/office/powerpoint/2010/main" val="351109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0DCB8431-D553-DD4F-92BA-0C5765B644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86237" y="1644191"/>
            <a:ext cx="7162733" cy="4758237"/>
          </a:xfrm>
          <a:prstGeom prst="rect">
            <a:avLst/>
          </a:prstGeom>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prst="coolSlant"/>
          </a:sp3d>
        </p:spPr>
      </p:pic>
      <p:pic>
        <p:nvPicPr>
          <p:cNvPr id="28" name="Picture 27">
            <a:extLst>
              <a:ext uri="{FF2B5EF4-FFF2-40B4-BE49-F238E27FC236}">
                <a16:creationId xmlns:a16="http://schemas.microsoft.com/office/drawing/2014/main" id="{9C8044B4-A210-B64C-8006-745873D2146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716" y="908289"/>
            <a:ext cx="2286000" cy="2286000"/>
          </a:xfrm>
          <a:prstGeom prst="rect">
            <a:avLst/>
          </a:prstGeom>
        </p:spPr>
      </p:pic>
      <p:cxnSp>
        <p:nvCxnSpPr>
          <p:cNvPr id="4" name="Straight Connector 3">
            <a:extLst>
              <a:ext uri="{FF2B5EF4-FFF2-40B4-BE49-F238E27FC236}">
                <a16:creationId xmlns:a16="http://schemas.microsoft.com/office/drawing/2014/main" id="{6FF571C5-1BDE-184B-8480-DE731B13942F}"/>
              </a:ext>
            </a:extLst>
          </p:cNvPr>
          <p:cNvCxnSpPr/>
          <p:nvPr/>
        </p:nvCxnSpPr>
        <p:spPr>
          <a:xfrm>
            <a:off x="3115733" y="1106311"/>
            <a:ext cx="0" cy="548640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1D0F1721-71F9-F84B-B66B-FF5F8A91761E}"/>
              </a:ext>
            </a:extLst>
          </p:cNvPr>
          <p:cNvSpPr txBox="1">
            <a:spLocks/>
          </p:cNvSpPr>
          <p:nvPr/>
        </p:nvSpPr>
        <p:spPr>
          <a:xfrm>
            <a:off x="652988" y="3663712"/>
            <a:ext cx="1743457" cy="616083"/>
          </a:xfrm>
          <a:prstGeom prst="rect">
            <a:avLst/>
          </a:prstGeom>
        </p:spPr>
        <p:txBody>
          <a:bodyPr/>
          <a:lstStyle>
            <a:lvl1pPr algn="l" defTabSz="914329"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t>Manage</a:t>
            </a:r>
          </a:p>
        </p:txBody>
      </p:sp>
      <p:sp>
        <p:nvSpPr>
          <p:cNvPr id="30" name="TextBox 29">
            <a:extLst>
              <a:ext uri="{FF2B5EF4-FFF2-40B4-BE49-F238E27FC236}">
                <a16:creationId xmlns:a16="http://schemas.microsoft.com/office/drawing/2014/main" id="{7BBB2C94-BA93-0C45-B904-74AA4EE0756B}"/>
              </a:ext>
            </a:extLst>
          </p:cNvPr>
          <p:cNvSpPr txBox="1"/>
          <p:nvPr/>
        </p:nvSpPr>
        <p:spPr>
          <a:xfrm>
            <a:off x="3115733" y="1053260"/>
            <a:ext cx="7467102" cy="590931"/>
          </a:xfrm>
          <a:prstGeom prst="rect">
            <a:avLst/>
          </a:prstGeom>
        </p:spPr>
        <p:txBody>
          <a:bodyPr/>
          <a:lstStyle>
            <a:defPPr>
              <a:defRPr lang="en-US"/>
            </a:defPPr>
            <a:lvl1pPr algn="ctr" defTabSz="914329">
              <a:lnSpc>
                <a:spcPct val="90000"/>
              </a:lnSpc>
              <a:spcBef>
                <a:spcPct val="0"/>
              </a:spcBef>
              <a:buNone/>
              <a:defRPr sz="3600" b="1">
                <a:latin typeface="+mj-lt"/>
                <a:ea typeface="+mj-ea"/>
                <a:cs typeface="+mj-cs"/>
              </a:defRPr>
            </a:lvl1pPr>
          </a:lstStyle>
          <a:p>
            <a:pPr algn="l"/>
            <a:r>
              <a:rPr lang="en-US"/>
              <a:t>1. Extract, Transform, and Load (ETL)</a:t>
            </a:r>
          </a:p>
        </p:txBody>
      </p:sp>
    </p:spTree>
    <p:extLst>
      <p:ext uri="{BB962C8B-B14F-4D97-AF65-F5344CB8AC3E}">
        <p14:creationId xmlns:p14="http://schemas.microsoft.com/office/powerpoint/2010/main" val="12511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par>
                                <p:cTn id="8" presetID="3" presetClass="entr" presetSubtype="1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linds(horizontal)">
                                      <p:cBhvr>
                                        <p:cTn id="1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BC0FD3-91BE-3648-B3AD-B302CC3C11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86237" y="1644191"/>
            <a:ext cx="7162749" cy="4775168"/>
          </a:xfrm>
          <a:prstGeom prst="rect">
            <a:avLst/>
          </a:prstGeom>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prst="coolSlant"/>
          </a:sp3d>
        </p:spPr>
      </p:pic>
      <p:cxnSp>
        <p:nvCxnSpPr>
          <p:cNvPr id="4" name="Straight Connector 3">
            <a:extLst>
              <a:ext uri="{FF2B5EF4-FFF2-40B4-BE49-F238E27FC236}">
                <a16:creationId xmlns:a16="http://schemas.microsoft.com/office/drawing/2014/main" id="{6FF571C5-1BDE-184B-8480-DE731B13942F}"/>
              </a:ext>
            </a:extLst>
          </p:cNvPr>
          <p:cNvCxnSpPr/>
          <p:nvPr/>
        </p:nvCxnSpPr>
        <p:spPr>
          <a:xfrm>
            <a:off x="3115733" y="1106311"/>
            <a:ext cx="0" cy="548640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1D0F1721-71F9-F84B-B66B-FF5F8A91761E}"/>
              </a:ext>
            </a:extLst>
          </p:cNvPr>
          <p:cNvSpPr txBox="1">
            <a:spLocks/>
          </p:cNvSpPr>
          <p:nvPr/>
        </p:nvSpPr>
        <p:spPr>
          <a:xfrm>
            <a:off x="652988" y="3663712"/>
            <a:ext cx="1743457" cy="616083"/>
          </a:xfrm>
          <a:prstGeom prst="rect">
            <a:avLst/>
          </a:prstGeom>
        </p:spPr>
        <p:txBody>
          <a:bodyPr/>
          <a:lstStyle>
            <a:lvl1pPr algn="l" defTabSz="914329"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t>Manage</a:t>
            </a:r>
          </a:p>
        </p:txBody>
      </p:sp>
      <p:sp>
        <p:nvSpPr>
          <p:cNvPr id="8" name="TextBox 7">
            <a:extLst>
              <a:ext uri="{FF2B5EF4-FFF2-40B4-BE49-F238E27FC236}">
                <a16:creationId xmlns:a16="http://schemas.microsoft.com/office/drawing/2014/main" id="{8C413E59-1D5C-7E4B-9244-F7D80ED948CF}"/>
              </a:ext>
            </a:extLst>
          </p:cNvPr>
          <p:cNvSpPr txBox="1"/>
          <p:nvPr/>
        </p:nvSpPr>
        <p:spPr>
          <a:xfrm>
            <a:off x="3115733" y="1053260"/>
            <a:ext cx="4051547" cy="590931"/>
          </a:xfrm>
          <a:prstGeom prst="rect">
            <a:avLst/>
          </a:prstGeom>
        </p:spPr>
        <p:txBody>
          <a:bodyPr/>
          <a:lstStyle>
            <a:defPPr>
              <a:defRPr lang="en-US"/>
            </a:defPPr>
            <a:lvl1pPr algn="ctr" defTabSz="914329">
              <a:lnSpc>
                <a:spcPct val="90000"/>
              </a:lnSpc>
              <a:spcBef>
                <a:spcPct val="0"/>
              </a:spcBef>
              <a:buNone/>
              <a:defRPr sz="3600" b="1">
                <a:latin typeface="+mj-lt"/>
                <a:ea typeface="+mj-ea"/>
                <a:cs typeface="+mj-cs"/>
              </a:defRPr>
            </a:lvl1pPr>
          </a:lstStyle>
          <a:p>
            <a:pPr algn="l"/>
            <a:r>
              <a:rPr lang="en-US"/>
              <a:t>2. Data Quality</a:t>
            </a:r>
          </a:p>
        </p:txBody>
      </p:sp>
      <p:pic>
        <p:nvPicPr>
          <p:cNvPr id="10" name="Picture 9">
            <a:extLst>
              <a:ext uri="{FF2B5EF4-FFF2-40B4-BE49-F238E27FC236}">
                <a16:creationId xmlns:a16="http://schemas.microsoft.com/office/drawing/2014/main" id="{67EE01C2-ACD5-9248-A9EC-91ED09B4FD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716" y="908289"/>
            <a:ext cx="2286000" cy="2286000"/>
          </a:xfrm>
          <a:prstGeom prst="rect">
            <a:avLst/>
          </a:prstGeom>
        </p:spPr>
      </p:pic>
    </p:spTree>
    <p:extLst>
      <p:ext uri="{BB962C8B-B14F-4D97-AF65-F5344CB8AC3E}">
        <p14:creationId xmlns:p14="http://schemas.microsoft.com/office/powerpoint/2010/main" val="21941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8B6CB6-D64A-C84D-9142-ACBC49DCE9B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86238" y="1644191"/>
            <a:ext cx="7162748" cy="4775168"/>
          </a:xfrm>
          <a:prstGeom prst="rect">
            <a:avLst/>
          </a:prstGeom>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prst="coolSlant"/>
          </a:sp3d>
        </p:spPr>
      </p:pic>
      <p:cxnSp>
        <p:nvCxnSpPr>
          <p:cNvPr id="4" name="Straight Connector 3">
            <a:extLst>
              <a:ext uri="{FF2B5EF4-FFF2-40B4-BE49-F238E27FC236}">
                <a16:creationId xmlns:a16="http://schemas.microsoft.com/office/drawing/2014/main" id="{6FF571C5-1BDE-184B-8480-DE731B13942F}"/>
              </a:ext>
            </a:extLst>
          </p:cNvPr>
          <p:cNvCxnSpPr/>
          <p:nvPr/>
        </p:nvCxnSpPr>
        <p:spPr>
          <a:xfrm>
            <a:off x="3115733" y="1106311"/>
            <a:ext cx="0" cy="548640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1D0F1721-71F9-F84B-B66B-FF5F8A91761E}"/>
              </a:ext>
            </a:extLst>
          </p:cNvPr>
          <p:cNvSpPr txBox="1">
            <a:spLocks/>
          </p:cNvSpPr>
          <p:nvPr/>
        </p:nvSpPr>
        <p:spPr>
          <a:xfrm>
            <a:off x="652988" y="3663712"/>
            <a:ext cx="1743457" cy="616083"/>
          </a:xfrm>
          <a:prstGeom prst="rect">
            <a:avLst/>
          </a:prstGeom>
        </p:spPr>
        <p:txBody>
          <a:bodyPr/>
          <a:lstStyle>
            <a:lvl1pPr algn="l" defTabSz="914329"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t>Manage</a:t>
            </a:r>
          </a:p>
        </p:txBody>
      </p:sp>
      <p:sp>
        <p:nvSpPr>
          <p:cNvPr id="8" name="TextBox 7">
            <a:extLst>
              <a:ext uri="{FF2B5EF4-FFF2-40B4-BE49-F238E27FC236}">
                <a16:creationId xmlns:a16="http://schemas.microsoft.com/office/drawing/2014/main" id="{8C413E59-1D5C-7E4B-9244-F7D80ED948CF}"/>
              </a:ext>
            </a:extLst>
          </p:cNvPr>
          <p:cNvSpPr txBox="1"/>
          <p:nvPr/>
        </p:nvSpPr>
        <p:spPr>
          <a:xfrm>
            <a:off x="3115733" y="1053260"/>
            <a:ext cx="4051547" cy="590931"/>
          </a:xfrm>
          <a:prstGeom prst="rect">
            <a:avLst/>
          </a:prstGeom>
        </p:spPr>
        <p:txBody>
          <a:bodyPr/>
          <a:lstStyle>
            <a:defPPr>
              <a:defRPr lang="en-US"/>
            </a:defPPr>
            <a:lvl1pPr algn="ctr" defTabSz="914329">
              <a:lnSpc>
                <a:spcPct val="90000"/>
              </a:lnSpc>
              <a:spcBef>
                <a:spcPct val="0"/>
              </a:spcBef>
              <a:buNone/>
              <a:defRPr sz="3600" b="1">
                <a:latin typeface="+mj-lt"/>
                <a:ea typeface="+mj-ea"/>
                <a:cs typeface="+mj-cs"/>
              </a:defRPr>
            </a:lvl1pPr>
          </a:lstStyle>
          <a:p>
            <a:pPr algn="l"/>
            <a:r>
              <a:rPr lang="en-US"/>
              <a:t>3. Metadata</a:t>
            </a:r>
          </a:p>
        </p:txBody>
      </p:sp>
      <p:pic>
        <p:nvPicPr>
          <p:cNvPr id="10" name="Picture 9">
            <a:extLst>
              <a:ext uri="{FF2B5EF4-FFF2-40B4-BE49-F238E27FC236}">
                <a16:creationId xmlns:a16="http://schemas.microsoft.com/office/drawing/2014/main" id="{67EE01C2-ACD5-9248-A9EC-91ED09B4FD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716" y="908289"/>
            <a:ext cx="2286000" cy="2286000"/>
          </a:xfrm>
          <a:prstGeom prst="rect">
            <a:avLst/>
          </a:prstGeom>
        </p:spPr>
      </p:pic>
    </p:spTree>
    <p:extLst>
      <p:ext uri="{BB962C8B-B14F-4D97-AF65-F5344CB8AC3E}">
        <p14:creationId xmlns:p14="http://schemas.microsoft.com/office/powerpoint/2010/main" val="323120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1_MDIC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CD1E6CD3DE644DA116FF9F67DB72E0" ma:contentTypeVersion="11" ma:contentTypeDescription="Create a new document." ma:contentTypeScope="" ma:versionID="be0648f9ee6ee22e1561f2ad38954bc1">
  <xsd:schema xmlns:xsd="http://www.w3.org/2001/XMLSchema" xmlns:xs="http://www.w3.org/2001/XMLSchema" xmlns:p="http://schemas.microsoft.com/office/2006/metadata/properties" xmlns:ns2="217a4315-adc9-4241-b70b-07144bfba177" xmlns:ns3="ce9652fb-a13a-415c-994d-7d8646f6925e" targetNamespace="http://schemas.microsoft.com/office/2006/metadata/properties" ma:root="true" ma:fieldsID="91da5a1c57f8c87ae8cb5c0cd957dd83" ns2:_="" ns3:_="">
    <xsd:import namespace="217a4315-adc9-4241-b70b-07144bfba177"/>
    <xsd:import namespace="ce9652fb-a13a-415c-994d-7d8646f6925e"/>
    <xsd:element name="properties">
      <xsd:complexType>
        <xsd:sequence>
          <xsd:element name="documentManagement">
            <xsd:complexType>
              <xsd:all>
                <xsd:element ref="ns2:Data_x0020_Source" minOccurs="0"/>
                <xsd:element ref="ns2:MediaServiceMetadata" minOccurs="0"/>
                <xsd:element ref="ns2:MediaServiceFastMetadata" minOccurs="0"/>
                <xsd:element ref="ns2:Notes0"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DateDeliver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7a4315-adc9-4241-b70b-07144bfba177" elementFormDefault="qualified">
    <xsd:import namespace="http://schemas.microsoft.com/office/2006/documentManagement/types"/>
    <xsd:import namespace="http://schemas.microsoft.com/office/infopath/2007/PartnerControls"/>
    <xsd:element name="Data_x0020_Source" ma:index="8" nillable="true" ma:displayName="Data Source" ma:description="Where did this file come from?" ma:internalName="Data_x0020_Source">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Notes0" ma:index="11" nillable="true" ma:displayName="Description " ma:description="Brief blurb about what the document is about" ma:format="Dropdown" ma:internalName="Notes0">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DateDelivered" ma:index="18" nillable="true" ma:displayName="Date Delivered" ma:description="Date delivered to the FDA" ma:format="DateOnly" ma:internalName="DateDeliver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e9652fb-a13a-415c-994d-7d8646f6925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Notes0 xmlns="217a4315-adc9-4241-b70b-07144bfba177" xsi:nil="true"/>
    <DateDelivered xmlns="217a4315-adc9-4241-b70b-07144bfba177" xsi:nil="true"/>
    <Data_x0020_Source xmlns="217a4315-adc9-4241-b70b-07144bfba17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9DD2DCD-F647-4730-83B6-88C90F5B08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7a4315-adc9-4241-b70b-07144bfba177"/>
    <ds:schemaRef ds:uri="ce9652fb-a13a-415c-994d-7d8646f692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799410D-3A88-41C5-B970-1719961DCA27}">
  <ds:schemaRef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purl.org/dc/terms/"/>
    <ds:schemaRef ds:uri="ce9652fb-a13a-415c-994d-7d8646f6925e"/>
    <ds:schemaRef ds:uri="217a4315-adc9-4241-b70b-07144bfba177"/>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1148EF66-BEE4-40DA-8ACC-7F08A7D1CD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18</TotalTime>
  <Words>1467</Words>
  <Application>Microsoft Office PowerPoint</Application>
  <PresentationFormat>Widescreen</PresentationFormat>
  <Paragraphs>226</Paragraphs>
  <Slides>16</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Tahoma</vt:lpstr>
      <vt:lpstr>Wingdings</vt:lpstr>
      <vt:lpstr>1_MDIC theme</vt:lpstr>
      <vt:lpstr>PowerPoint Presentation</vt:lpstr>
      <vt:lpstr>MDIAS Overview</vt:lpstr>
      <vt:lpstr>Why Consider a Public Private Partnership?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McConnell</dc:creator>
  <cp:lastModifiedBy>Kuhla, Diane L.</cp:lastModifiedBy>
  <cp:revision>2</cp:revision>
  <cp:lastPrinted>2019-03-08T21:27:33Z</cp:lastPrinted>
  <dcterms:created xsi:type="dcterms:W3CDTF">2018-09-10T14:41:05Z</dcterms:created>
  <dcterms:modified xsi:type="dcterms:W3CDTF">2020-03-09T19:09:33Z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0x0101001ACD1E6CD3DE644DA116FF9F67DB72E0</vt:lpwstr>
  </property>
</Properties>
</file>