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3019" r:id="rId4"/>
    <p:sldId id="261" r:id="rId5"/>
    <p:sldId id="3063" r:id="rId6"/>
    <p:sldId id="3064" r:id="rId7"/>
    <p:sldId id="3065" r:id="rId8"/>
    <p:sldId id="3066" r:id="rId9"/>
    <p:sldId id="266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7CE"/>
    <a:srgbClr val="005CA8"/>
    <a:srgbClr val="003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91" autoAdjust="0"/>
    <p:restoredTop sz="94665"/>
  </p:normalViewPr>
  <p:slideViewPr>
    <p:cSldViewPr snapToGrid="0" snapToObjects="1">
      <p:cViewPr varScale="1">
        <p:scale>
          <a:sx n="80" d="100"/>
          <a:sy n="80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322C01-E230-4D45-9F80-6883453B30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1461E-1565-6146-B7C0-FA1446F994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9233A-49E5-AB43-ADEC-522E568A1ADD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D7C5F-A69B-1443-A94D-9B0118A80D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B8749-3357-A24C-A325-AA72CFA23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7A6EC-2034-CF41-9ED4-5D1CF430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13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BCE9-C639-CC4C-A183-51B46FD89B9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E3467-1923-1C44-8754-2B9D8DEE2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8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0B1FE-5896-4685-9E3C-C48C0D833C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2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0B1FE-5896-4685-9E3C-C48C0D833C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E635D8F-DB15-B145-82F4-DD592BC6D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2" y="3794923"/>
            <a:ext cx="2023365" cy="884159"/>
          </a:xfrm>
          <a:prstGeom prst="rect">
            <a:avLst/>
          </a:prstGeom>
        </p:spPr>
      </p:pic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E1562908-4545-584B-91A6-3C9BE8AE72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344" y="2621266"/>
            <a:ext cx="8538876" cy="69353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Presenter Name(s)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24691CE8-AFBA-C94A-B13E-7A7BA49320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344" y="3317123"/>
            <a:ext cx="8538876" cy="3653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 (Month DD, YYYY)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6C2E48-4A12-AC4A-9C08-6E63590BCA83}"/>
              </a:ext>
            </a:extLst>
          </p:cNvPr>
          <p:cNvGrpSpPr/>
          <p:nvPr userDrawn="1"/>
        </p:nvGrpSpPr>
        <p:grpSpPr>
          <a:xfrm>
            <a:off x="-13843" y="2"/>
            <a:ext cx="9157843" cy="2634847"/>
            <a:chOff x="-13843" y="0"/>
            <a:chExt cx="9157843" cy="2634846"/>
          </a:xfrm>
        </p:grpSpPr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7121C7EE-76E3-5544-A1F4-F7897190FEE9}"/>
                </a:ext>
              </a:extLst>
            </p:cNvPr>
            <p:cNvSpPr/>
            <p:nvPr userDrawn="1"/>
          </p:nvSpPr>
          <p:spPr>
            <a:xfrm>
              <a:off x="-6970" y="0"/>
              <a:ext cx="9144096" cy="1573029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25" name="Rectangle 4">
              <a:extLst>
                <a:ext uri="{FF2B5EF4-FFF2-40B4-BE49-F238E27FC236}">
                  <a16:creationId xmlns:a16="http://schemas.microsoft.com/office/drawing/2014/main" id="{60D2EAB3-F1AE-544E-BA76-457426AA1478}"/>
                </a:ext>
              </a:extLst>
            </p:cNvPr>
            <p:cNvSpPr/>
            <p:nvPr userDrawn="1"/>
          </p:nvSpPr>
          <p:spPr>
            <a:xfrm flipH="1">
              <a:off x="2194" y="0"/>
              <a:ext cx="9141805" cy="1399995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58585E10-677E-5E43-B79E-31384590CDE3}"/>
                </a:ext>
              </a:extLst>
            </p:cNvPr>
            <p:cNvSpPr/>
            <p:nvPr userDrawn="1"/>
          </p:nvSpPr>
          <p:spPr>
            <a:xfrm>
              <a:off x="3127364" y="0"/>
              <a:ext cx="6016636" cy="1311119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4EBBB98-B9D4-1442-BF16-1754187A96B2}"/>
                </a:ext>
              </a:extLst>
            </p:cNvPr>
            <p:cNvCxnSpPr/>
            <p:nvPr userDrawn="1"/>
          </p:nvCxnSpPr>
          <p:spPr>
            <a:xfrm flipH="1" flipV="1">
              <a:off x="77804" y="448336"/>
              <a:ext cx="7193157" cy="2076398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3507F0A-37EA-8545-9E84-DFA9C30900A5}"/>
                </a:ext>
              </a:extLst>
            </p:cNvPr>
            <p:cNvCxnSpPr/>
            <p:nvPr userDrawn="1"/>
          </p:nvCxnSpPr>
          <p:spPr>
            <a:xfrm flipH="1" flipV="1">
              <a:off x="-13843" y="448336"/>
              <a:ext cx="6240026" cy="218651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4">
            <a:extLst>
              <a:ext uri="{FF2B5EF4-FFF2-40B4-BE49-F238E27FC236}">
                <a16:creationId xmlns:a16="http://schemas.microsoft.com/office/drawing/2014/main" id="{FE1411D8-6EE9-6540-A0A6-99FD56B2FF2D}"/>
              </a:ext>
            </a:extLst>
          </p:cNvPr>
          <p:cNvSpPr/>
          <p:nvPr userDrawn="1"/>
        </p:nvSpPr>
        <p:spPr>
          <a:xfrm flipV="1">
            <a:off x="-8697" y="4347115"/>
            <a:ext cx="9150428" cy="800959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739445 w 4445636"/>
              <a:gd name="connsiteY3" fmla="*/ 316683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468864 w 4445636"/>
              <a:gd name="connsiteY3" fmla="*/ 541426 h 817247"/>
              <a:gd name="connsiteX4" fmla="*/ 0 w 4445636"/>
              <a:gd name="connsiteY4" fmla="*/ 0 h 817247"/>
              <a:gd name="connsiteX0" fmla="*/ 7731 w 4453367"/>
              <a:gd name="connsiteY0" fmla="*/ 0 h 817247"/>
              <a:gd name="connsiteX1" fmla="*/ 4453367 w 4453367"/>
              <a:gd name="connsiteY1" fmla="*/ 0 h 817247"/>
              <a:gd name="connsiteX2" fmla="*/ 4453367 w 4453367"/>
              <a:gd name="connsiteY2" fmla="*/ 817247 h 817247"/>
              <a:gd name="connsiteX3" fmla="*/ 0 w 4453367"/>
              <a:gd name="connsiteY3" fmla="*/ 234959 h 817247"/>
              <a:gd name="connsiteX4" fmla="*/ 7731 w 4453367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6783 w 4445636"/>
              <a:gd name="connsiteY3" fmla="*/ 181998 h 817247"/>
              <a:gd name="connsiteX4" fmla="*/ 0 w 4445636"/>
              <a:gd name="connsiteY4" fmla="*/ 0 h 817247"/>
              <a:gd name="connsiteX0" fmla="*/ 12569 w 4458205"/>
              <a:gd name="connsiteY0" fmla="*/ 0 h 817247"/>
              <a:gd name="connsiteX1" fmla="*/ 4458205 w 4458205"/>
              <a:gd name="connsiteY1" fmla="*/ 0 h 817247"/>
              <a:gd name="connsiteX2" fmla="*/ 4458205 w 4458205"/>
              <a:gd name="connsiteY2" fmla="*/ 817247 h 817247"/>
              <a:gd name="connsiteX3" fmla="*/ 0 w 4458205"/>
              <a:gd name="connsiteY3" fmla="*/ 173172 h 817247"/>
              <a:gd name="connsiteX4" fmla="*/ 12569 w 4458205"/>
              <a:gd name="connsiteY4" fmla="*/ 0 h 817247"/>
              <a:gd name="connsiteX0" fmla="*/ 0 w 4469826"/>
              <a:gd name="connsiteY0" fmla="*/ 0 h 826074"/>
              <a:gd name="connsiteX1" fmla="*/ 4469826 w 4469826"/>
              <a:gd name="connsiteY1" fmla="*/ 8827 h 826074"/>
              <a:gd name="connsiteX2" fmla="*/ 4469826 w 4469826"/>
              <a:gd name="connsiteY2" fmla="*/ 826074 h 826074"/>
              <a:gd name="connsiteX3" fmla="*/ 11621 w 4469826"/>
              <a:gd name="connsiteY3" fmla="*/ 181999 h 826074"/>
              <a:gd name="connsiteX4" fmla="*/ 0 w 4469826"/>
              <a:gd name="connsiteY4" fmla="*/ 0 h 826074"/>
              <a:gd name="connsiteX0" fmla="*/ 0 w 4469826"/>
              <a:gd name="connsiteY0" fmla="*/ 0 h 720152"/>
              <a:gd name="connsiteX1" fmla="*/ 4469826 w 4469826"/>
              <a:gd name="connsiteY1" fmla="*/ 8827 h 720152"/>
              <a:gd name="connsiteX2" fmla="*/ 4469826 w 4469826"/>
              <a:gd name="connsiteY2" fmla="*/ 720152 h 720152"/>
              <a:gd name="connsiteX3" fmla="*/ 11621 w 4469826"/>
              <a:gd name="connsiteY3" fmla="*/ 181999 h 720152"/>
              <a:gd name="connsiteX4" fmla="*/ 0 w 4469826"/>
              <a:gd name="connsiteY4" fmla="*/ 0 h 720152"/>
              <a:gd name="connsiteX0" fmla="*/ 1394 w 4458205"/>
              <a:gd name="connsiteY0" fmla="*/ 0 h 739147"/>
              <a:gd name="connsiteX1" fmla="*/ 4458205 w 4458205"/>
              <a:gd name="connsiteY1" fmla="*/ 27822 h 739147"/>
              <a:gd name="connsiteX2" fmla="*/ 4458205 w 4458205"/>
              <a:gd name="connsiteY2" fmla="*/ 739147 h 739147"/>
              <a:gd name="connsiteX3" fmla="*/ 0 w 4458205"/>
              <a:gd name="connsiteY3" fmla="*/ 200994 h 739147"/>
              <a:gd name="connsiteX4" fmla="*/ 1394 w 4458205"/>
              <a:gd name="connsiteY4" fmla="*/ 0 h 739147"/>
              <a:gd name="connsiteX0" fmla="*/ 22 w 4456833"/>
              <a:gd name="connsiteY0" fmla="*/ 0 h 739147"/>
              <a:gd name="connsiteX1" fmla="*/ 4456833 w 4456833"/>
              <a:gd name="connsiteY1" fmla="*/ 27822 h 739147"/>
              <a:gd name="connsiteX2" fmla="*/ 4456833 w 4456833"/>
              <a:gd name="connsiteY2" fmla="*/ 739147 h 739147"/>
              <a:gd name="connsiteX3" fmla="*/ 6437 w 4456833"/>
              <a:gd name="connsiteY3" fmla="*/ 191496 h 739147"/>
              <a:gd name="connsiteX4" fmla="*/ 22 w 4456833"/>
              <a:gd name="connsiteY4" fmla="*/ 0 h 739147"/>
              <a:gd name="connsiteX0" fmla="*/ 3997 w 4450396"/>
              <a:gd name="connsiteY0" fmla="*/ 0 h 739147"/>
              <a:gd name="connsiteX1" fmla="*/ 4450396 w 4450396"/>
              <a:gd name="connsiteY1" fmla="*/ 27822 h 739147"/>
              <a:gd name="connsiteX2" fmla="*/ 4450396 w 4450396"/>
              <a:gd name="connsiteY2" fmla="*/ 739147 h 739147"/>
              <a:gd name="connsiteX3" fmla="*/ 0 w 4450396"/>
              <a:gd name="connsiteY3" fmla="*/ 191496 h 739147"/>
              <a:gd name="connsiteX4" fmla="*/ 3997 w 4450396"/>
              <a:gd name="connsiteY4" fmla="*/ 0 h 739147"/>
              <a:gd name="connsiteX0" fmla="*/ 92498 w 4450396"/>
              <a:gd name="connsiteY0" fmla="*/ 105148 h 711325"/>
              <a:gd name="connsiteX1" fmla="*/ 4450396 w 4450396"/>
              <a:gd name="connsiteY1" fmla="*/ 0 h 711325"/>
              <a:gd name="connsiteX2" fmla="*/ 4450396 w 4450396"/>
              <a:gd name="connsiteY2" fmla="*/ 711325 h 711325"/>
              <a:gd name="connsiteX3" fmla="*/ 0 w 4450396"/>
              <a:gd name="connsiteY3" fmla="*/ 163674 h 711325"/>
              <a:gd name="connsiteX4" fmla="*/ 92498 w 4450396"/>
              <a:gd name="connsiteY4" fmla="*/ 105148 h 711325"/>
              <a:gd name="connsiteX0" fmla="*/ 21 w 4456832"/>
              <a:gd name="connsiteY0" fmla="*/ 5420 h 711325"/>
              <a:gd name="connsiteX1" fmla="*/ 4456832 w 4456832"/>
              <a:gd name="connsiteY1" fmla="*/ 0 h 711325"/>
              <a:gd name="connsiteX2" fmla="*/ 4456832 w 4456832"/>
              <a:gd name="connsiteY2" fmla="*/ 711325 h 711325"/>
              <a:gd name="connsiteX3" fmla="*/ 6436 w 4456832"/>
              <a:gd name="connsiteY3" fmla="*/ 163674 h 711325"/>
              <a:gd name="connsiteX4" fmla="*/ 21 w 4456832"/>
              <a:gd name="connsiteY4" fmla="*/ 5420 h 711325"/>
              <a:gd name="connsiteX0" fmla="*/ 0 w 4456811"/>
              <a:gd name="connsiteY0" fmla="*/ 5420 h 711325"/>
              <a:gd name="connsiteX1" fmla="*/ 4456811 w 4456811"/>
              <a:gd name="connsiteY1" fmla="*/ 0 h 711325"/>
              <a:gd name="connsiteX2" fmla="*/ 4456811 w 4456811"/>
              <a:gd name="connsiteY2" fmla="*/ 711325 h 711325"/>
              <a:gd name="connsiteX3" fmla="*/ 6415 w 4456811"/>
              <a:gd name="connsiteY3" fmla="*/ 163674 h 711325"/>
              <a:gd name="connsiteX4" fmla="*/ 0 w 4456811"/>
              <a:gd name="connsiteY4" fmla="*/ 5420 h 711325"/>
              <a:gd name="connsiteX0" fmla="*/ 0 w 4454208"/>
              <a:gd name="connsiteY0" fmla="*/ 5420 h 711325"/>
              <a:gd name="connsiteX1" fmla="*/ 4454208 w 4454208"/>
              <a:gd name="connsiteY1" fmla="*/ 0 h 711325"/>
              <a:gd name="connsiteX2" fmla="*/ 4454208 w 4454208"/>
              <a:gd name="connsiteY2" fmla="*/ 711325 h 711325"/>
              <a:gd name="connsiteX3" fmla="*/ 3812 w 4454208"/>
              <a:gd name="connsiteY3" fmla="*/ 163674 h 711325"/>
              <a:gd name="connsiteX4" fmla="*/ 0 w 4454208"/>
              <a:gd name="connsiteY4" fmla="*/ 5420 h 711325"/>
              <a:gd name="connsiteX0" fmla="*/ 0 w 4454208"/>
              <a:gd name="connsiteY0" fmla="*/ 5420 h 711325"/>
              <a:gd name="connsiteX1" fmla="*/ 4454208 w 4454208"/>
              <a:gd name="connsiteY1" fmla="*/ 0 h 711325"/>
              <a:gd name="connsiteX2" fmla="*/ 4454208 w 4454208"/>
              <a:gd name="connsiteY2" fmla="*/ 711325 h 711325"/>
              <a:gd name="connsiteX3" fmla="*/ 1209 w 4454208"/>
              <a:gd name="connsiteY3" fmla="*/ 158926 h 711325"/>
              <a:gd name="connsiteX4" fmla="*/ 0 w 4454208"/>
              <a:gd name="connsiteY4" fmla="*/ 5420 h 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4208" h="711325">
                <a:moveTo>
                  <a:pt x="0" y="5420"/>
                </a:moveTo>
                <a:lnTo>
                  <a:pt x="4454208" y="0"/>
                </a:lnTo>
                <a:lnTo>
                  <a:pt x="4454208" y="711325"/>
                </a:lnTo>
                <a:lnTo>
                  <a:pt x="1209" y="158926"/>
                </a:lnTo>
                <a:cubicBezTo>
                  <a:pt x="1674" y="91928"/>
                  <a:pt x="3207" y="84547"/>
                  <a:pt x="0" y="5420"/>
                </a:cubicBezTo>
                <a:close/>
              </a:path>
            </a:pathLst>
          </a:custGeom>
          <a:solidFill>
            <a:schemeClr val="accent3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48A7D14F-7079-8A4D-9BA7-7AF6C20D5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344" y="1494743"/>
            <a:ext cx="8546600" cy="1071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Presentation Title - First line</a:t>
            </a:r>
            <a:br>
              <a:rPr lang="en-US" dirty="0"/>
            </a:br>
            <a:r>
              <a:rPr lang="en-US" dirty="0"/>
              <a:t>Title - Second Line</a:t>
            </a:r>
          </a:p>
        </p:txBody>
      </p:sp>
    </p:spTree>
    <p:extLst>
      <p:ext uri="{BB962C8B-B14F-4D97-AF65-F5344CB8AC3E}">
        <p14:creationId xmlns:p14="http://schemas.microsoft.com/office/powerpoint/2010/main" val="3396704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2D023B0-2D82-9C42-88F7-B226F2705120}"/>
              </a:ext>
            </a:extLst>
          </p:cNvPr>
          <p:cNvGrpSpPr/>
          <p:nvPr userDrawn="1"/>
        </p:nvGrpSpPr>
        <p:grpSpPr>
          <a:xfrm>
            <a:off x="-1" y="-1"/>
            <a:ext cx="9144001" cy="1159893"/>
            <a:chOff x="-1" y="-1"/>
            <a:chExt cx="9144001" cy="1159893"/>
          </a:xfrm>
        </p:grpSpPr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8117037D-C0BF-7C48-A285-A305B0ED8B3D}"/>
                </a:ext>
              </a:extLst>
            </p:cNvPr>
            <p:cNvSpPr/>
            <p:nvPr userDrawn="1"/>
          </p:nvSpPr>
          <p:spPr>
            <a:xfrm flipH="1">
              <a:off x="-1" y="0"/>
              <a:ext cx="9143998" cy="640472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C7512C-0C97-C148-A06B-CD30934261D2}"/>
                </a:ext>
              </a:extLst>
            </p:cNvPr>
            <p:cNvCxnSpPr>
              <a:cxnSpLocks/>
              <a:endCxn id="26" idx="3"/>
            </p:cNvCxnSpPr>
            <p:nvPr userDrawn="1"/>
          </p:nvCxnSpPr>
          <p:spPr>
            <a:xfrm flipH="1" flipV="1">
              <a:off x="0" y="290022"/>
              <a:ext cx="8493263" cy="86987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C5BA75A9-D763-644B-9163-A16275063B35}"/>
                </a:ext>
              </a:extLst>
            </p:cNvPr>
            <p:cNvSpPr/>
            <p:nvPr userDrawn="1"/>
          </p:nvSpPr>
          <p:spPr>
            <a:xfrm>
              <a:off x="0" y="-1"/>
              <a:ext cx="9144000" cy="1008773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874D463-FEB1-6447-8583-98C4B5B3A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5" y="987427"/>
            <a:ext cx="3234271" cy="10699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3600"/>
              </a:lnSpc>
              <a:defRPr sz="3600" b="1">
                <a:solidFill>
                  <a:srgbClr val="005CA8"/>
                </a:solidFill>
                <a:latin typeface="+mn-lt"/>
              </a:defRPr>
            </a:lvl1pPr>
          </a:lstStyle>
          <a:p>
            <a:r>
              <a:rPr lang="en-US" dirty="0"/>
              <a:t>Main Heading Goes Here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6591F3B-C31B-3F4B-B31C-B55946ED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42" y="2057401"/>
            <a:ext cx="3234272" cy="2193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defRPr sz="2000" b="0">
                <a:solidFill>
                  <a:schemeClr val="tx1"/>
                </a:solidFill>
                <a:latin typeface="+mn-lt"/>
              </a:defRPr>
            </a:lvl3pPr>
            <a:lvl4pPr>
              <a:defRPr sz="2000" b="0">
                <a:solidFill>
                  <a:schemeClr val="tx1"/>
                </a:solidFill>
                <a:latin typeface="+mn-lt"/>
              </a:defRPr>
            </a:lvl4pPr>
            <a:lvl5pPr>
              <a:defRPr sz="2000" b="0">
                <a:solidFill>
                  <a:schemeClr val="tx1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52972E4-AFAF-5442-81C2-0EF8BFC25CD0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074160" y="987429"/>
            <a:ext cx="4419103" cy="326319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8ED4CE0-9D20-E044-B178-3F909BE41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4" y="4401741"/>
            <a:ext cx="1474797" cy="638851"/>
          </a:xfrm>
          <a:prstGeom prst="rect">
            <a:avLst/>
          </a:prstGeom>
        </p:spPr>
      </p:pic>
      <p:sp>
        <p:nvSpPr>
          <p:cNvPr id="31" name="Flowchart: Off-page Connector 9">
            <a:extLst>
              <a:ext uri="{FF2B5EF4-FFF2-40B4-BE49-F238E27FC236}">
                <a16:creationId xmlns:a16="http://schemas.microsoft.com/office/drawing/2014/main" id="{8629E4E7-CB92-5844-82A5-4AEFF9D11FA0}"/>
              </a:ext>
            </a:extLst>
          </p:cNvPr>
          <p:cNvSpPr/>
          <p:nvPr userDrawn="1"/>
        </p:nvSpPr>
        <p:spPr>
          <a:xfrm>
            <a:off x="8493263" y="4618920"/>
            <a:ext cx="387074" cy="204491"/>
          </a:xfrm>
          <a:prstGeom prst="flowChartOffpageConnector">
            <a:avLst/>
          </a:prstGeom>
          <a:solidFill>
            <a:srgbClr val="003865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54E57D-AA25-48FE-BAD8-96F3F656CFE4}" type="slidenum">
              <a:rPr lang="en-US" sz="1100" b="1" smtClean="0">
                <a:solidFill>
                  <a:srgbClr val="005CA8"/>
                </a:solidFill>
                <a:latin typeface="+mj-lt"/>
                <a:ea typeface="Open Sans" pitchFamily="34" charset="0"/>
                <a:cs typeface="Arial" pitchFamily="34" charset="0"/>
              </a:rPr>
              <a:pPr algn="ctr"/>
              <a:t>‹#›</a:t>
            </a:fld>
            <a:endParaRPr lang="en-US" sz="675" b="1" dirty="0">
              <a:solidFill>
                <a:srgbClr val="005CA8"/>
              </a:solidFill>
              <a:latin typeface="+mj-lt"/>
              <a:ea typeface="Open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7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7EE30D8-3217-C84B-86AC-C0FEE7C894D7}"/>
              </a:ext>
            </a:extLst>
          </p:cNvPr>
          <p:cNvSpPr/>
          <p:nvPr userDrawn="1"/>
        </p:nvSpPr>
        <p:spPr>
          <a:xfrm>
            <a:off x="-1" y="0"/>
            <a:ext cx="9144000" cy="51480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1566B673-6BB2-DA49-8FB3-EC436E1E0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4448" y="2062029"/>
            <a:ext cx="7234640" cy="541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or Contact Information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37CE768-077D-BA4A-A5B1-D133F768CF92}"/>
              </a:ext>
            </a:extLst>
          </p:cNvPr>
          <p:cNvSpPr/>
          <p:nvPr userDrawn="1"/>
        </p:nvSpPr>
        <p:spPr>
          <a:xfrm>
            <a:off x="-6970" y="0"/>
            <a:ext cx="9144096" cy="1573029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739445 w 4445636"/>
              <a:gd name="connsiteY3" fmla="*/ 316683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468864 w 4445636"/>
              <a:gd name="connsiteY3" fmla="*/ 541426 h 817247"/>
              <a:gd name="connsiteX4" fmla="*/ 0 w 4445636"/>
              <a:gd name="connsiteY4" fmla="*/ 0 h 817247"/>
              <a:gd name="connsiteX0" fmla="*/ 7731 w 4453367"/>
              <a:gd name="connsiteY0" fmla="*/ 0 h 817247"/>
              <a:gd name="connsiteX1" fmla="*/ 4453367 w 4453367"/>
              <a:gd name="connsiteY1" fmla="*/ 0 h 817247"/>
              <a:gd name="connsiteX2" fmla="*/ 4453367 w 4453367"/>
              <a:gd name="connsiteY2" fmla="*/ 817247 h 817247"/>
              <a:gd name="connsiteX3" fmla="*/ 0 w 4453367"/>
              <a:gd name="connsiteY3" fmla="*/ 234959 h 817247"/>
              <a:gd name="connsiteX4" fmla="*/ 7731 w 4453367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367" h="817247">
                <a:moveTo>
                  <a:pt x="7731" y="0"/>
                </a:moveTo>
                <a:lnTo>
                  <a:pt x="4453367" y="0"/>
                </a:lnTo>
                <a:lnTo>
                  <a:pt x="4453367" y="817247"/>
                </a:lnTo>
                <a:lnTo>
                  <a:pt x="0" y="234959"/>
                </a:lnTo>
                <a:lnTo>
                  <a:pt x="7731" y="0"/>
                </a:lnTo>
                <a:close/>
              </a:path>
            </a:pathLst>
          </a:custGeom>
          <a:solidFill>
            <a:srgbClr val="D0D0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C7C4C2BB-4422-A547-8BB5-C097BCC76CDD}"/>
              </a:ext>
            </a:extLst>
          </p:cNvPr>
          <p:cNvSpPr/>
          <p:nvPr userDrawn="1"/>
        </p:nvSpPr>
        <p:spPr>
          <a:xfrm flipH="1">
            <a:off x="2198" y="1"/>
            <a:ext cx="9141805" cy="1399995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290070 w 4445636"/>
              <a:gd name="connsiteY3" fmla="*/ 215900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152399 h 817247"/>
              <a:gd name="connsiteX4" fmla="*/ 0 w 4445636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8AFDC58F-C33C-8347-BF72-813D028CF608}"/>
              </a:ext>
            </a:extLst>
          </p:cNvPr>
          <p:cNvSpPr/>
          <p:nvPr userDrawn="1"/>
        </p:nvSpPr>
        <p:spPr>
          <a:xfrm>
            <a:off x="3127364" y="3"/>
            <a:ext cx="6016636" cy="1311119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20A9D5-5CD4-984F-82DB-BA251629EA74}"/>
              </a:ext>
            </a:extLst>
          </p:cNvPr>
          <p:cNvCxnSpPr/>
          <p:nvPr userDrawn="1"/>
        </p:nvCxnSpPr>
        <p:spPr>
          <a:xfrm flipH="1" flipV="1">
            <a:off x="77808" y="448338"/>
            <a:ext cx="7193157" cy="2076399"/>
          </a:xfrm>
          <a:prstGeom prst="line">
            <a:avLst/>
          </a:prstGeom>
          <a:ln w="25400" cap="flat">
            <a:solidFill>
              <a:schemeClr val="bg1">
                <a:alpha val="3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AC84F8-CC3D-5942-9294-75AA817EDFA0}"/>
              </a:ext>
            </a:extLst>
          </p:cNvPr>
          <p:cNvCxnSpPr/>
          <p:nvPr userDrawn="1"/>
        </p:nvCxnSpPr>
        <p:spPr>
          <a:xfrm flipH="1" flipV="1">
            <a:off x="-13843" y="448338"/>
            <a:ext cx="6240026" cy="2186511"/>
          </a:xfrm>
          <a:prstGeom prst="line">
            <a:avLst/>
          </a:prstGeom>
          <a:ln w="25400" cap="flat">
            <a:solidFill>
              <a:schemeClr val="bg1">
                <a:alpha val="3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">
            <a:extLst>
              <a:ext uri="{FF2B5EF4-FFF2-40B4-BE49-F238E27FC236}">
                <a16:creationId xmlns:a16="http://schemas.microsoft.com/office/drawing/2014/main" id="{3A2DFB7D-5D39-7040-B936-FC198BD7F0EC}"/>
              </a:ext>
            </a:extLst>
          </p:cNvPr>
          <p:cNvSpPr/>
          <p:nvPr userDrawn="1"/>
        </p:nvSpPr>
        <p:spPr>
          <a:xfrm flipV="1">
            <a:off x="0" y="3728608"/>
            <a:ext cx="9144000" cy="1419461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739445 w 4445636"/>
              <a:gd name="connsiteY3" fmla="*/ 316683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468864 w 4445636"/>
              <a:gd name="connsiteY3" fmla="*/ 541426 h 817247"/>
              <a:gd name="connsiteX4" fmla="*/ 0 w 4445636"/>
              <a:gd name="connsiteY4" fmla="*/ 0 h 817247"/>
              <a:gd name="connsiteX0" fmla="*/ 7731 w 4453367"/>
              <a:gd name="connsiteY0" fmla="*/ 0 h 817247"/>
              <a:gd name="connsiteX1" fmla="*/ 4453367 w 4453367"/>
              <a:gd name="connsiteY1" fmla="*/ 0 h 817247"/>
              <a:gd name="connsiteX2" fmla="*/ 4453367 w 4453367"/>
              <a:gd name="connsiteY2" fmla="*/ 817247 h 817247"/>
              <a:gd name="connsiteX3" fmla="*/ 0 w 4453367"/>
              <a:gd name="connsiteY3" fmla="*/ 234959 h 817247"/>
              <a:gd name="connsiteX4" fmla="*/ 7731 w 4453367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367" h="817247">
                <a:moveTo>
                  <a:pt x="7731" y="0"/>
                </a:moveTo>
                <a:lnTo>
                  <a:pt x="4453367" y="0"/>
                </a:lnTo>
                <a:lnTo>
                  <a:pt x="4453367" y="817247"/>
                </a:lnTo>
                <a:lnTo>
                  <a:pt x="0" y="234959"/>
                </a:lnTo>
                <a:lnTo>
                  <a:pt x="7731" y="0"/>
                </a:lnTo>
                <a:close/>
              </a:path>
            </a:pathLst>
          </a:custGeom>
          <a:solidFill>
            <a:srgbClr val="D0D0D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59DF35E8-C703-B947-B29E-B25E9135A1CF}"/>
              </a:ext>
            </a:extLst>
          </p:cNvPr>
          <p:cNvSpPr/>
          <p:nvPr userDrawn="1"/>
        </p:nvSpPr>
        <p:spPr>
          <a:xfrm flipH="1" flipV="1">
            <a:off x="0" y="3684507"/>
            <a:ext cx="9144000" cy="1463567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290070 w 4445636"/>
              <a:gd name="connsiteY3" fmla="*/ 215900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152399 h 817247"/>
              <a:gd name="connsiteX4" fmla="*/ 0 w 4445636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FE876A7C-DBE2-D84F-8602-4EABC4D7A320}"/>
              </a:ext>
            </a:extLst>
          </p:cNvPr>
          <p:cNvSpPr/>
          <p:nvPr userDrawn="1"/>
        </p:nvSpPr>
        <p:spPr>
          <a:xfrm flipV="1">
            <a:off x="3172319" y="3783209"/>
            <a:ext cx="5971685" cy="1364865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9" name="Content Placeholder 10">
            <a:extLst>
              <a:ext uri="{FF2B5EF4-FFF2-40B4-BE49-F238E27FC236}">
                <a16:creationId xmlns:a16="http://schemas.microsoft.com/office/drawing/2014/main" id="{1F982214-7117-3348-99AA-6FDC66C977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54684" y="1206137"/>
            <a:ext cx="7234177" cy="855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END PAGE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FC6C4BB-F020-1243-BFF8-E27D67D5153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28" y="2852533"/>
            <a:ext cx="2792016" cy="12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86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: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E19E568-1D9B-0E44-8DDC-7FA05290A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1966" b="13850"/>
          <a:stretch/>
        </p:blipFill>
        <p:spPr>
          <a:xfrm>
            <a:off x="4" y="1298795"/>
            <a:ext cx="9159875" cy="374904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42583C35-FD84-FD48-B6D0-E19B2C979B7C}"/>
              </a:ext>
            </a:extLst>
          </p:cNvPr>
          <p:cNvGrpSpPr/>
          <p:nvPr userDrawn="1"/>
        </p:nvGrpSpPr>
        <p:grpSpPr>
          <a:xfrm>
            <a:off x="-1" y="-1"/>
            <a:ext cx="9144001" cy="1159893"/>
            <a:chOff x="-1" y="-1"/>
            <a:chExt cx="9144001" cy="1159893"/>
          </a:xfrm>
        </p:grpSpPr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0016939B-A2BC-A548-9C0C-75BCE6433EA4}"/>
                </a:ext>
              </a:extLst>
            </p:cNvPr>
            <p:cNvSpPr/>
            <p:nvPr userDrawn="1"/>
          </p:nvSpPr>
          <p:spPr>
            <a:xfrm flipH="1">
              <a:off x="-1" y="0"/>
              <a:ext cx="9143998" cy="640472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822022D-105C-454C-AFC5-A9AE4D26EFAC}"/>
                </a:ext>
              </a:extLst>
            </p:cNvPr>
            <p:cNvCxnSpPr>
              <a:cxnSpLocks/>
              <a:endCxn id="45" idx="3"/>
            </p:cNvCxnSpPr>
            <p:nvPr userDrawn="1"/>
          </p:nvCxnSpPr>
          <p:spPr>
            <a:xfrm flipH="1" flipV="1">
              <a:off x="0" y="290022"/>
              <a:ext cx="8493263" cy="86987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C3667E40-1F21-BB4D-9B19-79F2C8466EE6}"/>
                </a:ext>
              </a:extLst>
            </p:cNvPr>
            <p:cNvSpPr/>
            <p:nvPr userDrawn="1"/>
          </p:nvSpPr>
          <p:spPr>
            <a:xfrm>
              <a:off x="0" y="-1"/>
              <a:ext cx="9144000" cy="1008773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5D903B-22A0-1942-84B9-C909637AF32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3875" y="4405123"/>
            <a:ext cx="2286000" cy="742951"/>
            <a:chOff x="6858000" y="4171948"/>
            <a:chExt cx="2286000" cy="74295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4FA4E22-CBB9-8447-9F2C-8ECCD9464A5B}"/>
                </a:ext>
              </a:extLst>
            </p:cNvPr>
            <p:cNvSpPr/>
            <p:nvPr/>
          </p:nvSpPr>
          <p:spPr>
            <a:xfrm>
              <a:off x="6858000" y="4171948"/>
              <a:ext cx="2286000" cy="7429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5D408E0-5330-A647-B447-8458F8CF07EB}"/>
                </a:ext>
              </a:extLst>
            </p:cNvPr>
            <p:cNvSpPr/>
            <p:nvPr/>
          </p:nvSpPr>
          <p:spPr>
            <a:xfrm>
              <a:off x="6858000" y="4171948"/>
              <a:ext cx="685800" cy="742952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8BCA35A-4946-5949-A768-C9ED5B8A3459}"/>
                </a:ext>
              </a:extLst>
            </p:cNvPr>
            <p:cNvGrpSpPr/>
            <p:nvPr/>
          </p:nvGrpSpPr>
          <p:grpSpPr>
            <a:xfrm>
              <a:off x="7017562" y="4371662"/>
              <a:ext cx="366676" cy="343525"/>
              <a:chOff x="4020223" y="2790429"/>
              <a:chExt cx="366676" cy="343525"/>
            </a:xfrm>
            <a:solidFill>
              <a:schemeClr val="bg1"/>
            </a:solidFill>
          </p:grpSpPr>
          <p:sp>
            <p:nvSpPr>
              <p:cNvPr id="51" name="AutoShape 110">
                <a:extLst>
                  <a:ext uri="{FF2B5EF4-FFF2-40B4-BE49-F238E27FC236}">
                    <a16:creationId xmlns:a16="http://schemas.microsoft.com/office/drawing/2014/main" id="{BDBA387A-902B-3349-B9F0-84C67DB62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529" y="2836108"/>
                <a:ext cx="274069" cy="18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52" name="AutoShape 111">
                <a:extLst>
                  <a:ext uri="{FF2B5EF4-FFF2-40B4-BE49-F238E27FC236}">
                    <a16:creationId xmlns:a16="http://schemas.microsoft.com/office/drawing/2014/main" id="{95048BAA-500B-6248-943A-4B7FD52FF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0223" y="2790429"/>
                <a:ext cx="366676" cy="3435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50" name="TextBox 24">
              <a:extLst>
                <a:ext uri="{FF2B5EF4-FFF2-40B4-BE49-F238E27FC236}">
                  <a16:creationId xmlns:a16="http://schemas.microsoft.com/office/drawing/2014/main" id="{3E1F9B3C-F567-F14F-B72A-F0BEC0A28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2838" y="4401630"/>
              <a:ext cx="12954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100" b="1" dirty="0" err="1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www.mdic.org</a:t>
              </a:r>
              <a:endParaRPr lang="en-US" sz="1100" b="1" dirty="0">
                <a:solidFill>
                  <a:srgbClr val="005CA8"/>
                </a:solidFill>
                <a:latin typeface="+mn-lt"/>
                <a:cs typeface="Open Sans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4150018-DC4D-4842-82C9-BE17B9D67A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01875" y="4405123"/>
            <a:ext cx="2286000" cy="742951"/>
            <a:chOff x="2286000" y="4171948"/>
            <a:chExt cx="2286000" cy="74295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4B362C9-30A2-2D46-B1A7-DC58A2A7F665}"/>
                </a:ext>
              </a:extLst>
            </p:cNvPr>
            <p:cNvSpPr/>
            <p:nvPr/>
          </p:nvSpPr>
          <p:spPr>
            <a:xfrm>
              <a:off x="2286000" y="4171948"/>
              <a:ext cx="2286000" cy="7429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CC30C99-8883-F64C-B817-4E388D195358}"/>
                </a:ext>
              </a:extLst>
            </p:cNvPr>
            <p:cNvSpPr/>
            <p:nvPr/>
          </p:nvSpPr>
          <p:spPr>
            <a:xfrm>
              <a:off x="2286000" y="4171948"/>
              <a:ext cx="685800" cy="742952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56" name="AutoShape 83">
              <a:extLst>
                <a:ext uri="{FF2B5EF4-FFF2-40B4-BE49-F238E27FC236}">
                  <a16:creationId xmlns:a16="http://schemas.microsoft.com/office/drawing/2014/main" id="{244BACD1-3403-CF44-B781-194546EF8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338" y="4422774"/>
              <a:ext cx="365125" cy="24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57" name="TextBox 26">
              <a:extLst>
                <a:ext uri="{FF2B5EF4-FFF2-40B4-BE49-F238E27FC236}">
                  <a16:creationId xmlns:a16="http://schemas.microsoft.com/office/drawing/2014/main" id="{C0052D24-C83A-4F42-BD37-DBFAE5701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881" y="4402464"/>
              <a:ext cx="12954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100" b="1" dirty="0" err="1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info@mdic.org</a:t>
              </a:r>
              <a:endParaRPr lang="en-US" sz="1100" b="1" dirty="0">
                <a:solidFill>
                  <a:srgbClr val="005CA8"/>
                </a:solidFill>
                <a:latin typeface="+mn-lt"/>
                <a:cs typeface="Open Sans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04B6B7B-AED7-F24D-B3C0-DED5A645971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" y="4405118"/>
            <a:ext cx="2301875" cy="742950"/>
            <a:chOff x="-15244" y="4171948"/>
            <a:chExt cx="2301244" cy="74295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F67E2D5-55B4-E94F-AC3B-95BD0AE33015}"/>
                </a:ext>
              </a:extLst>
            </p:cNvPr>
            <p:cNvSpPr/>
            <p:nvPr/>
          </p:nvSpPr>
          <p:spPr>
            <a:xfrm>
              <a:off x="627" y="4171948"/>
              <a:ext cx="2285373" cy="7429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FAFD80A-50F5-0E4F-909B-4E39710C4E5A}"/>
                </a:ext>
              </a:extLst>
            </p:cNvPr>
            <p:cNvSpPr/>
            <p:nvPr/>
          </p:nvSpPr>
          <p:spPr>
            <a:xfrm>
              <a:off x="-15244" y="4171948"/>
              <a:ext cx="685612" cy="742952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93E755E-675E-654E-B9AE-21F9C429A75A}"/>
                </a:ext>
              </a:extLst>
            </p:cNvPr>
            <p:cNvGrpSpPr/>
            <p:nvPr/>
          </p:nvGrpSpPr>
          <p:grpSpPr>
            <a:xfrm>
              <a:off x="190309" y="4360087"/>
              <a:ext cx="274694" cy="366676"/>
              <a:chOff x="404768" y="3500004"/>
              <a:chExt cx="274694" cy="366676"/>
            </a:xfrm>
            <a:solidFill>
              <a:schemeClr val="bg1"/>
            </a:solidFill>
          </p:grpSpPr>
          <p:sp>
            <p:nvSpPr>
              <p:cNvPr id="63" name="AutoShape 108">
                <a:extLst>
                  <a:ext uri="{FF2B5EF4-FFF2-40B4-BE49-F238E27FC236}">
                    <a16:creationId xmlns:a16="http://schemas.microsoft.com/office/drawing/2014/main" id="{E02883B3-4DA1-0B4B-9209-8E6B261F8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72" y="3568834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64" name="AutoShape 109">
                <a:extLst>
                  <a:ext uri="{FF2B5EF4-FFF2-40B4-BE49-F238E27FC236}">
                    <a16:creationId xmlns:a16="http://schemas.microsoft.com/office/drawing/2014/main" id="{5531D04A-A1A8-0043-8D91-9530FF074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68" y="3500004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62" name="TextBox 27">
              <a:extLst>
                <a:ext uri="{FF2B5EF4-FFF2-40B4-BE49-F238E27FC236}">
                  <a16:creationId xmlns:a16="http://schemas.microsoft.com/office/drawing/2014/main" id="{ECC3C17C-5014-8B46-A97A-E59DBA1C7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921" y="4266495"/>
              <a:ext cx="1455760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100" b="1" dirty="0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1501 Wilson Blvd.</a:t>
              </a:r>
            </a:p>
            <a:p>
              <a:r>
                <a:rPr lang="en-US" sz="1100" b="1" dirty="0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Suite 910</a:t>
              </a:r>
            </a:p>
            <a:p>
              <a:r>
                <a:rPr lang="en-US" sz="1100" b="1" dirty="0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Arlington, VA 22209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7272525-2325-5B40-A246-04462822F6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87875" y="4405123"/>
            <a:ext cx="2286000" cy="742951"/>
            <a:chOff x="4572000" y="4171949"/>
            <a:chExt cx="2286000" cy="742951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04C491F-2E16-A34F-8703-C60AFF4F0B59}"/>
                </a:ext>
              </a:extLst>
            </p:cNvPr>
            <p:cNvSpPr/>
            <p:nvPr/>
          </p:nvSpPr>
          <p:spPr>
            <a:xfrm>
              <a:off x="4572000" y="4171949"/>
              <a:ext cx="2286000" cy="7429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C93E859-5A84-5D4E-ACE5-55AA8424F606}"/>
                </a:ext>
              </a:extLst>
            </p:cNvPr>
            <p:cNvSpPr/>
            <p:nvPr/>
          </p:nvSpPr>
          <p:spPr>
            <a:xfrm>
              <a:off x="4572000" y="4171949"/>
              <a:ext cx="685800" cy="742951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9784FDA-4650-C34E-BD98-F7E15AC51ABC}"/>
                </a:ext>
              </a:extLst>
            </p:cNvPr>
            <p:cNvGrpSpPr/>
            <p:nvPr/>
          </p:nvGrpSpPr>
          <p:grpSpPr>
            <a:xfrm>
              <a:off x="4789128" y="4360086"/>
              <a:ext cx="251543" cy="366676"/>
              <a:chOff x="4077792" y="3500004"/>
              <a:chExt cx="251543" cy="366676"/>
            </a:xfrm>
            <a:solidFill>
              <a:schemeClr val="bg1"/>
            </a:solidFill>
          </p:grpSpPr>
          <p:sp>
            <p:nvSpPr>
              <p:cNvPr id="70" name="AutoShape 97">
                <a:extLst>
                  <a:ext uri="{FF2B5EF4-FFF2-40B4-BE49-F238E27FC236}">
                    <a16:creationId xmlns:a16="http://schemas.microsoft.com/office/drawing/2014/main" id="{66E9BB0F-4B36-5C48-BD9D-42B41B498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792" y="3500004"/>
                <a:ext cx="251543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71" name="AutoShape 98">
                <a:extLst>
                  <a:ext uri="{FF2B5EF4-FFF2-40B4-BE49-F238E27FC236}">
                    <a16:creationId xmlns:a16="http://schemas.microsoft.com/office/drawing/2014/main" id="{ED89B811-8315-0A48-901A-6F47DFFF8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409" y="3534420"/>
                <a:ext cx="46304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72" name="AutoShape 99">
                <a:extLst>
                  <a:ext uri="{FF2B5EF4-FFF2-40B4-BE49-F238E27FC236}">
                    <a16:creationId xmlns:a16="http://schemas.microsoft.com/office/drawing/2014/main" id="{8FD6AFA5-67F4-E949-9DD1-F86BC7C7A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298" y="3821003"/>
                <a:ext cx="22526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FC47F88-FEA4-EF49-891B-DDD69B085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429857"/>
              <a:ext cx="12954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100" b="1" dirty="0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202-828-1600</a:t>
              </a: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736725E3-2418-4D40-B8A9-98B1F001D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4" y="660353"/>
            <a:ext cx="2157584" cy="9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: Specific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B7C989FB-CE9A-7041-BB05-1824B86BE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661" b="23942"/>
          <a:stretch/>
        </p:blipFill>
        <p:spPr>
          <a:xfrm>
            <a:off x="4" y="2468880"/>
            <a:ext cx="9159875" cy="265176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5CB3269-C2B6-B249-8B89-9F8A8DC99CED}"/>
              </a:ext>
            </a:extLst>
          </p:cNvPr>
          <p:cNvGrpSpPr/>
          <p:nvPr userDrawn="1"/>
        </p:nvGrpSpPr>
        <p:grpSpPr>
          <a:xfrm>
            <a:off x="-1" y="-1"/>
            <a:ext cx="9144001" cy="1159893"/>
            <a:chOff x="-1" y="-1"/>
            <a:chExt cx="9144001" cy="1159893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C5CF338D-439F-0449-80E6-143C7A17E78B}"/>
                </a:ext>
              </a:extLst>
            </p:cNvPr>
            <p:cNvSpPr/>
            <p:nvPr userDrawn="1"/>
          </p:nvSpPr>
          <p:spPr>
            <a:xfrm flipH="1">
              <a:off x="-1" y="0"/>
              <a:ext cx="9143998" cy="640472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32B61493-0373-F540-939B-8EB85C66E81B}"/>
                </a:ext>
              </a:extLst>
            </p:cNvPr>
            <p:cNvSpPr/>
            <p:nvPr userDrawn="1"/>
          </p:nvSpPr>
          <p:spPr>
            <a:xfrm>
              <a:off x="0" y="-1"/>
              <a:ext cx="9144000" cy="1008773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CA38F8-0359-AE4D-8A14-7E92AD133903}"/>
                </a:ext>
              </a:extLst>
            </p:cNvPr>
            <p:cNvCxnSpPr>
              <a:cxnSpLocks/>
              <a:endCxn id="43" idx="3"/>
            </p:cNvCxnSpPr>
            <p:nvPr userDrawn="1"/>
          </p:nvCxnSpPr>
          <p:spPr>
            <a:xfrm flipH="1" flipV="1">
              <a:off x="0" y="290022"/>
              <a:ext cx="8493263" cy="86987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AA5B82-F4BC-DE41-8B6A-4F27A14C02E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3875" y="4405123"/>
            <a:ext cx="2286000" cy="742951"/>
            <a:chOff x="6858000" y="4171948"/>
            <a:chExt cx="2286000" cy="74295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DA6B50C-EA84-DF4F-948C-F3996C6A9DBD}"/>
                </a:ext>
              </a:extLst>
            </p:cNvPr>
            <p:cNvSpPr/>
            <p:nvPr/>
          </p:nvSpPr>
          <p:spPr>
            <a:xfrm>
              <a:off x="6858000" y="4171948"/>
              <a:ext cx="2286000" cy="7429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6F7E3EE-9E4A-6A48-A0D6-00260F59B6C2}"/>
                </a:ext>
              </a:extLst>
            </p:cNvPr>
            <p:cNvSpPr/>
            <p:nvPr/>
          </p:nvSpPr>
          <p:spPr>
            <a:xfrm>
              <a:off x="6858000" y="4171948"/>
              <a:ext cx="685800" cy="742952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FE7DE5E-FAF1-0A42-B63D-3834044FC4D0}"/>
                </a:ext>
              </a:extLst>
            </p:cNvPr>
            <p:cNvGrpSpPr/>
            <p:nvPr/>
          </p:nvGrpSpPr>
          <p:grpSpPr>
            <a:xfrm>
              <a:off x="7017562" y="4371662"/>
              <a:ext cx="366676" cy="343525"/>
              <a:chOff x="4020223" y="2790429"/>
              <a:chExt cx="366676" cy="343525"/>
            </a:xfrm>
            <a:solidFill>
              <a:schemeClr val="bg1"/>
            </a:solidFill>
          </p:grpSpPr>
          <p:sp>
            <p:nvSpPr>
              <p:cNvPr id="50" name="AutoShape 110">
                <a:extLst>
                  <a:ext uri="{FF2B5EF4-FFF2-40B4-BE49-F238E27FC236}">
                    <a16:creationId xmlns:a16="http://schemas.microsoft.com/office/drawing/2014/main" id="{E799238F-D29D-254D-B3A9-07620265E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529" y="2836108"/>
                <a:ext cx="274069" cy="18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51" name="AutoShape 111">
                <a:extLst>
                  <a:ext uri="{FF2B5EF4-FFF2-40B4-BE49-F238E27FC236}">
                    <a16:creationId xmlns:a16="http://schemas.microsoft.com/office/drawing/2014/main" id="{888F8662-6DFB-1F4D-88C0-9DEDC8B54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0223" y="2790429"/>
                <a:ext cx="366676" cy="3435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F41B6933-B00F-C14A-B5BB-1D9026E63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2838" y="4401630"/>
              <a:ext cx="12954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100" b="1" dirty="0" err="1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www.mdic.org</a:t>
              </a:r>
              <a:endParaRPr lang="en-US" sz="1100" b="1" dirty="0">
                <a:solidFill>
                  <a:srgbClr val="005CA8"/>
                </a:solidFill>
                <a:latin typeface="+mn-lt"/>
                <a:cs typeface="Open Sans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3336AB2-E487-0448-946A-04C110BCD28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01875" y="4405123"/>
            <a:ext cx="2286000" cy="742951"/>
            <a:chOff x="2286000" y="4171948"/>
            <a:chExt cx="2286000" cy="74295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3C49C24-2EAB-9846-AE05-AB6319E6112F}"/>
                </a:ext>
              </a:extLst>
            </p:cNvPr>
            <p:cNvSpPr/>
            <p:nvPr/>
          </p:nvSpPr>
          <p:spPr>
            <a:xfrm>
              <a:off x="2286000" y="4171948"/>
              <a:ext cx="2286000" cy="7429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25284F2-8533-8F41-83B7-534C09B310F3}"/>
                </a:ext>
              </a:extLst>
            </p:cNvPr>
            <p:cNvSpPr/>
            <p:nvPr/>
          </p:nvSpPr>
          <p:spPr>
            <a:xfrm>
              <a:off x="2286000" y="4171948"/>
              <a:ext cx="685800" cy="742952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55" name="AutoShape 83">
              <a:extLst>
                <a:ext uri="{FF2B5EF4-FFF2-40B4-BE49-F238E27FC236}">
                  <a16:creationId xmlns:a16="http://schemas.microsoft.com/office/drawing/2014/main" id="{6AE0C2D1-E8D5-514A-A31A-87340818C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338" y="4422774"/>
              <a:ext cx="365125" cy="24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56" name="TextBox 26">
              <a:extLst>
                <a:ext uri="{FF2B5EF4-FFF2-40B4-BE49-F238E27FC236}">
                  <a16:creationId xmlns:a16="http://schemas.microsoft.com/office/drawing/2014/main" id="{C303F2C2-E16B-9249-AFE9-EA0B8DD00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881" y="4402464"/>
              <a:ext cx="15451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100" b="1" dirty="0" err="1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name@mdic.org</a:t>
              </a:r>
              <a:endParaRPr lang="en-US" sz="1100" b="1" dirty="0">
                <a:solidFill>
                  <a:srgbClr val="005CA8"/>
                </a:solidFill>
                <a:latin typeface="+mn-lt"/>
                <a:cs typeface="Open Sans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A3DA074-50C7-554E-B497-5C2A7C834F6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" y="4405118"/>
            <a:ext cx="2301875" cy="742950"/>
            <a:chOff x="-15244" y="4171948"/>
            <a:chExt cx="2301244" cy="74295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3698A65-493C-0341-AE1D-FBAD416D6E05}"/>
                </a:ext>
              </a:extLst>
            </p:cNvPr>
            <p:cNvSpPr/>
            <p:nvPr/>
          </p:nvSpPr>
          <p:spPr>
            <a:xfrm>
              <a:off x="627" y="4171948"/>
              <a:ext cx="2285373" cy="7429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986AF76-D37D-0644-9D66-2A4CB0443873}"/>
                </a:ext>
              </a:extLst>
            </p:cNvPr>
            <p:cNvSpPr/>
            <p:nvPr/>
          </p:nvSpPr>
          <p:spPr>
            <a:xfrm>
              <a:off x="-15244" y="4171948"/>
              <a:ext cx="685612" cy="742952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E791E7E-84D0-6B4A-B43E-9D4E2DAAB4FB}"/>
                </a:ext>
              </a:extLst>
            </p:cNvPr>
            <p:cNvGrpSpPr/>
            <p:nvPr/>
          </p:nvGrpSpPr>
          <p:grpSpPr>
            <a:xfrm>
              <a:off x="190309" y="4360087"/>
              <a:ext cx="274694" cy="366676"/>
              <a:chOff x="404768" y="3500004"/>
              <a:chExt cx="274694" cy="366676"/>
            </a:xfrm>
            <a:solidFill>
              <a:schemeClr val="bg1"/>
            </a:solidFill>
          </p:grpSpPr>
          <p:sp>
            <p:nvSpPr>
              <p:cNvPr id="62" name="AutoShape 108">
                <a:extLst>
                  <a:ext uri="{FF2B5EF4-FFF2-40B4-BE49-F238E27FC236}">
                    <a16:creationId xmlns:a16="http://schemas.microsoft.com/office/drawing/2014/main" id="{F9288F79-B2D4-E641-A51A-2715D8F1A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72" y="3568834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63" name="AutoShape 109">
                <a:extLst>
                  <a:ext uri="{FF2B5EF4-FFF2-40B4-BE49-F238E27FC236}">
                    <a16:creationId xmlns:a16="http://schemas.microsoft.com/office/drawing/2014/main" id="{7F4D33D1-902A-764C-B981-01EDED9BF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68" y="3500004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id="{D00DDDED-A6EC-4E45-8268-130CFF494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921" y="4266495"/>
              <a:ext cx="1455760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100" b="1" dirty="0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1501 Wilson Blvd.</a:t>
              </a:r>
            </a:p>
            <a:p>
              <a:r>
                <a:rPr lang="en-US" sz="1100" b="1" dirty="0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Suite 910</a:t>
              </a:r>
            </a:p>
            <a:p>
              <a:r>
                <a:rPr lang="en-US" sz="1100" b="1" dirty="0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Arlington, VA 22209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73775E0-00E6-674A-8C87-C19AEEF1B09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87875" y="4405123"/>
            <a:ext cx="2286000" cy="742951"/>
            <a:chOff x="4572000" y="4171949"/>
            <a:chExt cx="2286000" cy="74295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AA3A4F1-3968-5140-9DF8-A0710B1E76A5}"/>
                </a:ext>
              </a:extLst>
            </p:cNvPr>
            <p:cNvSpPr/>
            <p:nvPr/>
          </p:nvSpPr>
          <p:spPr>
            <a:xfrm>
              <a:off x="4572000" y="4171949"/>
              <a:ext cx="2286000" cy="7429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4A5D780-4793-0046-9936-E96AF1F70EF4}"/>
                </a:ext>
              </a:extLst>
            </p:cNvPr>
            <p:cNvSpPr/>
            <p:nvPr/>
          </p:nvSpPr>
          <p:spPr>
            <a:xfrm>
              <a:off x="4572000" y="4171949"/>
              <a:ext cx="685800" cy="742951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F013644-4061-314C-BDED-071B49D4B84F}"/>
                </a:ext>
              </a:extLst>
            </p:cNvPr>
            <p:cNvGrpSpPr/>
            <p:nvPr/>
          </p:nvGrpSpPr>
          <p:grpSpPr>
            <a:xfrm>
              <a:off x="4789128" y="4360086"/>
              <a:ext cx="251543" cy="366676"/>
              <a:chOff x="4077792" y="3500004"/>
              <a:chExt cx="251543" cy="366676"/>
            </a:xfrm>
            <a:solidFill>
              <a:schemeClr val="bg1"/>
            </a:solidFill>
          </p:grpSpPr>
          <p:sp>
            <p:nvSpPr>
              <p:cNvPr id="69" name="AutoShape 97">
                <a:extLst>
                  <a:ext uri="{FF2B5EF4-FFF2-40B4-BE49-F238E27FC236}">
                    <a16:creationId xmlns:a16="http://schemas.microsoft.com/office/drawing/2014/main" id="{0D0E53E9-8AEB-0A4B-B75D-252EA7276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792" y="3500004"/>
                <a:ext cx="251543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70" name="AutoShape 98">
                <a:extLst>
                  <a:ext uri="{FF2B5EF4-FFF2-40B4-BE49-F238E27FC236}">
                    <a16:creationId xmlns:a16="http://schemas.microsoft.com/office/drawing/2014/main" id="{AF0C3EA6-C097-4240-80F1-8074A6961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409" y="3534420"/>
                <a:ext cx="46304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71" name="AutoShape 99">
                <a:extLst>
                  <a:ext uri="{FF2B5EF4-FFF2-40B4-BE49-F238E27FC236}">
                    <a16:creationId xmlns:a16="http://schemas.microsoft.com/office/drawing/2014/main" id="{27E3D5F9-8263-CA42-ABB8-CC1DBA732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298" y="3821003"/>
                <a:ext cx="22526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1759CB3-B3AE-4545-B795-81B4DC5D8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429857"/>
              <a:ext cx="12954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100" b="1" dirty="0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202-869-1695</a:t>
              </a:r>
            </a:p>
          </p:txBody>
        </p:sp>
      </p:grpSp>
      <p:sp>
        <p:nvSpPr>
          <p:cNvPr id="72" name="Title 1">
            <a:extLst>
              <a:ext uri="{FF2B5EF4-FFF2-40B4-BE49-F238E27FC236}">
                <a16:creationId xmlns:a16="http://schemas.microsoft.com/office/drawing/2014/main" id="{CA6034C7-2AF1-2340-B383-E56DACF7A7F7}"/>
              </a:ext>
            </a:extLst>
          </p:cNvPr>
          <p:cNvSpPr txBox="1">
            <a:spLocks/>
          </p:cNvSpPr>
          <p:nvPr userDrawn="1"/>
        </p:nvSpPr>
        <p:spPr>
          <a:xfrm>
            <a:off x="685804" y="828609"/>
            <a:ext cx="8474075" cy="12480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en-US" sz="3800" b="1" dirty="0">
                <a:solidFill>
                  <a:srgbClr val="005CA8"/>
                </a:solidFill>
                <a:latin typeface="+mn-lt"/>
              </a:rPr>
              <a:t>NAME</a:t>
            </a:r>
          </a:p>
          <a:p>
            <a:pPr>
              <a:lnSpc>
                <a:spcPts val="3800"/>
              </a:lnSpc>
            </a:pPr>
            <a:r>
              <a:rPr lang="en-US" sz="3800" b="0" dirty="0">
                <a:solidFill>
                  <a:srgbClr val="005CA8"/>
                </a:solidFill>
                <a:latin typeface="+mn-lt"/>
              </a:rPr>
              <a:t>PROGRAM DIRECTOR, </a:t>
            </a:r>
          </a:p>
          <a:p>
            <a:pPr>
              <a:lnSpc>
                <a:spcPts val="3800"/>
              </a:lnSpc>
            </a:pPr>
            <a:r>
              <a:rPr lang="en-US" sz="3800" b="0" dirty="0">
                <a:solidFill>
                  <a:srgbClr val="005CA8"/>
                </a:solidFill>
                <a:latin typeface="+mn-lt"/>
              </a:rPr>
              <a:t>CLINICAL DIAGNOSTICS</a:t>
            </a:r>
          </a:p>
        </p:txBody>
      </p:sp>
    </p:spTree>
    <p:extLst>
      <p:ext uri="{BB962C8B-B14F-4D97-AF65-F5344CB8AC3E}">
        <p14:creationId xmlns:p14="http://schemas.microsoft.com/office/powerpoint/2010/main" val="2954704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9">
            <a:extLst>
              <a:ext uri="{FF2B5EF4-FFF2-40B4-BE49-F238E27FC236}">
                <a16:creationId xmlns:a16="http://schemas.microsoft.com/office/drawing/2014/main" id="{3FF1D756-2C51-43E1-8DA1-7488FC3B26E9}"/>
              </a:ext>
            </a:extLst>
          </p:cNvPr>
          <p:cNvSpPr/>
          <p:nvPr userDrawn="1"/>
        </p:nvSpPr>
        <p:spPr>
          <a:xfrm>
            <a:off x="8493264" y="4827247"/>
            <a:ext cx="387074" cy="153368"/>
          </a:xfrm>
          <a:prstGeom prst="flowChartOffpageConnector">
            <a:avLst/>
          </a:prstGeom>
          <a:solidFill>
            <a:srgbClr val="003865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54E57D-AA25-48FE-BAD8-96F3F656CFE4}" type="slidenum">
              <a:rPr lang="en-US" sz="825" b="0" smtClean="0">
                <a:solidFill>
                  <a:srgbClr val="005CA8"/>
                </a:solidFill>
                <a:latin typeface="+mn-lt"/>
                <a:ea typeface="Open Sans" pitchFamily="34" charset="0"/>
                <a:cs typeface="Arial" pitchFamily="34" charset="0"/>
              </a:rPr>
              <a:pPr algn="ctr"/>
              <a:t>‹#›</a:t>
            </a:fld>
            <a:endParaRPr lang="en-US" sz="506" b="0">
              <a:solidFill>
                <a:srgbClr val="005CA8"/>
              </a:solidFill>
              <a:latin typeface="+mn-lt"/>
              <a:ea typeface="Open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9FF413F-7E5D-844F-BD7A-F8F05041158F}"/>
              </a:ext>
            </a:extLst>
          </p:cNvPr>
          <p:cNvSpPr/>
          <p:nvPr userDrawn="1"/>
        </p:nvSpPr>
        <p:spPr>
          <a:xfrm>
            <a:off x="9163" y="0"/>
            <a:ext cx="9144000" cy="5148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D2FDC4D-6BA1-F049-B34B-F3813AFF5A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4448" y="2994411"/>
            <a:ext cx="7234640" cy="97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or Presenter Name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C452F6-3120-6A40-BB6F-5C2A7D5839F7}"/>
              </a:ext>
            </a:extLst>
          </p:cNvPr>
          <p:cNvGrpSpPr/>
          <p:nvPr userDrawn="1"/>
        </p:nvGrpSpPr>
        <p:grpSpPr>
          <a:xfrm>
            <a:off x="-13843" y="2"/>
            <a:ext cx="9157843" cy="2634847"/>
            <a:chOff x="-13843" y="0"/>
            <a:chExt cx="9157843" cy="2634846"/>
          </a:xfrm>
        </p:grpSpPr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331A7F50-FEF0-944F-B528-EAEA00A87E30}"/>
                </a:ext>
              </a:extLst>
            </p:cNvPr>
            <p:cNvSpPr/>
            <p:nvPr userDrawn="1"/>
          </p:nvSpPr>
          <p:spPr>
            <a:xfrm>
              <a:off x="-6970" y="0"/>
              <a:ext cx="9144096" cy="1573029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E6A3D17E-0C7F-E447-B529-DF8C745A9511}"/>
                </a:ext>
              </a:extLst>
            </p:cNvPr>
            <p:cNvSpPr/>
            <p:nvPr userDrawn="1"/>
          </p:nvSpPr>
          <p:spPr>
            <a:xfrm flipH="1">
              <a:off x="2194" y="0"/>
              <a:ext cx="9141805" cy="1399995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0C5E8179-B891-D44F-A14F-CE1A4982BF2B}"/>
                </a:ext>
              </a:extLst>
            </p:cNvPr>
            <p:cNvSpPr/>
            <p:nvPr userDrawn="1"/>
          </p:nvSpPr>
          <p:spPr>
            <a:xfrm>
              <a:off x="3127364" y="0"/>
              <a:ext cx="6016636" cy="1311119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4EB482D-F19B-0E45-A6A0-5FEFA68E526C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448336"/>
              <a:ext cx="7270962" cy="2076399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5CE5081-8D92-3E42-A855-A3A21A888958}"/>
                </a:ext>
              </a:extLst>
            </p:cNvPr>
            <p:cNvCxnSpPr/>
            <p:nvPr userDrawn="1"/>
          </p:nvCxnSpPr>
          <p:spPr>
            <a:xfrm flipH="1" flipV="1">
              <a:off x="-13843" y="448336"/>
              <a:ext cx="6240026" cy="218651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4">
            <a:extLst>
              <a:ext uri="{FF2B5EF4-FFF2-40B4-BE49-F238E27FC236}">
                <a16:creationId xmlns:a16="http://schemas.microsoft.com/office/drawing/2014/main" id="{D7F0FB5C-D175-2D47-8590-7537D1182BAD}"/>
              </a:ext>
            </a:extLst>
          </p:cNvPr>
          <p:cNvSpPr/>
          <p:nvPr userDrawn="1"/>
        </p:nvSpPr>
        <p:spPr>
          <a:xfrm flipV="1">
            <a:off x="0" y="3717072"/>
            <a:ext cx="9144000" cy="1419461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739445 w 4445636"/>
              <a:gd name="connsiteY3" fmla="*/ 316683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468864 w 4445636"/>
              <a:gd name="connsiteY3" fmla="*/ 541426 h 817247"/>
              <a:gd name="connsiteX4" fmla="*/ 0 w 4445636"/>
              <a:gd name="connsiteY4" fmla="*/ 0 h 817247"/>
              <a:gd name="connsiteX0" fmla="*/ 7731 w 4453367"/>
              <a:gd name="connsiteY0" fmla="*/ 0 h 817247"/>
              <a:gd name="connsiteX1" fmla="*/ 4453367 w 4453367"/>
              <a:gd name="connsiteY1" fmla="*/ 0 h 817247"/>
              <a:gd name="connsiteX2" fmla="*/ 4453367 w 4453367"/>
              <a:gd name="connsiteY2" fmla="*/ 817247 h 817247"/>
              <a:gd name="connsiteX3" fmla="*/ 0 w 4453367"/>
              <a:gd name="connsiteY3" fmla="*/ 234959 h 817247"/>
              <a:gd name="connsiteX4" fmla="*/ 7731 w 4453367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367" h="817247">
                <a:moveTo>
                  <a:pt x="7731" y="0"/>
                </a:moveTo>
                <a:lnTo>
                  <a:pt x="4453367" y="0"/>
                </a:lnTo>
                <a:lnTo>
                  <a:pt x="4453367" y="817247"/>
                </a:lnTo>
                <a:lnTo>
                  <a:pt x="0" y="234959"/>
                </a:lnTo>
                <a:lnTo>
                  <a:pt x="7731" y="0"/>
                </a:lnTo>
                <a:close/>
              </a:path>
            </a:pathLst>
          </a:custGeom>
          <a:solidFill>
            <a:srgbClr val="D0D0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CD52C927-DC3E-494F-BAFA-254DD245D8A5}"/>
              </a:ext>
            </a:extLst>
          </p:cNvPr>
          <p:cNvSpPr/>
          <p:nvPr userDrawn="1"/>
        </p:nvSpPr>
        <p:spPr>
          <a:xfrm flipH="1" flipV="1">
            <a:off x="0" y="3672971"/>
            <a:ext cx="9144000" cy="1463567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290070 w 4445636"/>
              <a:gd name="connsiteY3" fmla="*/ 215900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152399 h 817247"/>
              <a:gd name="connsiteX4" fmla="*/ 0 w 4445636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8E0D13E9-6FDD-AB45-8FFF-9F5293EDC92D}"/>
              </a:ext>
            </a:extLst>
          </p:cNvPr>
          <p:cNvSpPr/>
          <p:nvPr userDrawn="1"/>
        </p:nvSpPr>
        <p:spPr>
          <a:xfrm flipV="1">
            <a:off x="3172319" y="3771673"/>
            <a:ext cx="5971685" cy="1364865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0"/>
                </a:lnTo>
                <a:close/>
              </a:path>
            </a:pathLst>
          </a:custGeom>
          <a:solidFill>
            <a:srgbClr val="73C0D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3121FBD1-1846-F14E-BE81-2CAD69431C6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54915" y="1537839"/>
            <a:ext cx="7234177" cy="140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55758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798CD71-169E-6C46-961D-25CEC41E4CD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609" y="1819030"/>
            <a:ext cx="7856654" cy="49102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90A8DDC-2CAA-6042-A76B-224884017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12" y="2310057"/>
            <a:ext cx="7878741" cy="1940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0E03C6-5137-084D-9637-5A8ADB4D3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4" y="4401741"/>
            <a:ext cx="1474797" cy="638851"/>
          </a:xfrm>
          <a:prstGeom prst="rect">
            <a:avLst/>
          </a:prstGeom>
        </p:spPr>
      </p:pic>
      <p:sp>
        <p:nvSpPr>
          <p:cNvPr id="22" name="Flowchart: Off-page Connector 9">
            <a:extLst>
              <a:ext uri="{FF2B5EF4-FFF2-40B4-BE49-F238E27FC236}">
                <a16:creationId xmlns:a16="http://schemas.microsoft.com/office/drawing/2014/main" id="{5A2F4B3C-D31B-994F-917B-0CF81AE27FDF}"/>
              </a:ext>
            </a:extLst>
          </p:cNvPr>
          <p:cNvSpPr/>
          <p:nvPr userDrawn="1"/>
        </p:nvSpPr>
        <p:spPr>
          <a:xfrm>
            <a:off x="8493263" y="4618920"/>
            <a:ext cx="387074" cy="204491"/>
          </a:xfrm>
          <a:prstGeom prst="flowChartOffpageConnector">
            <a:avLst/>
          </a:prstGeom>
          <a:solidFill>
            <a:srgbClr val="003865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54E57D-AA25-48FE-BAD8-96F3F656CFE4}" type="slidenum">
              <a:rPr lang="en-US" sz="1100" b="1" smtClean="0">
                <a:solidFill>
                  <a:srgbClr val="005CA8"/>
                </a:solidFill>
                <a:latin typeface="+mj-lt"/>
                <a:ea typeface="Open Sans" pitchFamily="34" charset="0"/>
                <a:cs typeface="Arial" pitchFamily="34" charset="0"/>
              </a:rPr>
              <a:pPr algn="ctr"/>
              <a:t>‹#›</a:t>
            </a:fld>
            <a:endParaRPr lang="en-US" sz="675" b="1" dirty="0">
              <a:solidFill>
                <a:srgbClr val="005CA8"/>
              </a:solidFill>
              <a:latin typeface="+mj-lt"/>
              <a:ea typeface="Open Sans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AF18F9-64E5-6E4F-ADBF-75A676B1102C}"/>
              </a:ext>
            </a:extLst>
          </p:cNvPr>
          <p:cNvGrpSpPr/>
          <p:nvPr userDrawn="1"/>
        </p:nvGrpSpPr>
        <p:grpSpPr>
          <a:xfrm>
            <a:off x="-1" y="-1"/>
            <a:ext cx="9144001" cy="1159893"/>
            <a:chOff x="-1" y="-1"/>
            <a:chExt cx="9144001" cy="115989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4DDBE4D-21C5-E048-9E97-C386D2DF9DB4}"/>
                </a:ext>
              </a:extLst>
            </p:cNvPr>
            <p:cNvCxnSpPr>
              <a:cxnSpLocks/>
              <a:endCxn id="26" idx="3"/>
            </p:cNvCxnSpPr>
            <p:nvPr userDrawn="1"/>
          </p:nvCxnSpPr>
          <p:spPr>
            <a:xfrm flipH="1" flipV="1">
              <a:off x="0" y="290022"/>
              <a:ext cx="8493263" cy="86987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4">
              <a:extLst>
                <a:ext uri="{FF2B5EF4-FFF2-40B4-BE49-F238E27FC236}">
                  <a16:creationId xmlns:a16="http://schemas.microsoft.com/office/drawing/2014/main" id="{65B8EFDE-20FB-444A-B21F-3A517893A994}"/>
                </a:ext>
              </a:extLst>
            </p:cNvPr>
            <p:cNvSpPr/>
            <p:nvPr userDrawn="1"/>
          </p:nvSpPr>
          <p:spPr>
            <a:xfrm flipH="1">
              <a:off x="-1" y="0"/>
              <a:ext cx="9143998" cy="640472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D649DBAB-C367-B94A-B748-7050156B8626}"/>
                </a:ext>
              </a:extLst>
            </p:cNvPr>
            <p:cNvSpPr/>
            <p:nvPr userDrawn="1"/>
          </p:nvSpPr>
          <p:spPr>
            <a:xfrm>
              <a:off x="0" y="-1"/>
              <a:ext cx="9144000" cy="1008773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59648766-AC01-224F-B850-690C20FA0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30497"/>
            <a:ext cx="7886700" cy="88853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Main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41480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D4C3611-BEB4-2D45-8C2C-1CD908CC239A}"/>
              </a:ext>
            </a:extLst>
          </p:cNvPr>
          <p:cNvGrpSpPr/>
          <p:nvPr userDrawn="1"/>
        </p:nvGrpSpPr>
        <p:grpSpPr>
          <a:xfrm>
            <a:off x="-1" y="-1"/>
            <a:ext cx="9144001" cy="1159893"/>
            <a:chOff x="-1" y="-1"/>
            <a:chExt cx="9144001" cy="1159893"/>
          </a:xfrm>
        </p:grpSpPr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D5B85C5C-F169-9A45-8C03-EDDF7BADAFCE}"/>
                </a:ext>
              </a:extLst>
            </p:cNvPr>
            <p:cNvSpPr/>
            <p:nvPr userDrawn="1"/>
          </p:nvSpPr>
          <p:spPr>
            <a:xfrm flipH="1">
              <a:off x="-1" y="0"/>
              <a:ext cx="9143998" cy="640472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2BB90F-A0E0-234E-98CE-2967A95E7C21}"/>
                </a:ext>
              </a:extLst>
            </p:cNvPr>
            <p:cNvCxnSpPr>
              <a:cxnSpLocks/>
              <a:endCxn id="22" idx="3"/>
            </p:cNvCxnSpPr>
            <p:nvPr userDrawn="1"/>
          </p:nvCxnSpPr>
          <p:spPr>
            <a:xfrm flipH="1" flipV="1">
              <a:off x="0" y="290022"/>
              <a:ext cx="8493263" cy="86987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E9D3BAB0-7AC4-DB44-A3FA-74CCAAB33E15}"/>
                </a:ext>
              </a:extLst>
            </p:cNvPr>
            <p:cNvSpPr/>
            <p:nvPr userDrawn="1"/>
          </p:nvSpPr>
          <p:spPr>
            <a:xfrm>
              <a:off x="0" y="-1"/>
              <a:ext cx="9144000" cy="1008773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5D3C332-B095-C449-95A5-F60EA9B5DF2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28653" y="1667099"/>
            <a:ext cx="7864613" cy="25835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AFAFD80-DBF5-F14D-9786-2A3B35174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30496"/>
            <a:ext cx="7886700" cy="73660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Main Heading Goes Here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EE95112-FC47-4441-94DD-855A8431B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4" y="4401741"/>
            <a:ext cx="1474797" cy="638851"/>
          </a:xfrm>
          <a:prstGeom prst="rect">
            <a:avLst/>
          </a:prstGeom>
        </p:spPr>
      </p:pic>
      <p:sp>
        <p:nvSpPr>
          <p:cNvPr id="26" name="Flowchart: Off-page Connector 9">
            <a:extLst>
              <a:ext uri="{FF2B5EF4-FFF2-40B4-BE49-F238E27FC236}">
                <a16:creationId xmlns:a16="http://schemas.microsoft.com/office/drawing/2014/main" id="{1AB9D9B7-0EB1-334C-A953-03122372D0C8}"/>
              </a:ext>
            </a:extLst>
          </p:cNvPr>
          <p:cNvSpPr/>
          <p:nvPr userDrawn="1"/>
        </p:nvSpPr>
        <p:spPr>
          <a:xfrm>
            <a:off x="8493263" y="4618920"/>
            <a:ext cx="387074" cy="204491"/>
          </a:xfrm>
          <a:prstGeom prst="flowChartOffpageConnector">
            <a:avLst/>
          </a:prstGeom>
          <a:solidFill>
            <a:srgbClr val="003865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54E57D-AA25-48FE-BAD8-96F3F656CFE4}" type="slidenum">
              <a:rPr lang="en-US" sz="1100" b="1" smtClean="0">
                <a:solidFill>
                  <a:srgbClr val="005CA8"/>
                </a:solidFill>
                <a:latin typeface="+mj-lt"/>
                <a:ea typeface="Open Sans" pitchFamily="34" charset="0"/>
                <a:cs typeface="Arial" pitchFamily="34" charset="0"/>
              </a:rPr>
              <a:pPr algn="ctr"/>
              <a:t>‹#›</a:t>
            </a:fld>
            <a:endParaRPr lang="en-US" sz="675" b="1" dirty="0">
              <a:solidFill>
                <a:srgbClr val="005CA8"/>
              </a:solidFill>
              <a:latin typeface="+mj-lt"/>
              <a:ea typeface="Open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8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e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4AB73EF-1BED-A045-8476-942A20C0D47B}"/>
              </a:ext>
            </a:extLst>
          </p:cNvPr>
          <p:cNvSpPr/>
          <p:nvPr userDrawn="1"/>
        </p:nvSpPr>
        <p:spPr>
          <a:xfrm>
            <a:off x="-1" y="0"/>
            <a:ext cx="9144000" cy="51480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6123AB-E4EB-954E-8F40-7CA487E96FC9}"/>
              </a:ext>
            </a:extLst>
          </p:cNvPr>
          <p:cNvGrpSpPr/>
          <p:nvPr userDrawn="1"/>
        </p:nvGrpSpPr>
        <p:grpSpPr>
          <a:xfrm>
            <a:off x="-13843" y="2"/>
            <a:ext cx="9157843" cy="2634847"/>
            <a:chOff x="-13843" y="0"/>
            <a:chExt cx="9157843" cy="2634846"/>
          </a:xfrm>
        </p:grpSpPr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A52323DB-699E-E340-8EB4-934B87927BA6}"/>
                </a:ext>
              </a:extLst>
            </p:cNvPr>
            <p:cNvSpPr/>
            <p:nvPr userDrawn="1"/>
          </p:nvSpPr>
          <p:spPr>
            <a:xfrm>
              <a:off x="-6970" y="0"/>
              <a:ext cx="9144096" cy="1573029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AA2202C8-4F24-7346-95C2-5F1C53DF64E2}"/>
                </a:ext>
              </a:extLst>
            </p:cNvPr>
            <p:cNvSpPr/>
            <p:nvPr userDrawn="1"/>
          </p:nvSpPr>
          <p:spPr>
            <a:xfrm flipH="1">
              <a:off x="2194" y="0"/>
              <a:ext cx="9141805" cy="1399995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32" name="Rectangle 4">
              <a:extLst>
                <a:ext uri="{FF2B5EF4-FFF2-40B4-BE49-F238E27FC236}">
                  <a16:creationId xmlns:a16="http://schemas.microsoft.com/office/drawing/2014/main" id="{D1B0C863-117F-1E48-960B-48451FD06BA0}"/>
                </a:ext>
              </a:extLst>
            </p:cNvPr>
            <p:cNvSpPr/>
            <p:nvPr userDrawn="1"/>
          </p:nvSpPr>
          <p:spPr>
            <a:xfrm>
              <a:off x="3127364" y="0"/>
              <a:ext cx="6016636" cy="1311119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967FEBA-E8F2-0943-AB5C-147DE1E99612}"/>
                </a:ext>
              </a:extLst>
            </p:cNvPr>
            <p:cNvCxnSpPr/>
            <p:nvPr userDrawn="1"/>
          </p:nvCxnSpPr>
          <p:spPr>
            <a:xfrm flipH="1" flipV="1">
              <a:off x="77804" y="448336"/>
              <a:ext cx="7193157" cy="2076398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BC12FC7-1D1C-4D43-B891-2EDB115C7623}"/>
                </a:ext>
              </a:extLst>
            </p:cNvPr>
            <p:cNvCxnSpPr/>
            <p:nvPr userDrawn="1"/>
          </p:nvCxnSpPr>
          <p:spPr>
            <a:xfrm flipH="1" flipV="1">
              <a:off x="-13843" y="448336"/>
              <a:ext cx="6240026" cy="218651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4">
            <a:extLst>
              <a:ext uri="{FF2B5EF4-FFF2-40B4-BE49-F238E27FC236}">
                <a16:creationId xmlns:a16="http://schemas.microsoft.com/office/drawing/2014/main" id="{72D5C8E6-05CB-5547-806E-AACD9EC49DE5}"/>
              </a:ext>
            </a:extLst>
          </p:cNvPr>
          <p:cNvSpPr/>
          <p:nvPr userDrawn="1"/>
        </p:nvSpPr>
        <p:spPr>
          <a:xfrm flipV="1">
            <a:off x="0" y="3728608"/>
            <a:ext cx="9144000" cy="1419461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739445 w 4445636"/>
              <a:gd name="connsiteY3" fmla="*/ 316683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468864 w 4445636"/>
              <a:gd name="connsiteY3" fmla="*/ 541426 h 817247"/>
              <a:gd name="connsiteX4" fmla="*/ 0 w 4445636"/>
              <a:gd name="connsiteY4" fmla="*/ 0 h 817247"/>
              <a:gd name="connsiteX0" fmla="*/ 7731 w 4453367"/>
              <a:gd name="connsiteY0" fmla="*/ 0 h 817247"/>
              <a:gd name="connsiteX1" fmla="*/ 4453367 w 4453367"/>
              <a:gd name="connsiteY1" fmla="*/ 0 h 817247"/>
              <a:gd name="connsiteX2" fmla="*/ 4453367 w 4453367"/>
              <a:gd name="connsiteY2" fmla="*/ 817247 h 817247"/>
              <a:gd name="connsiteX3" fmla="*/ 0 w 4453367"/>
              <a:gd name="connsiteY3" fmla="*/ 234959 h 817247"/>
              <a:gd name="connsiteX4" fmla="*/ 7731 w 4453367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367" h="817247">
                <a:moveTo>
                  <a:pt x="7731" y="0"/>
                </a:moveTo>
                <a:lnTo>
                  <a:pt x="4453367" y="0"/>
                </a:lnTo>
                <a:lnTo>
                  <a:pt x="4453367" y="817247"/>
                </a:lnTo>
                <a:lnTo>
                  <a:pt x="0" y="234959"/>
                </a:lnTo>
                <a:lnTo>
                  <a:pt x="7731" y="0"/>
                </a:lnTo>
                <a:close/>
              </a:path>
            </a:pathLst>
          </a:custGeom>
          <a:solidFill>
            <a:srgbClr val="D0D0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BD513EA0-DB7B-AE46-A175-8A8C54B81088}"/>
              </a:ext>
            </a:extLst>
          </p:cNvPr>
          <p:cNvSpPr/>
          <p:nvPr userDrawn="1"/>
        </p:nvSpPr>
        <p:spPr>
          <a:xfrm flipH="1" flipV="1">
            <a:off x="0" y="3684507"/>
            <a:ext cx="9144000" cy="1463567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290070 w 4445636"/>
              <a:gd name="connsiteY3" fmla="*/ 215900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152399 h 817247"/>
              <a:gd name="connsiteX4" fmla="*/ 0 w 4445636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97F0DADA-4A3E-7347-8EBF-6452751522C1}"/>
              </a:ext>
            </a:extLst>
          </p:cNvPr>
          <p:cNvSpPr/>
          <p:nvPr userDrawn="1"/>
        </p:nvSpPr>
        <p:spPr>
          <a:xfrm flipV="1">
            <a:off x="3172319" y="3783209"/>
            <a:ext cx="5971685" cy="1364865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0"/>
                </a:lnTo>
                <a:close/>
              </a:path>
            </a:pathLst>
          </a:custGeom>
          <a:solidFill>
            <a:srgbClr val="73C0D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B388E4C6-917D-024A-B306-972DA05354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4448" y="2974867"/>
            <a:ext cx="7234640" cy="709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Subtitle or Presenter Name </a:t>
            </a:r>
          </a:p>
        </p:txBody>
      </p:sp>
      <p:sp>
        <p:nvSpPr>
          <p:cNvPr id="39" name="Content Placeholder 10">
            <a:extLst>
              <a:ext uri="{FF2B5EF4-FFF2-40B4-BE49-F238E27FC236}">
                <a16:creationId xmlns:a16="http://schemas.microsoft.com/office/drawing/2014/main" id="{B4020A0A-508D-1041-BB39-0E00BC128CB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54915" y="1444100"/>
            <a:ext cx="7234177" cy="1526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1265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AABAD3C-7882-EE4C-9E7D-BFA4B8BFB9CE}"/>
              </a:ext>
            </a:extLst>
          </p:cNvPr>
          <p:cNvGrpSpPr/>
          <p:nvPr userDrawn="1"/>
        </p:nvGrpSpPr>
        <p:grpSpPr>
          <a:xfrm>
            <a:off x="-1" y="-1"/>
            <a:ext cx="9144001" cy="1159893"/>
            <a:chOff x="-1" y="-1"/>
            <a:chExt cx="9144001" cy="1159893"/>
          </a:xfrm>
        </p:grpSpPr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A2F116D0-8320-9844-8CE6-36FDE8E7662D}"/>
                </a:ext>
              </a:extLst>
            </p:cNvPr>
            <p:cNvSpPr/>
            <p:nvPr userDrawn="1"/>
          </p:nvSpPr>
          <p:spPr>
            <a:xfrm flipH="1">
              <a:off x="-1" y="0"/>
              <a:ext cx="9143998" cy="640472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484EA26-C93D-D34B-BB6E-C1C8397BA80F}"/>
                </a:ext>
              </a:extLst>
            </p:cNvPr>
            <p:cNvCxnSpPr>
              <a:cxnSpLocks/>
              <a:endCxn id="23" idx="3"/>
            </p:cNvCxnSpPr>
            <p:nvPr userDrawn="1"/>
          </p:nvCxnSpPr>
          <p:spPr>
            <a:xfrm flipH="1" flipV="1">
              <a:off x="0" y="290022"/>
              <a:ext cx="8493263" cy="86987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7F34E7CB-26FE-D74E-AFC5-1815E6E697DF}"/>
                </a:ext>
              </a:extLst>
            </p:cNvPr>
            <p:cNvSpPr/>
            <p:nvPr userDrawn="1"/>
          </p:nvSpPr>
          <p:spPr>
            <a:xfrm>
              <a:off x="0" y="-1"/>
              <a:ext cx="9144000" cy="1008773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E74E987-D5A3-9A41-B9E5-434A01999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24249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  <a:latin typeface="+mn-lt"/>
              </a:defRPr>
            </a:lvl3pPr>
            <a:lvl4pPr>
              <a:defRPr b="0">
                <a:solidFill>
                  <a:schemeClr val="tx1"/>
                </a:solidFill>
                <a:latin typeface="+mn-lt"/>
              </a:defRPr>
            </a:lvl4pPr>
            <a:lvl5pPr>
              <a:defRPr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56B2A228-66A0-5F4E-B9FF-0959A3462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24249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  <a:latin typeface="+mn-lt"/>
              </a:defRPr>
            </a:lvl3pPr>
            <a:lvl4pPr>
              <a:defRPr b="0">
                <a:solidFill>
                  <a:schemeClr val="tx1"/>
                </a:solidFill>
                <a:latin typeface="+mn-lt"/>
              </a:defRPr>
            </a:lvl4pPr>
            <a:lvl5pPr>
              <a:defRPr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3D25EA9-791E-E74E-92B2-8CD1DA6D9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30497"/>
            <a:ext cx="7886700" cy="8529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Main Heading Goes Here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A9C6C53-D909-0F42-ADF7-DC75A9220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4" y="4401741"/>
            <a:ext cx="1474797" cy="638851"/>
          </a:xfrm>
          <a:prstGeom prst="rect">
            <a:avLst/>
          </a:prstGeom>
        </p:spPr>
      </p:pic>
      <p:sp>
        <p:nvSpPr>
          <p:cNvPr id="29" name="Flowchart: Off-page Connector 9">
            <a:extLst>
              <a:ext uri="{FF2B5EF4-FFF2-40B4-BE49-F238E27FC236}">
                <a16:creationId xmlns:a16="http://schemas.microsoft.com/office/drawing/2014/main" id="{D73C6B19-E29F-654D-9A7E-DD644DFF1DA4}"/>
              </a:ext>
            </a:extLst>
          </p:cNvPr>
          <p:cNvSpPr/>
          <p:nvPr userDrawn="1"/>
        </p:nvSpPr>
        <p:spPr>
          <a:xfrm>
            <a:off x="8493263" y="4618920"/>
            <a:ext cx="387074" cy="204491"/>
          </a:xfrm>
          <a:prstGeom prst="flowChartOffpageConnector">
            <a:avLst/>
          </a:prstGeom>
          <a:solidFill>
            <a:srgbClr val="003865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54E57D-AA25-48FE-BAD8-96F3F656CFE4}" type="slidenum">
              <a:rPr lang="en-US" sz="1100" b="1" smtClean="0">
                <a:solidFill>
                  <a:srgbClr val="005CA8"/>
                </a:solidFill>
                <a:latin typeface="+mj-lt"/>
                <a:ea typeface="Open Sans" pitchFamily="34" charset="0"/>
                <a:cs typeface="Arial" pitchFamily="34" charset="0"/>
              </a:rPr>
              <a:pPr algn="ctr"/>
              <a:t>‹#›</a:t>
            </a:fld>
            <a:endParaRPr lang="en-US" sz="675" b="1" dirty="0">
              <a:solidFill>
                <a:srgbClr val="005CA8"/>
              </a:solidFill>
              <a:latin typeface="+mj-lt"/>
              <a:ea typeface="Open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5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6AA005E-40A5-AB4A-A62E-33761D5544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609" y="1819030"/>
            <a:ext cx="3868340" cy="49102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2E3C12B-D410-2B4B-A45D-D9E5F6320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9" y="2310057"/>
            <a:ext cx="3868340" cy="1940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E3AC62B-A579-6E4B-A199-03CD587D307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5920" y="1819030"/>
            <a:ext cx="3887391" cy="49102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B668471F-7741-314E-B2B7-0AFB4D0E2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5920" y="2310057"/>
            <a:ext cx="3887391" cy="1940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  <a:latin typeface="+mn-lt"/>
              </a:defRPr>
            </a:lvl3pPr>
            <a:lvl4pPr>
              <a:defRPr b="0">
                <a:solidFill>
                  <a:schemeClr val="tx1"/>
                </a:solidFill>
                <a:latin typeface="+mn-lt"/>
              </a:defRPr>
            </a:lvl4pPr>
            <a:lvl5pPr>
              <a:defRPr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130D7E-B155-5149-AB0A-B65DB1B6C228}"/>
              </a:ext>
            </a:extLst>
          </p:cNvPr>
          <p:cNvGrpSpPr/>
          <p:nvPr userDrawn="1"/>
        </p:nvGrpSpPr>
        <p:grpSpPr>
          <a:xfrm>
            <a:off x="-1" y="-1"/>
            <a:ext cx="9144001" cy="1159893"/>
            <a:chOff x="-1" y="-1"/>
            <a:chExt cx="9144001" cy="115989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21D398F-3416-224B-903E-5CCB4BC5384A}"/>
                </a:ext>
              </a:extLst>
            </p:cNvPr>
            <p:cNvCxnSpPr>
              <a:cxnSpLocks/>
              <a:endCxn id="30" idx="3"/>
            </p:cNvCxnSpPr>
            <p:nvPr userDrawn="1"/>
          </p:nvCxnSpPr>
          <p:spPr>
            <a:xfrm flipH="1" flipV="1">
              <a:off x="0" y="290022"/>
              <a:ext cx="8493263" cy="86987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467E0369-136B-C747-A3F9-3E33CBF3616A}"/>
                </a:ext>
              </a:extLst>
            </p:cNvPr>
            <p:cNvSpPr/>
            <p:nvPr userDrawn="1"/>
          </p:nvSpPr>
          <p:spPr>
            <a:xfrm flipH="1">
              <a:off x="-1" y="0"/>
              <a:ext cx="9143998" cy="640472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C30C23DF-6FCB-D44B-B23D-5838BABC2C2B}"/>
                </a:ext>
              </a:extLst>
            </p:cNvPr>
            <p:cNvSpPr/>
            <p:nvPr userDrawn="1"/>
          </p:nvSpPr>
          <p:spPr>
            <a:xfrm>
              <a:off x="0" y="-1"/>
              <a:ext cx="9144000" cy="1008773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38A2F252-B12E-7549-BB0A-4F1BB6679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612" y="930497"/>
            <a:ext cx="7878741" cy="88853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Main Heading Goes Here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D1729EA-F57D-9040-A757-9E27595BE7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4" y="4401741"/>
            <a:ext cx="1474797" cy="638851"/>
          </a:xfrm>
          <a:prstGeom prst="rect">
            <a:avLst/>
          </a:prstGeom>
        </p:spPr>
      </p:pic>
      <p:sp>
        <p:nvSpPr>
          <p:cNvPr id="33" name="Flowchart: Off-page Connector 9">
            <a:extLst>
              <a:ext uri="{FF2B5EF4-FFF2-40B4-BE49-F238E27FC236}">
                <a16:creationId xmlns:a16="http://schemas.microsoft.com/office/drawing/2014/main" id="{848DD150-DBB9-1843-B53F-92A41001B02B}"/>
              </a:ext>
            </a:extLst>
          </p:cNvPr>
          <p:cNvSpPr/>
          <p:nvPr userDrawn="1"/>
        </p:nvSpPr>
        <p:spPr>
          <a:xfrm>
            <a:off x="8493263" y="4618920"/>
            <a:ext cx="387074" cy="204491"/>
          </a:xfrm>
          <a:prstGeom prst="flowChartOffpageConnector">
            <a:avLst/>
          </a:prstGeom>
          <a:solidFill>
            <a:srgbClr val="003865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54E57D-AA25-48FE-BAD8-96F3F656CFE4}" type="slidenum">
              <a:rPr lang="en-US" sz="1100" b="1" smtClean="0">
                <a:solidFill>
                  <a:srgbClr val="005CA8"/>
                </a:solidFill>
                <a:latin typeface="+mj-lt"/>
                <a:ea typeface="Open Sans" pitchFamily="34" charset="0"/>
                <a:cs typeface="Arial" pitchFamily="34" charset="0"/>
              </a:rPr>
              <a:pPr algn="ctr"/>
              <a:t>‹#›</a:t>
            </a:fld>
            <a:endParaRPr lang="en-US" sz="675" b="1" dirty="0">
              <a:solidFill>
                <a:srgbClr val="005CA8"/>
              </a:solidFill>
              <a:latin typeface="+mj-lt"/>
              <a:ea typeface="Open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1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FB067B-53F6-9E40-8D38-CE9359F78698}"/>
              </a:ext>
            </a:extLst>
          </p:cNvPr>
          <p:cNvSpPr/>
          <p:nvPr userDrawn="1"/>
        </p:nvSpPr>
        <p:spPr>
          <a:xfrm>
            <a:off x="-1" y="2"/>
            <a:ext cx="9144000" cy="51480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15719D-389F-4F4B-85F2-73F117524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4448" y="2974867"/>
            <a:ext cx="7234640" cy="709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Subtitle or Presenter Name 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99D4E732-18BB-FF4B-86AC-404534162A70}"/>
              </a:ext>
            </a:extLst>
          </p:cNvPr>
          <p:cNvSpPr/>
          <p:nvPr userDrawn="1"/>
        </p:nvSpPr>
        <p:spPr>
          <a:xfrm>
            <a:off x="-6970" y="0"/>
            <a:ext cx="9144096" cy="1573029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739445 w 4445636"/>
              <a:gd name="connsiteY3" fmla="*/ 316683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468864 w 4445636"/>
              <a:gd name="connsiteY3" fmla="*/ 541426 h 817247"/>
              <a:gd name="connsiteX4" fmla="*/ 0 w 4445636"/>
              <a:gd name="connsiteY4" fmla="*/ 0 h 817247"/>
              <a:gd name="connsiteX0" fmla="*/ 7731 w 4453367"/>
              <a:gd name="connsiteY0" fmla="*/ 0 h 817247"/>
              <a:gd name="connsiteX1" fmla="*/ 4453367 w 4453367"/>
              <a:gd name="connsiteY1" fmla="*/ 0 h 817247"/>
              <a:gd name="connsiteX2" fmla="*/ 4453367 w 4453367"/>
              <a:gd name="connsiteY2" fmla="*/ 817247 h 817247"/>
              <a:gd name="connsiteX3" fmla="*/ 0 w 4453367"/>
              <a:gd name="connsiteY3" fmla="*/ 234959 h 817247"/>
              <a:gd name="connsiteX4" fmla="*/ 7731 w 4453367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367" h="817247">
                <a:moveTo>
                  <a:pt x="7731" y="0"/>
                </a:moveTo>
                <a:lnTo>
                  <a:pt x="4453367" y="0"/>
                </a:lnTo>
                <a:lnTo>
                  <a:pt x="4453367" y="817247"/>
                </a:lnTo>
                <a:lnTo>
                  <a:pt x="0" y="234959"/>
                </a:lnTo>
                <a:lnTo>
                  <a:pt x="7731" y="0"/>
                </a:lnTo>
                <a:close/>
              </a:path>
            </a:pathLst>
          </a:custGeom>
          <a:solidFill>
            <a:srgbClr val="D0D0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C01D950-6251-8841-AC25-A818CCB2D18B}"/>
              </a:ext>
            </a:extLst>
          </p:cNvPr>
          <p:cNvSpPr/>
          <p:nvPr userDrawn="1"/>
        </p:nvSpPr>
        <p:spPr>
          <a:xfrm flipH="1">
            <a:off x="2198" y="1"/>
            <a:ext cx="9141805" cy="1399995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290070 w 4445636"/>
              <a:gd name="connsiteY3" fmla="*/ 215900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152399 h 817247"/>
              <a:gd name="connsiteX4" fmla="*/ 0 w 4445636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E615E1CE-1226-244B-A07B-5ED82E6F1637}"/>
              </a:ext>
            </a:extLst>
          </p:cNvPr>
          <p:cNvSpPr/>
          <p:nvPr userDrawn="1"/>
        </p:nvSpPr>
        <p:spPr>
          <a:xfrm>
            <a:off x="3127364" y="3"/>
            <a:ext cx="6016636" cy="1311119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1EC1FB-4B2A-9A47-80AA-98ACC021936A}"/>
              </a:ext>
            </a:extLst>
          </p:cNvPr>
          <p:cNvCxnSpPr/>
          <p:nvPr userDrawn="1"/>
        </p:nvCxnSpPr>
        <p:spPr>
          <a:xfrm flipH="1" flipV="1">
            <a:off x="19933" y="448338"/>
            <a:ext cx="7193157" cy="2076399"/>
          </a:xfrm>
          <a:prstGeom prst="line">
            <a:avLst/>
          </a:prstGeom>
          <a:ln w="25400" cap="flat">
            <a:solidFill>
              <a:schemeClr val="bg1">
                <a:alpha val="3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2054342-9363-174C-B964-9D4A33ECA619}"/>
              </a:ext>
            </a:extLst>
          </p:cNvPr>
          <p:cNvCxnSpPr/>
          <p:nvPr userDrawn="1"/>
        </p:nvCxnSpPr>
        <p:spPr>
          <a:xfrm flipH="1" flipV="1">
            <a:off x="-71718" y="448338"/>
            <a:ext cx="6240026" cy="2186511"/>
          </a:xfrm>
          <a:prstGeom prst="line">
            <a:avLst/>
          </a:prstGeom>
          <a:ln w="25400" cap="flat">
            <a:solidFill>
              <a:schemeClr val="bg1">
                <a:alpha val="3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>
            <a:extLst>
              <a:ext uri="{FF2B5EF4-FFF2-40B4-BE49-F238E27FC236}">
                <a16:creationId xmlns:a16="http://schemas.microsoft.com/office/drawing/2014/main" id="{535C108C-BAEE-CC4F-B784-43C38CB6968D}"/>
              </a:ext>
            </a:extLst>
          </p:cNvPr>
          <p:cNvSpPr/>
          <p:nvPr userDrawn="1"/>
        </p:nvSpPr>
        <p:spPr>
          <a:xfrm flipV="1">
            <a:off x="0" y="3728611"/>
            <a:ext cx="9144000" cy="1419461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739445 w 4445636"/>
              <a:gd name="connsiteY3" fmla="*/ 316683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468864 w 4445636"/>
              <a:gd name="connsiteY3" fmla="*/ 541426 h 817247"/>
              <a:gd name="connsiteX4" fmla="*/ 0 w 4445636"/>
              <a:gd name="connsiteY4" fmla="*/ 0 h 817247"/>
              <a:gd name="connsiteX0" fmla="*/ 7731 w 4453367"/>
              <a:gd name="connsiteY0" fmla="*/ 0 h 817247"/>
              <a:gd name="connsiteX1" fmla="*/ 4453367 w 4453367"/>
              <a:gd name="connsiteY1" fmla="*/ 0 h 817247"/>
              <a:gd name="connsiteX2" fmla="*/ 4453367 w 4453367"/>
              <a:gd name="connsiteY2" fmla="*/ 817247 h 817247"/>
              <a:gd name="connsiteX3" fmla="*/ 0 w 4453367"/>
              <a:gd name="connsiteY3" fmla="*/ 234959 h 817247"/>
              <a:gd name="connsiteX4" fmla="*/ 7731 w 4453367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367" h="817247">
                <a:moveTo>
                  <a:pt x="7731" y="0"/>
                </a:moveTo>
                <a:lnTo>
                  <a:pt x="4453367" y="0"/>
                </a:lnTo>
                <a:lnTo>
                  <a:pt x="4453367" y="817247"/>
                </a:lnTo>
                <a:lnTo>
                  <a:pt x="0" y="234959"/>
                </a:lnTo>
                <a:lnTo>
                  <a:pt x="7731" y="0"/>
                </a:lnTo>
                <a:close/>
              </a:path>
            </a:pathLst>
          </a:custGeom>
          <a:solidFill>
            <a:srgbClr val="D0D0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CC0C7A41-8410-C046-8252-7E793A7DD531}"/>
              </a:ext>
            </a:extLst>
          </p:cNvPr>
          <p:cNvSpPr/>
          <p:nvPr userDrawn="1"/>
        </p:nvSpPr>
        <p:spPr>
          <a:xfrm flipH="1" flipV="1">
            <a:off x="0" y="3684509"/>
            <a:ext cx="9144000" cy="1463567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290070 w 4445636"/>
              <a:gd name="connsiteY3" fmla="*/ 215900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152399 h 817247"/>
              <a:gd name="connsiteX4" fmla="*/ 0 w 4445636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A28648D9-BCFA-684B-ABFD-587CAB0AA2B8}"/>
              </a:ext>
            </a:extLst>
          </p:cNvPr>
          <p:cNvSpPr/>
          <p:nvPr userDrawn="1"/>
        </p:nvSpPr>
        <p:spPr>
          <a:xfrm flipV="1">
            <a:off x="3172319" y="3783210"/>
            <a:ext cx="5971685" cy="1364865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B272E498-DBA6-5345-A39A-55F7285E56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54915" y="1444100"/>
            <a:ext cx="7234177" cy="1526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1857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3D4085BB-4C04-A241-B01D-3CC317AC6C0D}"/>
              </a:ext>
            </a:extLst>
          </p:cNvPr>
          <p:cNvGrpSpPr/>
          <p:nvPr userDrawn="1"/>
        </p:nvGrpSpPr>
        <p:grpSpPr>
          <a:xfrm>
            <a:off x="-1" y="-1"/>
            <a:ext cx="9144001" cy="1159893"/>
            <a:chOff x="-1" y="-1"/>
            <a:chExt cx="9144001" cy="1159893"/>
          </a:xfrm>
        </p:grpSpPr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306F48AC-3929-5542-913A-3DDF8EF265D6}"/>
                </a:ext>
              </a:extLst>
            </p:cNvPr>
            <p:cNvSpPr/>
            <p:nvPr userDrawn="1"/>
          </p:nvSpPr>
          <p:spPr>
            <a:xfrm flipH="1">
              <a:off x="-1" y="0"/>
              <a:ext cx="9143998" cy="640472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C36DA67-1B8C-7C40-A421-C99D5303433B}"/>
                </a:ext>
              </a:extLst>
            </p:cNvPr>
            <p:cNvCxnSpPr>
              <a:cxnSpLocks/>
              <a:endCxn id="26" idx="3"/>
            </p:cNvCxnSpPr>
            <p:nvPr userDrawn="1"/>
          </p:nvCxnSpPr>
          <p:spPr>
            <a:xfrm flipH="1" flipV="1">
              <a:off x="0" y="290022"/>
              <a:ext cx="8493263" cy="86987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C06DDBEF-6571-ED4E-B859-16829849F965}"/>
                </a:ext>
              </a:extLst>
            </p:cNvPr>
            <p:cNvSpPr/>
            <p:nvPr userDrawn="1"/>
          </p:nvSpPr>
          <p:spPr>
            <a:xfrm>
              <a:off x="0" y="-1"/>
              <a:ext cx="9144000" cy="1008773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016D0ABF-A655-494B-A236-9D4FC8864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987427"/>
            <a:ext cx="3234272" cy="10699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3600"/>
              </a:lnSpc>
              <a:defRPr sz="3600" b="1">
                <a:solidFill>
                  <a:srgbClr val="005CA8"/>
                </a:solidFill>
                <a:latin typeface="+mn-lt"/>
              </a:defRPr>
            </a:lvl1pPr>
          </a:lstStyle>
          <a:p>
            <a:r>
              <a:rPr lang="en-US" dirty="0"/>
              <a:t>Main Heading Goes Here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C9E690D-85D8-4B49-B02E-EA75C1767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441" y="987428"/>
            <a:ext cx="4419103" cy="33556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defRPr sz="2000" b="0">
                <a:solidFill>
                  <a:schemeClr val="tx1"/>
                </a:solidFill>
                <a:latin typeface="+mn-lt"/>
              </a:defRPr>
            </a:lvl3pPr>
            <a:lvl4pPr>
              <a:defRPr sz="2000" b="0">
                <a:solidFill>
                  <a:schemeClr val="tx1"/>
                </a:solidFill>
                <a:latin typeface="+mn-lt"/>
              </a:defRPr>
            </a:lvl4pPr>
            <a:lvl5pPr>
              <a:defRPr sz="2000" b="0">
                <a:solidFill>
                  <a:schemeClr val="tx1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2332694A-CAF0-C74E-9447-5A307BC66F28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29845" y="2057400"/>
            <a:ext cx="3234271" cy="228563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BE49A17-90B2-8547-8C0B-B93779C15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4" y="4401741"/>
            <a:ext cx="1474797" cy="638851"/>
          </a:xfrm>
          <a:prstGeom prst="rect">
            <a:avLst/>
          </a:prstGeom>
        </p:spPr>
      </p:pic>
      <p:sp>
        <p:nvSpPr>
          <p:cNvPr id="31" name="Flowchart: Off-page Connector 9">
            <a:extLst>
              <a:ext uri="{FF2B5EF4-FFF2-40B4-BE49-F238E27FC236}">
                <a16:creationId xmlns:a16="http://schemas.microsoft.com/office/drawing/2014/main" id="{CD3D310A-BCEA-D945-8168-3B393069104D}"/>
              </a:ext>
            </a:extLst>
          </p:cNvPr>
          <p:cNvSpPr/>
          <p:nvPr userDrawn="1"/>
        </p:nvSpPr>
        <p:spPr>
          <a:xfrm>
            <a:off x="8493263" y="4618920"/>
            <a:ext cx="387074" cy="204491"/>
          </a:xfrm>
          <a:prstGeom prst="flowChartOffpageConnector">
            <a:avLst/>
          </a:prstGeom>
          <a:solidFill>
            <a:srgbClr val="003865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54E57D-AA25-48FE-BAD8-96F3F656CFE4}" type="slidenum">
              <a:rPr lang="en-US" sz="1100" b="1" smtClean="0">
                <a:solidFill>
                  <a:srgbClr val="005CA8"/>
                </a:solidFill>
                <a:latin typeface="+mj-lt"/>
                <a:ea typeface="Open Sans" pitchFamily="34" charset="0"/>
                <a:cs typeface="Arial" pitchFamily="34" charset="0"/>
              </a:rPr>
              <a:pPr algn="ctr"/>
              <a:t>‹#›</a:t>
            </a:fld>
            <a:endParaRPr lang="en-US" sz="675" b="1" dirty="0">
              <a:solidFill>
                <a:srgbClr val="005CA8"/>
              </a:solidFill>
              <a:latin typeface="+mj-lt"/>
              <a:ea typeface="Open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7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36B868E-08EB-2A46-9E30-2E0131F73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4783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733E6-B609-154C-9FC5-E5B743AAEF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3776240-50D8-1E45-A0D7-06585FEFE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251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7358B6FB-D1FE-4342-A679-F2520F7B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746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90" r:id="rId3"/>
    <p:sldLayoutId id="2147483666" r:id="rId4"/>
    <p:sldLayoutId id="2147483663" r:id="rId5"/>
    <p:sldLayoutId id="2147483664" r:id="rId6"/>
    <p:sldLayoutId id="2147483665" r:id="rId7"/>
    <p:sldLayoutId id="2147483686" r:id="rId8"/>
    <p:sldLayoutId id="2147483668" r:id="rId9"/>
    <p:sldLayoutId id="2147483669" r:id="rId10"/>
    <p:sldLayoutId id="2147483689" r:id="rId11"/>
    <p:sldLayoutId id="2147483673" r:id="rId12"/>
    <p:sldLayoutId id="2147483676" r:id="rId13"/>
    <p:sldLayoutId id="2147483691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accent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82E7C9-3FF7-8949-8F5A-5F970281D3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 Crouse, </a:t>
            </a:r>
            <a:r>
              <a:rPr lang="en-US" dirty="0" err="1"/>
              <a:t>CVRx</a:t>
            </a:r>
            <a:r>
              <a:rPr lang="en-US" dirty="0"/>
              <a:t>; Owen Faris, FDA; Ravi Nabar, Illumina;</a:t>
            </a:r>
          </a:p>
          <a:p>
            <a:r>
              <a:rPr lang="en-US" dirty="0"/>
              <a:t>Joseph Sapiente, MDIC; Sara Sulfridge, Baxter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42E0D-60E9-364E-AE7A-5CC7AB5819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April 26,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ED3DF0-4563-6242-B570-04CF452B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Device Information Analysis and Sharing/MDIAS</a:t>
            </a:r>
          </a:p>
        </p:txBody>
      </p:sp>
    </p:spTree>
    <p:extLst>
      <p:ext uri="{BB962C8B-B14F-4D97-AF65-F5344CB8AC3E}">
        <p14:creationId xmlns:p14="http://schemas.microsoft.com/office/powerpoint/2010/main" val="122790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35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338D60-8C14-7145-A55B-154F613C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33" y="649804"/>
            <a:ext cx="7886700" cy="538446"/>
          </a:xfrm>
        </p:spPr>
        <p:txBody>
          <a:bodyPr/>
          <a:lstStyle/>
          <a:p>
            <a:r>
              <a:rPr lang="en-US" dirty="0"/>
              <a:t>MDIAS Initiative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D580CC-D359-4247-94BB-951BDABDA421}"/>
              </a:ext>
            </a:extLst>
          </p:cNvPr>
          <p:cNvSpPr/>
          <p:nvPr/>
        </p:nvSpPr>
        <p:spPr>
          <a:xfrm>
            <a:off x="638361" y="1303993"/>
            <a:ext cx="7881846" cy="751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MDIAS is a voluntary partnership between government and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private sector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formed to enhance systemic medical device data sharing, analysis, and utility.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36BD30-BA5A-4ADA-9C8B-B25FDCFA6CF9}"/>
              </a:ext>
            </a:extLst>
          </p:cNvPr>
          <p:cNvGrpSpPr/>
          <p:nvPr/>
        </p:nvGrpSpPr>
        <p:grpSpPr>
          <a:xfrm>
            <a:off x="1956579" y="2171102"/>
            <a:ext cx="4901422" cy="2607966"/>
            <a:chOff x="2608772" y="3048000"/>
            <a:chExt cx="6535229" cy="332409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F9AB4F-284A-45E6-A9C6-704ADAD88321}"/>
                </a:ext>
              </a:extLst>
            </p:cNvPr>
            <p:cNvSpPr/>
            <p:nvPr/>
          </p:nvSpPr>
          <p:spPr>
            <a:xfrm>
              <a:off x="2608772" y="3048000"/>
              <a:ext cx="6535229" cy="33240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F52242-A6B6-491A-BC3E-0FCE170E6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8426" y="4234468"/>
              <a:ext cx="2893558" cy="17475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EAA74C-DA71-487A-AC96-7E2255299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109"/>
            <a:stretch/>
          </p:blipFill>
          <p:spPr>
            <a:xfrm>
              <a:off x="6172244" y="4234468"/>
              <a:ext cx="2759738" cy="18029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67F0175D-6003-48E4-AFCA-5E519179CBAB}"/>
                </a:ext>
              </a:extLst>
            </p:cNvPr>
            <p:cNvSpPr txBox="1">
              <a:spLocks/>
            </p:cNvSpPr>
            <p:nvPr/>
          </p:nvSpPr>
          <p:spPr>
            <a:xfrm>
              <a:off x="2839978" y="3146125"/>
              <a:ext cx="5880038" cy="47615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accent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Why MDIAS?</a:t>
              </a:r>
              <a:endParaRPr lang="en-US" sz="18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205095D-5CBC-45A3-96B0-DBEA23077D5B}"/>
                </a:ext>
              </a:extLst>
            </p:cNvPr>
            <p:cNvSpPr/>
            <p:nvPr/>
          </p:nvSpPr>
          <p:spPr>
            <a:xfrm>
              <a:off x="5779998" y="4498102"/>
              <a:ext cx="303552" cy="113113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2B7C23-3681-47E1-BB45-8D6367FB042B}"/>
                </a:ext>
              </a:extLst>
            </p:cNvPr>
            <p:cNvSpPr txBox="1"/>
            <p:nvPr/>
          </p:nvSpPr>
          <p:spPr>
            <a:xfrm>
              <a:off x="2685293" y="3659775"/>
              <a:ext cx="332951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latin typeface="Calibri" panose="020F0502020204030204" pitchFamily="34" charset="0"/>
                  <a:cs typeface="Calibri" panose="020F0502020204030204" pitchFamily="34" charset="0"/>
                </a:rPr>
                <a:t>From </a:t>
              </a:r>
              <a:r>
                <a:rPr lang="en-US" sz="1350" b="1" dirty="0">
                  <a:latin typeface="Calibri" panose="020F0502020204030204" pitchFamily="34" charset="0"/>
                  <a:cs typeface="Calibri" panose="020F0502020204030204" pitchFamily="34" charset="0"/>
                </a:rPr>
                <a:t>fragmented</a:t>
              </a:r>
              <a:r>
                <a:rPr lang="en-US" sz="1350" dirty="0"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en-US" sz="1350" b="1" dirty="0">
                  <a:latin typeface="Calibri" panose="020F0502020204030204" pitchFamily="34" charset="0"/>
                  <a:cs typeface="Calibri" panose="020F0502020204030204" pitchFamily="34" charset="0"/>
                </a:rPr>
                <a:t>reactive</a:t>
              </a:r>
              <a:r>
                <a:rPr lang="en-US" sz="135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A8E38D-8BAA-435D-BD4C-062265A78F31}"/>
                </a:ext>
              </a:extLst>
            </p:cNvPr>
            <p:cNvSpPr txBox="1"/>
            <p:nvPr/>
          </p:nvSpPr>
          <p:spPr>
            <a:xfrm>
              <a:off x="5826297" y="3659775"/>
              <a:ext cx="322200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>
                  <a:latin typeface="Calibri" panose="020F0502020204030204" pitchFamily="34" charset="0"/>
                  <a:cs typeface="Calibri" panose="020F0502020204030204" pitchFamily="34" charset="0"/>
                </a:rPr>
                <a:t>…to </a:t>
              </a:r>
              <a:r>
                <a:rPr lang="en-US" sz="1350" b="1">
                  <a:latin typeface="Calibri" panose="020F0502020204030204" pitchFamily="34" charset="0"/>
                  <a:cs typeface="Calibri" panose="020F0502020204030204" pitchFamily="34" charset="0"/>
                </a:rPr>
                <a:t>systemic</a:t>
              </a:r>
              <a:r>
                <a:rPr lang="en-US" sz="1350"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en-US" sz="1350" b="1">
                  <a:latin typeface="Calibri" panose="020F0502020204030204" pitchFamily="34" charset="0"/>
                  <a:cs typeface="Calibri" panose="020F0502020204030204" pitchFamily="34" charset="0"/>
                </a:rPr>
                <a:t>predictive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45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E23A8E60-5C3A-4541-858D-F24A31586079}"/>
              </a:ext>
            </a:extLst>
          </p:cNvPr>
          <p:cNvSpPr/>
          <p:nvPr/>
        </p:nvSpPr>
        <p:spPr>
          <a:xfrm>
            <a:off x="7285882" y="1197923"/>
            <a:ext cx="1642468" cy="3124753"/>
          </a:xfrm>
          <a:prstGeom prst="roundRect">
            <a:avLst/>
          </a:prstGeom>
          <a:solidFill>
            <a:srgbClr val="6492C0"/>
          </a:solidFill>
          <a:ln>
            <a:solidFill>
              <a:srgbClr val="729AC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MDIAS</a:t>
            </a:r>
          </a:p>
          <a:p>
            <a:pPr algn="ctr" defTabSz="685800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 Outcomes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76846EBB-2316-7942-A040-8AE6D176F4D9}"/>
              </a:ext>
            </a:extLst>
          </p:cNvPr>
          <p:cNvSpPr/>
          <p:nvPr/>
        </p:nvSpPr>
        <p:spPr>
          <a:xfrm>
            <a:off x="7372188" y="3551813"/>
            <a:ext cx="1464350" cy="594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srgbClr val="4A66AC"/>
                </a:solidFill>
                <a:latin typeface="Calibri" panose="020F0502020204030204"/>
              </a:rPr>
              <a:t>High Quality Patient Outcomes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0719C589-7DD7-B44B-9462-82B1C02E2B0B}"/>
              </a:ext>
            </a:extLst>
          </p:cNvPr>
          <p:cNvSpPr/>
          <p:nvPr/>
        </p:nvSpPr>
        <p:spPr>
          <a:xfrm>
            <a:off x="7372188" y="1919365"/>
            <a:ext cx="1464350" cy="594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>
                <a:solidFill>
                  <a:srgbClr val="4A66AC"/>
                </a:solidFill>
                <a:latin typeface="Calibri" panose="020F0502020204030204"/>
              </a:rPr>
              <a:t>Improved Device Quality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EDB4B592-7EBA-B549-A166-B14BA8892DD4}"/>
              </a:ext>
            </a:extLst>
          </p:cNvPr>
          <p:cNvSpPr/>
          <p:nvPr/>
        </p:nvSpPr>
        <p:spPr>
          <a:xfrm>
            <a:off x="7372188" y="2735590"/>
            <a:ext cx="1464350" cy="594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srgbClr val="4A66AC"/>
                </a:solidFill>
                <a:latin typeface="Calibri" panose="020F0502020204030204"/>
              </a:rPr>
              <a:t>Better Predictive Analytics</a:t>
            </a: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519E2BE6-F9CE-4081-97EB-7B27AB5A6471}"/>
              </a:ext>
            </a:extLst>
          </p:cNvPr>
          <p:cNvSpPr/>
          <p:nvPr/>
        </p:nvSpPr>
        <p:spPr>
          <a:xfrm>
            <a:off x="223899" y="1197726"/>
            <a:ext cx="1642468" cy="3128089"/>
          </a:xfrm>
          <a:prstGeom prst="roundRect">
            <a:avLst/>
          </a:prstGeom>
          <a:solidFill>
            <a:srgbClr val="6492C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MDIAS</a:t>
            </a:r>
          </a:p>
          <a:p>
            <a:pPr algn="ctr" defTabSz="685800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Partners</a:t>
            </a: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0BB9F50A-CDF3-4AE1-819C-2CD27CBB98D5}"/>
              </a:ext>
            </a:extLst>
          </p:cNvPr>
          <p:cNvSpPr/>
          <p:nvPr/>
        </p:nvSpPr>
        <p:spPr>
          <a:xfrm>
            <a:off x="306557" y="3553667"/>
            <a:ext cx="1464350" cy="594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>
                <a:solidFill>
                  <a:srgbClr val="4A66AC"/>
                </a:solidFill>
                <a:latin typeface="Calibri" panose="020F0502020204030204"/>
              </a:rPr>
              <a:t>FDA</a:t>
            </a:r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5878F1EA-089A-4659-B5B1-A21A061C616F}"/>
              </a:ext>
            </a:extLst>
          </p:cNvPr>
          <p:cNvSpPr/>
          <p:nvPr/>
        </p:nvSpPr>
        <p:spPr>
          <a:xfrm>
            <a:off x="306557" y="1919911"/>
            <a:ext cx="1464350" cy="594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>
                <a:solidFill>
                  <a:srgbClr val="4A66AC"/>
                </a:solidFill>
                <a:latin typeface="Calibri" panose="020F0502020204030204"/>
              </a:rPr>
              <a:t>Device Manufacturers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0AECAFEC-158B-4E69-8602-E0CFBD755464}"/>
              </a:ext>
            </a:extLst>
          </p:cNvPr>
          <p:cNvSpPr/>
          <p:nvPr/>
        </p:nvSpPr>
        <p:spPr>
          <a:xfrm>
            <a:off x="306557" y="2736790"/>
            <a:ext cx="1464350" cy="594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srgbClr val="4A66AC"/>
                </a:solidFill>
                <a:latin typeface="Calibri" panose="020F0502020204030204"/>
              </a:rPr>
              <a:t>Providers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22C19-155D-443F-A929-1CD138C8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49" y="369681"/>
            <a:ext cx="7886700" cy="736603"/>
          </a:xfrm>
        </p:spPr>
        <p:txBody>
          <a:bodyPr>
            <a:normAutofit/>
          </a:bodyPr>
          <a:lstStyle/>
          <a:p>
            <a:r>
              <a:rPr lang="en-US" dirty="0"/>
              <a:t>How MDIAS 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44D03-D5A1-48F4-B1F4-70DF138F8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647" y="369681"/>
            <a:ext cx="5360082" cy="47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0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A0F798-AD73-46D1-83CB-7DAC63E8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MDIAS is Governed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91CF1C-3D84-40FA-A584-8E9EFBD51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07" y="35170"/>
            <a:ext cx="1916094" cy="1635162"/>
          </a:xfrm>
          <a:prstGeom prst="rect">
            <a:avLst/>
          </a:prstGeom>
        </p:spPr>
      </p:pic>
      <p:sp>
        <p:nvSpPr>
          <p:cNvPr id="7" name="TextBox 39">
            <a:extLst>
              <a:ext uri="{FF2B5EF4-FFF2-40B4-BE49-F238E27FC236}">
                <a16:creationId xmlns:a16="http://schemas.microsoft.com/office/drawing/2014/main" id="{85361EA5-9FD8-4405-B1F4-409EEF49863A}"/>
              </a:ext>
            </a:extLst>
          </p:cNvPr>
          <p:cNvSpPr txBox="1"/>
          <p:nvPr/>
        </p:nvSpPr>
        <p:spPr>
          <a:xfrm>
            <a:off x="4506141" y="1667428"/>
            <a:ext cx="4590672" cy="2622950"/>
          </a:xfrm>
          <a:prstGeom prst="rect">
            <a:avLst/>
          </a:prstGeom>
          <a:solidFill>
            <a:srgbClr val="9CC7CE"/>
          </a:solidFill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889250">
              <a:spcBef>
                <a:spcPct val="0"/>
              </a:spcBef>
            </a:pPr>
            <a:r>
              <a:rPr lang="en-US" b="1" kern="1200" dirty="0">
                <a:solidFill>
                  <a:schemeClr val="bg1"/>
                </a:solidFill>
              </a:rPr>
              <a:t>Governing Committee Accountabilities</a:t>
            </a:r>
          </a:p>
          <a:p>
            <a:pPr defTabSz="2889250">
              <a:spcBef>
                <a:spcPct val="0"/>
              </a:spcBef>
            </a:pPr>
            <a:endParaRPr lang="en-US" sz="1050" b="1" kern="1200" dirty="0">
              <a:solidFill>
                <a:schemeClr val="bg1"/>
              </a:solidFill>
            </a:endParaRPr>
          </a:p>
          <a:p>
            <a:pPr marL="285750" indent="-285750" defTabSz="28892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</a:rPr>
              <a:t>Program strategy and changes</a:t>
            </a:r>
          </a:p>
          <a:p>
            <a:pPr marL="285750" indent="-285750" defTabSz="28892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</a:rPr>
              <a:t>Participation requirements </a:t>
            </a:r>
          </a:p>
          <a:p>
            <a:pPr marL="285750" indent="-285750" defTabSz="28892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Baseline performance measures</a:t>
            </a:r>
          </a:p>
          <a:p>
            <a:pPr marL="285750" indent="-285750" defTabSz="28892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Research topics</a:t>
            </a:r>
          </a:p>
          <a:p>
            <a:pPr marL="285750" indent="-285750" defTabSz="28892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Data collection priorities</a:t>
            </a:r>
          </a:p>
          <a:p>
            <a:pPr marL="285750" indent="-285750" defTabSz="28892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</a:rPr>
              <a:t>Data dissemination</a:t>
            </a:r>
          </a:p>
        </p:txBody>
      </p:sp>
      <p:sp>
        <p:nvSpPr>
          <p:cNvPr id="8" name="TextBox 39">
            <a:extLst>
              <a:ext uri="{FF2B5EF4-FFF2-40B4-BE49-F238E27FC236}">
                <a16:creationId xmlns:a16="http://schemas.microsoft.com/office/drawing/2014/main" id="{ED440E2B-9BCC-45AD-BFF6-C322ADC72046}"/>
              </a:ext>
            </a:extLst>
          </p:cNvPr>
          <p:cNvSpPr txBox="1"/>
          <p:nvPr/>
        </p:nvSpPr>
        <p:spPr>
          <a:xfrm>
            <a:off x="63303" y="1667428"/>
            <a:ext cx="4424289" cy="2622950"/>
          </a:xfrm>
          <a:prstGeom prst="rect">
            <a:avLst/>
          </a:prstGeom>
          <a:solidFill>
            <a:srgbClr val="9CC7CE"/>
          </a:solidFill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889250">
              <a:spcBef>
                <a:spcPct val="0"/>
              </a:spcBef>
            </a:pPr>
            <a:r>
              <a:rPr lang="en-US" b="1" dirty="0">
                <a:solidFill>
                  <a:schemeClr val="bg1"/>
                </a:solidFill>
              </a:rPr>
              <a:t>Governing Committee Representation</a:t>
            </a:r>
          </a:p>
          <a:p>
            <a:pPr defTabSz="2889250">
              <a:spcBef>
                <a:spcPct val="0"/>
              </a:spcBef>
            </a:pPr>
            <a:endParaRPr lang="en-US" sz="1050" b="1" dirty="0">
              <a:solidFill>
                <a:schemeClr val="bg1"/>
              </a:solidFill>
            </a:endParaRPr>
          </a:p>
          <a:p>
            <a:pPr marL="285750" indent="-285750" defTabSz="28892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Large and Small Medical Device Manufacturers</a:t>
            </a:r>
          </a:p>
          <a:p>
            <a:pPr marL="285750" indent="-285750" defTabSz="28892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</a:rPr>
              <a:t>Healthcare </a:t>
            </a:r>
            <a:r>
              <a:rPr lang="en-US" dirty="0">
                <a:solidFill>
                  <a:schemeClr val="bg1"/>
                </a:solidFill>
              </a:rPr>
              <a:t>Organization</a:t>
            </a:r>
          </a:p>
          <a:p>
            <a:pPr marL="285750" indent="-285750" defTabSz="28892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bg1"/>
                </a:solidFill>
              </a:rPr>
              <a:t>FDA Center for De</a:t>
            </a:r>
            <a:r>
              <a:rPr lang="en-US" dirty="0">
                <a:solidFill>
                  <a:schemeClr val="bg1"/>
                </a:solidFill>
              </a:rPr>
              <a:t>vices and Radiological Health (CDRH)</a:t>
            </a:r>
            <a:endParaRPr lang="en-US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1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6CB87C-5F8E-455C-9928-E4D9946CAD80}"/>
              </a:ext>
            </a:extLst>
          </p:cNvPr>
          <p:cNvSpPr txBox="1"/>
          <p:nvPr/>
        </p:nvSpPr>
        <p:spPr>
          <a:xfrm>
            <a:off x="7502033" y="2086188"/>
            <a:ext cx="13905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500" b="1">
                <a:solidFill>
                  <a:schemeClr val="accent2">
                    <a:lumMod val="50000"/>
                  </a:schemeClr>
                </a:solidFill>
              </a:rPr>
              <a:t>Results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5D2DC3-1744-4F58-A5E4-1F3CFA34C63E}"/>
              </a:ext>
            </a:extLst>
          </p:cNvPr>
          <p:cNvGrpSpPr/>
          <p:nvPr/>
        </p:nvGrpSpPr>
        <p:grpSpPr>
          <a:xfrm>
            <a:off x="7502033" y="2760569"/>
            <a:ext cx="1335686" cy="392340"/>
            <a:chOff x="10002710" y="3701078"/>
            <a:chExt cx="1780915" cy="5231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7576FC-D0F1-4FD2-9CA2-1BC4565778E0}"/>
                </a:ext>
              </a:extLst>
            </p:cNvPr>
            <p:cNvSpPr txBox="1"/>
            <p:nvPr/>
          </p:nvSpPr>
          <p:spPr>
            <a:xfrm>
              <a:off x="10702447" y="3701078"/>
              <a:ext cx="1081178" cy="5030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385763">
                <a:lnSpc>
                  <a:spcPts val="1500"/>
                </a:lnSpc>
                <a:defRPr/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Aggregate Results*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5D07612-DF82-48F6-B474-CA6A5EBA6425}"/>
                </a:ext>
              </a:extLst>
            </p:cNvPr>
            <p:cNvGrpSpPr/>
            <p:nvPr/>
          </p:nvGrpSpPr>
          <p:grpSpPr>
            <a:xfrm>
              <a:off x="10002710" y="3701078"/>
              <a:ext cx="584897" cy="523120"/>
              <a:chOff x="10029820" y="3853548"/>
              <a:chExt cx="557787" cy="557787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AEDA3E6-2192-4E8F-918C-39F0B8A7578F}"/>
                  </a:ext>
                </a:extLst>
              </p:cNvPr>
              <p:cNvSpPr/>
              <p:nvPr/>
            </p:nvSpPr>
            <p:spPr>
              <a:xfrm>
                <a:off x="10029820" y="3853548"/>
                <a:ext cx="557787" cy="557787"/>
              </a:xfrm>
              <a:custGeom>
                <a:avLst/>
                <a:gdLst>
                  <a:gd name="connsiteX0" fmla="*/ 49217 w 557787"/>
                  <a:gd name="connsiteY0" fmla="*/ 0 h 557787"/>
                  <a:gd name="connsiteX1" fmla="*/ 0 w 557787"/>
                  <a:gd name="connsiteY1" fmla="*/ 0 h 557787"/>
                  <a:gd name="connsiteX2" fmla="*/ 0 w 557787"/>
                  <a:gd name="connsiteY2" fmla="*/ 557788 h 557787"/>
                  <a:gd name="connsiteX3" fmla="*/ 557788 w 557787"/>
                  <a:gd name="connsiteY3" fmla="*/ 557788 h 557787"/>
                  <a:gd name="connsiteX4" fmla="*/ 557788 w 557787"/>
                  <a:gd name="connsiteY4" fmla="*/ 508571 h 557787"/>
                  <a:gd name="connsiteX5" fmla="*/ 49217 w 557787"/>
                  <a:gd name="connsiteY5" fmla="*/ 508571 h 557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7787" h="557787">
                    <a:moveTo>
                      <a:pt x="49217" y="0"/>
                    </a:moveTo>
                    <a:lnTo>
                      <a:pt x="0" y="0"/>
                    </a:lnTo>
                    <a:lnTo>
                      <a:pt x="0" y="557788"/>
                    </a:lnTo>
                    <a:lnTo>
                      <a:pt x="557788" y="557788"/>
                    </a:lnTo>
                    <a:lnTo>
                      <a:pt x="557788" y="508571"/>
                    </a:lnTo>
                    <a:lnTo>
                      <a:pt x="49217" y="50857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BA7B9F0-BDDA-4C01-92DE-F013172B6E13}"/>
                  </a:ext>
                </a:extLst>
              </p:cNvPr>
              <p:cNvSpPr/>
              <p:nvPr/>
            </p:nvSpPr>
            <p:spPr>
              <a:xfrm>
                <a:off x="10128253" y="4025806"/>
                <a:ext cx="90230" cy="287096"/>
              </a:xfrm>
              <a:custGeom>
                <a:avLst/>
                <a:gdLst>
                  <a:gd name="connsiteX0" fmla="*/ 0 w 90230"/>
                  <a:gd name="connsiteY0" fmla="*/ 0 h 287096"/>
                  <a:gd name="connsiteX1" fmla="*/ 90230 w 90230"/>
                  <a:gd name="connsiteY1" fmla="*/ 0 h 287096"/>
                  <a:gd name="connsiteX2" fmla="*/ 90230 w 90230"/>
                  <a:gd name="connsiteY2" fmla="*/ 287097 h 287096"/>
                  <a:gd name="connsiteX3" fmla="*/ 0 w 90230"/>
                  <a:gd name="connsiteY3" fmla="*/ 287097 h 28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230" h="287096">
                    <a:moveTo>
                      <a:pt x="0" y="0"/>
                    </a:moveTo>
                    <a:lnTo>
                      <a:pt x="90230" y="0"/>
                    </a:lnTo>
                    <a:lnTo>
                      <a:pt x="90230" y="287097"/>
                    </a:lnTo>
                    <a:lnTo>
                      <a:pt x="0" y="28709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F946519-5985-4101-84AA-B59EC6744C44}"/>
                  </a:ext>
                </a:extLst>
              </p:cNvPr>
              <p:cNvSpPr/>
              <p:nvPr/>
            </p:nvSpPr>
            <p:spPr>
              <a:xfrm>
                <a:off x="10251295" y="3853548"/>
                <a:ext cx="90230" cy="459354"/>
              </a:xfrm>
              <a:custGeom>
                <a:avLst/>
                <a:gdLst>
                  <a:gd name="connsiteX0" fmla="*/ 0 w 90230"/>
                  <a:gd name="connsiteY0" fmla="*/ 0 h 459354"/>
                  <a:gd name="connsiteX1" fmla="*/ 90230 w 90230"/>
                  <a:gd name="connsiteY1" fmla="*/ 0 h 459354"/>
                  <a:gd name="connsiteX2" fmla="*/ 90230 w 90230"/>
                  <a:gd name="connsiteY2" fmla="*/ 459355 h 459354"/>
                  <a:gd name="connsiteX3" fmla="*/ 0 w 90230"/>
                  <a:gd name="connsiteY3" fmla="*/ 459355 h 45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230" h="459354">
                    <a:moveTo>
                      <a:pt x="0" y="0"/>
                    </a:moveTo>
                    <a:lnTo>
                      <a:pt x="90230" y="0"/>
                    </a:lnTo>
                    <a:lnTo>
                      <a:pt x="90230" y="459355"/>
                    </a:lnTo>
                    <a:lnTo>
                      <a:pt x="0" y="45935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C460F81-91E2-4703-8C2B-88C3A22B8E00}"/>
                  </a:ext>
                </a:extLst>
              </p:cNvPr>
              <p:cNvSpPr/>
              <p:nvPr/>
            </p:nvSpPr>
            <p:spPr>
              <a:xfrm>
                <a:off x="10374336" y="4025806"/>
                <a:ext cx="90230" cy="287096"/>
              </a:xfrm>
              <a:custGeom>
                <a:avLst/>
                <a:gdLst>
                  <a:gd name="connsiteX0" fmla="*/ 0 w 90230"/>
                  <a:gd name="connsiteY0" fmla="*/ 0 h 287096"/>
                  <a:gd name="connsiteX1" fmla="*/ 90230 w 90230"/>
                  <a:gd name="connsiteY1" fmla="*/ 0 h 287096"/>
                  <a:gd name="connsiteX2" fmla="*/ 90230 w 90230"/>
                  <a:gd name="connsiteY2" fmla="*/ 287097 h 287096"/>
                  <a:gd name="connsiteX3" fmla="*/ 0 w 90230"/>
                  <a:gd name="connsiteY3" fmla="*/ 287097 h 28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230" h="287096">
                    <a:moveTo>
                      <a:pt x="0" y="0"/>
                    </a:moveTo>
                    <a:lnTo>
                      <a:pt x="90230" y="0"/>
                    </a:lnTo>
                    <a:lnTo>
                      <a:pt x="90230" y="287097"/>
                    </a:lnTo>
                    <a:lnTo>
                      <a:pt x="0" y="28709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E374664-CC4D-4B59-BE93-F46B9B55A968}"/>
                  </a:ext>
                </a:extLst>
              </p:cNvPr>
              <p:cNvSpPr/>
              <p:nvPr/>
            </p:nvSpPr>
            <p:spPr>
              <a:xfrm>
                <a:off x="10497377" y="4165253"/>
                <a:ext cx="90230" cy="147649"/>
              </a:xfrm>
              <a:custGeom>
                <a:avLst/>
                <a:gdLst>
                  <a:gd name="connsiteX0" fmla="*/ 0 w 90230"/>
                  <a:gd name="connsiteY0" fmla="*/ 0 h 147649"/>
                  <a:gd name="connsiteX1" fmla="*/ 90230 w 90230"/>
                  <a:gd name="connsiteY1" fmla="*/ 0 h 147649"/>
                  <a:gd name="connsiteX2" fmla="*/ 90230 w 90230"/>
                  <a:gd name="connsiteY2" fmla="*/ 147650 h 147649"/>
                  <a:gd name="connsiteX3" fmla="*/ 0 w 90230"/>
                  <a:gd name="connsiteY3" fmla="*/ 147650 h 147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230" h="147649">
                    <a:moveTo>
                      <a:pt x="0" y="0"/>
                    </a:moveTo>
                    <a:lnTo>
                      <a:pt x="90230" y="0"/>
                    </a:lnTo>
                    <a:lnTo>
                      <a:pt x="90230" y="147650"/>
                    </a:lnTo>
                    <a:lnTo>
                      <a:pt x="0" y="14765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9D65716-7842-42F8-B673-E58D978E5311}"/>
              </a:ext>
            </a:extLst>
          </p:cNvPr>
          <p:cNvGrpSpPr/>
          <p:nvPr/>
        </p:nvGrpSpPr>
        <p:grpSpPr>
          <a:xfrm>
            <a:off x="7502033" y="3458231"/>
            <a:ext cx="1465662" cy="472254"/>
            <a:chOff x="10002710" y="4621733"/>
            <a:chExt cx="1954216" cy="62967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7955CB-5B14-423F-A5F9-E47B030A59F3}"/>
                </a:ext>
              </a:extLst>
            </p:cNvPr>
            <p:cNvSpPr txBox="1"/>
            <p:nvPr/>
          </p:nvSpPr>
          <p:spPr>
            <a:xfrm>
              <a:off x="10745055" y="4721196"/>
              <a:ext cx="1211871" cy="5030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385763">
                <a:lnSpc>
                  <a:spcPts val="1500"/>
                </a:lnSpc>
                <a:defRPr/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Benchmark Results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146DE61-4B8F-4BF4-9507-1F0299E018FB}"/>
                </a:ext>
              </a:extLst>
            </p:cNvPr>
            <p:cNvGrpSpPr/>
            <p:nvPr/>
          </p:nvGrpSpPr>
          <p:grpSpPr>
            <a:xfrm>
              <a:off x="10002710" y="4621733"/>
              <a:ext cx="604882" cy="629672"/>
              <a:chOff x="6758314" y="5746520"/>
              <a:chExt cx="604882" cy="604882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F21D97A-2C02-49FC-B9D4-7D7E62301FFE}"/>
                  </a:ext>
                </a:extLst>
              </p:cNvPr>
              <p:cNvSpPr/>
              <p:nvPr/>
            </p:nvSpPr>
            <p:spPr>
              <a:xfrm>
                <a:off x="6758314" y="5746520"/>
                <a:ext cx="604882" cy="604882"/>
              </a:xfrm>
              <a:custGeom>
                <a:avLst/>
                <a:gdLst>
                  <a:gd name="connsiteX0" fmla="*/ 53372 w 604882"/>
                  <a:gd name="connsiteY0" fmla="*/ 0 h 604882"/>
                  <a:gd name="connsiteX1" fmla="*/ 0 w 604882"/>
                  <a:gd name="connsiteY1" fmla="*/ 0 h 604882"/>
                  <a:gd name="connsiteX2" fmla="*/ 0 w 604882"/>
                  <a:gd name="connsiteY2" fmla="*/ 604883 h 604882"/>
                  <a:gd name="connsiteX3" fmla="*/ 604883 w 604882"/>
                  <a:gd name="connsiteY3" fmla="*/ 604883 h 604882"/>
                  <a:gd name="connsiteX4" fmla="*/ 604883 w 604882"/>
                  <a:gd name="connsiteY4" fmla="*/ 551511 h 604882"/>
                  <a:gd name="connsiteX5" fmla="*/ 53372 w 604882"/>
                  <a:gd name="connsiteY5" fmla="*/ 551511 h 60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4882" h="604882">
                    <a:moveTo>
                      <a:pt x="53372" y="0"/>
                    </a:moveTo>
                    <a:lnTo>
                      <a:pt x="0" y="0"/>
                    </a:lnTo>
                    <a:lnTo>
                      <a:pt x="0" y="604883"/>
                    </a:lnTo>
                    <a:lnTo>
                      <a:pt x="604883" y="604883"/>
                    </a:lnTo>
                    <a:lnTo>
                      <a:pt x="604883" y="551511"/>
                    </a:lnTo>
                    <a:lnTo>
                      <a:pt x="53372" y="55151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89E2485-6FDA-4A96-8B81-652167D5E1D3}"/>
                  </a:ext>
                </a:extLst>
              </p:cNvPr>
              <p:cNvSpPr/>
              <p:nvPr/>
            </p:nvSpPr>
            <p:spPr>
              <a:xfrm>
                <a:off x="6846378" y="5897741"/>
                <a:ext cx="516818" cy="303330"/>
              </a:xfrm>
              <a:custGeom>
                <a:avLst/>
                <a:gdLst>
                  <a:gd name="connsiteX0" fmla="*/ 374494 w 516818"/>
                  <a:gd name="connsiteY0" fmla="*/ 0 h 303330"/>
                  <a:gd name="connsiteX1" fmla="*/ 426976 w 516818"/>
                  <a:gd name="connsiteY1" fmla="*/ 52482 h 303330"/>
                  <a:gd name="connsiteX2" fmla="*/ 356703 w 516818"/>
                  <a:gd name="connsiteY2" fmla="*/ 122756 h 303330"/>
                  <a:gd name="connsiteX3" fmla="*/ 303331 w 516818"/>
                  <a:gd name="connsiteY3" fmla="*/ 69384 h 303330"/>
                  <a:gd name="connsiteX4" fmla="*/ 214378 w 516818"/>
                  <a:gd name="connsiteY4" fmla="*/ 158337 h 303330"/>
                  <a:gd name="connsiteX5" fmla="*/ 161006 w 516818"/>
                  <a:gd name="connsiteY5" fmla="*/ 104965 h 303330"/>
                  <a:gd name="connsiteX6" fmla="*/ 0 w 516818"/>
                  <a:gd name="connsiteY6" fmla="*/ 265970 h 303330"/>
                  <a:gd name="connsiteX7" fmla="*/ 37360 w 516818"/>
                  <a:gd name="connsiteY7" fmla="*/ 303331 h 303330"/>
                  <a:gd name="connsiteX8" fmla="*/ 161006 w 516818"/>
                  <a:gd name="connsiteY8" fmla="*/ 179686 h 303330"/>
                  <a:gd name="connsiteX9" fmla="*/ 214378 w 516818"/>
                  <a:gd name="connsiteY9" fmla="*/ 233058 h 303330"/>
                  <a:gd name="connsiteX10" fmla="*/ 303331 w 516818"/>
                  <a:gd name="connsiteY10" fmla="*/ 144104 h 303330"/>
                  <a:gd name="connsiteX11" fmla="*/ 356703 w 516818"/>
                  <a:gd name="connsiteY11" fmla="*/ 197476 h 303330"/>
                  <a:gd name="connsiteX12" fmla="*/ 464336 w 516818"/>
                  <a:gd name="connsiteY12" fmla="*/ 89843 h 303330"/>
                  <a:gd name="connsiteX13" fmla="*/ 516819 w 516818"/>
                  <a:gd name="connsiteY13" fmla="*/ 142325 h 303330"/>
                  <a:gd name="connsiteX14" fmla="*/ 516819 w 516818"/>
                  <a:gd name="connsiteY14" fmla="*/ 0 h 303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16818" h="303330">
                    <a:moveTo>
                      <a:pt x="374494" y="0"/>
                    </a:moveTo>
                    <a:lnTo>
                      <a:pt x="426976" y="52482"/>
                    </a:lnTo>
                    <a:lnTo>
                      <a:pt x="356703" y="122756"/>
                    </a:lnTo>
                    <a:lnTo>
                      <a:pt x="303331" y="69384"/>
                    </a:lnTo>
                    <a:lnTo>
                      <a:pt x="214378" y="158337"/>
                    </a:lnTo>
                    <a:lnTo>
                      <a:pt x="161006" y="104965"/>
                    </a:lnTo>
                    <a:lnTo>
                      <a:pt x="0" y="265970"/>
                    </a:lnTo>
                    <a:lnTo>
                      <a:pt x="37360" y="303331"/>
                    </a:lnTo>
                    <a:lnTo>
                      <a:pt x="161006" y="179686"/>
                    </a:lnTo>
                    <a:lnTo>
                      <a:pt x="214378" y="233058"/>
                    </a:lnTo>
                    <a:lnTo>
                      <a:pt x="303331" y="144104"/>
                    </a:lnTo>
                    <a:lnTo>
                      <a:pt x="356703" y="197476"/>
                    </a:lnTo>
                    <a:lnTo>
                      <a:pt x="464336" y="89843"/>
                    </a:lnTo>
                    <a:lnTo>
                      <a:pt x="516819" y="142325"/>
                    </a:lnTo>
                    <a:lnTo>
                      <a:pt x="516819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3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</p:grp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8DBD775-8342-41CD-981B-210A7C220A90}"/>
              </a:ext>
            </a:extLst>
          </p:cNvPr>
          <p:cNvCxnSpPr>
            <a:cxnSpLocks/>
          </p:cNvCxnSpPr>
          <p:nvPr/>
        </p:nvCxnSpPr>
        <p:spPr>
          <a:xfrm>
            <a:off x="7129078" y="2287296"/>
            <a:ext cx="0" cy="2094041"/>
          </a:xfrm>
          <a:prstGeom prst="line">
            <a:avLst/>
          </a:prstGeom>
          <a:ln>
            <a:solidFill>
              <a:srgbClr val="3B4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A65B9CC-BE6E-4459-8939-3F4FA8D19089}"/>
              </a:ext>
            </a:extLst>
          </p:cNvPr>
          <p:cNvSpPr txBox="1"/>
          <p:nvPr/>
        </p:nvSpPr>
        <p:spPr>
          <a:xfrm>
            <a:off x="2339761" y="2616270"/>
            <a:ext cx="232019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>
                <a:ea typeface="Times New Roman" panose="02020603050405020304" pitchFamily="18" charset="0"/>
                <a:cs typeface="Arial" panose="020B0604020202020204" pitchFamily="34" charset="0"/>
              </a:rPr>
              <a:t>FDA Unified Registration and Listing System (FURLS)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>
                <a:ea typeface="Times New Roman" panose="02020603050405020304" pitchFamily="18" charset="0"/>
                <a:cs typeface="Arial" panose="020B0604020202020204" pitchFamily="34" charset="0"/>
              </a:rPr>
              <a:t>MDRs hosted in the Manufacturer and User Facility Device Experience (MAUDE)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>
                <a:ea typeface="Times New Roman" panose="02020603050405020304" pitchFamily="18" charset="0"/>
                <a:cs typeface="Arial" panose="020B0604020202020204" pitchFamily="34" charset="0"/>
              </a:rPr>
              <a:t>Recalls of devices (Recalls)</a:t>
            </a:r>
            <a:endParaRPr lang="en-US" sz="1200"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F85125-37EB-4874-AD53-5B6DF0133FF4}"/>
              </a:ext>
            </a:extLst>
          </p:cNvPr>
          <p:cNvCxnSpPr>
            <a:cxnSpLocks/>
          </p:cNvCxnSpPr>
          <p:nvPr/>
        </p:nvCxnSpPr>
        <p:spPr>
          <a:xfrm>
            <a:off x="4743913" y="2287296"/>
            <a:ext cx="0" cy="2094041"/>
          </a:xfrm>
          <a:prstGeom prst="line">
            <a:avLst/>
          </a:prstGeom>
          <a:ln>
            <a:solidFill>
              <a:srgbClr val="3B4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19BD3941-2DE2-49D3-A0B3-FE121383C1E2}"/>
              </a:ext>
            </a:extLst>
          </p:cNvPr>
          <p:cNvSpPr/>
          <p:nvPr/>
        </p:nvSpPr>
        <p:spPr>
          <a:xfrm>
            <a:off x="2283089" y="2643265"/>
            <a:ext cx="243785" cy="23521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/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839207D-8B21-49CC-BF5A-43AD297D05CA}"/>
              </a:ext>
            </a:extLst>
          </p:cNvPr>
          <p:cNvSpPr/>
          <p:nvPr/>
        </p:nvSpPr>
        <p:spPr>
          <a:xfrm>
            <a:off x="2283089" y="3179308"/>
            <a:ext cx="243785" cy="23521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/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1899CA2-814E-4764-B02F-09D0274FC500}"/>
              </a:ext>
            </a:extLst>
          </p:cNvPr>
          <p:cNvSpPr/>
          <p:nvPr/>
        </p:nvSpPr>
        <p:spPr>
          <a:xfrm>
            <a:off x="2283089" y="3782907"/>
            <a:ext cx="243785" cy="23521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/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BAF7CC-E498-46E3-8D97-300FC29AEEFE}"/>
              </a:ext>
            </a:extLst>
          </p:cNvPr>
          <p:cNvSpPr txBox="1"/>
          <p:nvPr/>
        </p:nvSpPr>
        <p:spPr>
          <a:xfrm>
            <a:off x="2483916" y="2086188"/>
            <a:ext cx="2050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chemeClr val="accent2">
                    <a:lumMod val="50000"/>
                  </a:schemeClr>
                </a:solidFill>
              </a:rPr>
              <a:t>FDA Public Data Sources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8051C7-658E-4944-8D03-52CDEA25FFF2}"/>
              </a:ext>
            </a:extLst>
          </p:cNvPr>
          <p:cNvSpPr txBox="1"/>
          <p:nvPr/>
        </p:nvSpPr>
        <p:spPr>
          <a:xfrm>
            <a:off x="4891719" y="2086188"/>
            <a:ext cx="21573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chemeClr val="accent2">
                    <a:lumMod val="50000"/>
                  </a:schemeClr>
                </a:solidFill>
              </a:rPr>
              <a:t>Collaborative Analysis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FA48CA-6421-4A9C-81E3-7D40DADE1949}"/>
              </a:ext>
            </a:extLst>
          </p:cNvPr>
          <p:cNvGrpSpPr/>
          <p:nvPr/>
        </p:nvGrpSpPr>
        <p:grpSpPr>
          <a:xfrm>
            <a:off x="5041824" y="2806455"/>
            <a:ext cx="1904894" cy="1228122"/>
            <a:chOff x="5137666" y="3774154"/>
            <a:chExt cx="2808252" cy="180896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C681EC-BF6D-44BD-A166-CF9AA9170173}"/>
                </a:ext>
              </a:extLst>
            </p:cNvPr>
            <p:cNvSpPr/>
            <p:nvPr/>
          </p:nvSpPr>
          <p:spPr>
            <a:xfrm>
              <a:off x="5137666" y="3774154"/>
              <a:ext cx="2808252" cy="180896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2EED43-CCF2-4FE9-B7D7-73F38706BE14}"/>
                </a:ext>
              </a:extLst>
            </p:cNvPr>
            <p:cNvSpPr txBox="1"/>
            <p:nvPr/>
          </p:nvSpPr>
          <p:spPr>
            <a:xfrm>
              <a:off x="5476673" y="4551669"/>
              <a:ext cx="2142656" cy="95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cs typeface="Arial" panose="020B0604020202020204" pitchFamily="34" charset="0"/>
                </a:rPr>
                <a:t>Trusted Third Party &amp; Studies Sub-teams</a:t>
              </a:r>
            </a:p>
          </p:txBody>
        </p:sp>
        <p:pic>
          <p:nvPicPr>
            <p:cNvPr id="46" name="Graphic 45" descr="Users with solid fill">
              <a:extLst>
                <a:ext uri="{FF2B5EF4-FFF2-40B4-BE49-F238E27FC236}">
                  <a16:creationId xmlns:a16="http://schemas.microsoft.com/office/drawing/2014/main" id="{A8B88D7A-1104-43C3-90F9-42CE8C035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59077" y="3774154"/>
              <a:ext cx="914400" cy="914400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B9C7DCE-C5B1-4AEB-8871-3485089FB26C}"/>
              </a:ext>
            </a:extLst>
          </p:cNvPr>
          <p:cNvSpPr txBox="1"/>
          <p:nvPr/>
        </p:nvSpPr>
        <p:spPr>
          <a:xfrm>
            <a:off x="2432191" y="4671797"/>
            <a:ext cx="422423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>
                <a:solidFill>
                  <a:schemeClr val="accent2">
                    <a:lumMod val="50000"/>
                  </a:schemeClr>
                </a:solidFill>
              </a:rPr>
              <a:t>Questions: contact caseforquality@mitre.org</a:t>
            </a:r>
            <a:r>
              <a:rPr lang="en-US" sz="135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B56D714-62BD-4C6F-BAFC-42E7B376AAA4}"/>
              </a:ext>
            </a:extLst>
          </p:cNvPr>
          <p:cNvSpPr/>
          <p:nvPr/>
        </p:nvSpPr>
        <p:spPr>
          <a:xfrm>
            <a:off x="503743" y="1520082"/>
            <a:ext cx="8042136" cy="300083"/>
          </a:xfrm>
          <a:custGeom>
            <a:avLst/>
            <a:gdLst>
              <a:gd name="connsiteX0" fmla="*/ 0 w 5657213"/>
              <a:gd name="connsiteY0" fmla="*/ 0 h 527566"/>
              <a:gd name="connsiteX1" fmla="*/ 5393430 w 5657213"/>
              <a:gd name="connsiteY1" fmla="*/ 0 h 527566"/>
              <a:gd name="connsiteX2" fmla="*/ 5657213 w 5657213"/>
              <a:gd name="connsiteY2" fmla="*/ 263783 h 527566"/>
              <a:gd name="connsiteX3" fmla="*/ 5393430 w 5657213"/>
              <a:gd name="connsiteY3" fmla="*/ 527566 h 527566"/>
              <a:gd name="connsiteX4" fmla="*/ 0 w 5657213"/>
              <a:gd name="connsiteY4" fmla="*/ 527566 h 527566"/>
              <a:gd name="connsiteX5" fmla="*/ 263783 w 5657213"/>
              <a:gd name="connsiteY5" fmla="*/ 263783 h 527566"/>
              <a:gd name="connsiteX6" fmla="*/ 0 w 5657213"/>
              <a:gd name="connsiteY6" fmla="*/ 0 h 52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7213" h="527566">
                <a:moveTo>
                  <a:pt x="0" y="0"/>
                </a:moveTo>
                <a:lnTo>
                  <a:pt x="5393430" y="0"/>
                </a:lnTo>
                <a:lnTo>
                  <a:pt x="5657213" y="263783"/>
                </a:lnTo>
                <a:lnTo>
                  <a:pt x="5393430" y="527566"/>
                </a:lnTo>
                <a:lnTo>
                  <a:pt x="0" y="527566"/>
                </a:lnTo>
                <a:lnTo>
                  <a:pt x="263783" y="2637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C00"/>
                </a:solidFill>
              </a:rPr>
              <a:t>Two Studies </a:t>
            </a:r>
            <a:r>
              <a:rPr lang="en-US" dirty="0">
                <a:solidFill>
                  <a:schemeClr val="bg1"/>
                </a:solidFill>
              </a:rPr>
              <a:t>Being Conducted Through Summer 2021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610C1E-6D26-472E-A884-7A4B2A49304D}"/>
              </a:ext>
            </a:extLst>
          </p:cNvPr>
          <p:cNvSpPr txBox="1"/>
          <p:nvPr/>
        </p:nvSpPr>
        <p:spPr>
          <a:xfrm>
            <a:off x="373615" y="2086188"/>
            <a:ext cx="13440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chemeClr val="accent2">
                    <a:lumMod val="50000"/>
                  </a:schemeClr>
                </a:solidFill>
              </a:rPr>
              <a:t>Topics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3186CDA-25BC-48EE-8715-38D5B95E887A}"/>
              </a:ext>
            </a:extLst>
          </p:cNvPr>
          <p:cNvCxnSpPr>
            <a:cxnSpLocks/>
          </p:cNvCxnSpPr>
          <p:nvPr/>
        </p:nvCxnSpPr>
        <p:spPr>
          <a:xfrm>
            <a:off x="2094957" y="2287296"/>
            <a:ext cx="0" cy="2094041"/>
          </a:xfrm>
          <a:prstGeom prst="line">
            <a:avLst/>
          </a:prstGeom>
          <a:ln>
            <a:solidFill>
              <a:srgbClr val="3B4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phic 8" descr="Document">
            <a:extLst>
              <a:ext uri="{FF2B5EF4-FFF2-40B4-BE49-F238E27FC236}">
                <a16:creationId xmlns:a16="http://schemas.microsoft.com/office/drawing/2014/main" id="{9A1E7A10-F078-4581-BBF4-D5D85F4B5F3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747" y="3490408"/>
            <a:ext cx="420344" cy="45423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B2BE671-89C2-4A6E-85D2-71E9F20192CE}"/>
              </a:ext>
            </a:extLst>
          </p:cNvPr>
          <p:cNvSpPr txBox="1"/>
          <p:nvPr/>
        </p:nvSpPr>
        <p:spPr>
          <a:xfrm>
            <a:off x="626129" y="2684403"/>
            <a:ext cx="1344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Root Causes of Recalls 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(Use Case “P”)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4B28DE-9D35-4679-8278-8CDDDAD40247}"/>
              </a:ext>
            </a:extLst>
          </p:cNvPr>
          <p:cNvSpPr txBox="1"/>
          <p:nvPr/>
        </p:nvSpPr>
        <p:spPr>
          <a:xfrm>
            <a:off x="626129" y="3393908"/>
            <a:ext cx="1421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Medical Device Reports (MDRs) Predictive of Recalls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(Use Case “9”)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F64B22-AB47-4E82-8E7C-CC2A7D5BBF94}"/>
              </a:ext>
            </a:extLst>
          </p:cNvPr>
          <p:cNvGrpSpPr/>
          <p:nvPr/>
        </p:nvGrpSpPr>
        <p:grpSpPr>
          <a:xfrm>
            <a:off x="235882" y="2750123"/>
            <a:ext cx="348965" cy="370696"/>
            <a:chOff x="314509" y="3719995"/>
            <a:chExt cx="465286" cy="4942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15E06C-4CE3-4B62-A0A4-0C6E29E0E9F8}"/>
                </a:ext>
              </a:extLst>
            </p:cNvPr>
            <p:cNvSpPr/>
            <p:nvPr/>
          </p:nvSpPr>
          <p:spPr>
            <a:xfrm>
              <a:off x="314509" y="3719995"/>
              <a:ext cx="406859" cy="327898"/>
            </a:xfrm>
            <a:custGeom>
              <a:avLst/>
              <a:gdLst>
                <a:gd name="connsiteX0" fmla="*/ 115547 w 406859"/>
                <a:gd name="connsiteY0" fmla="*/ 106252 h 327898"/>
                <a:gd name="connsiteX1" fmla="*/ 406859 w 406859"/>
                <a:gd name="connsiteY1" fmla="*/ 106252 h 327898"/>
                <a:gd name="connsiteX2" fmla="*/ 406859 w 406859"/>
                <a:gd name="connsiteY2" fmla="*/ 72999 h 327898"/>
                <a:gd name="connsiteX3" fmla="*/ 383593 w 406859"/>
                <a:gd name="connsiteY3" fmla="*/ 48654 h 327898"/>
                <a:gd name="connsiteX4" fmla="*/ 209243 w 406859"/>
                <a:gd name="connsiteY4" fmla="*/ 48654 h 327898"/>
                <a:gd name="connsiteX5" fmla="*/ 145307 w 406859"/>
                <a:gd name="connsiteY5" fmla="*/ 4260 h 327898"/>
                <a:gd name="connsiteX6" fmla="*/ 132518 w 406859"/>
                <a:gd name="connsiteY6" fmla="*/ 0 h 327898"/>
                <a:gd name="connsiteX7" fmla="*/ 23267 w 406859"/>
                <a:gd name="connsiteY7" fmla="*/ 0 h 327898"/>
                <a:gd name="connsiteX8" fmla="*/ 0 w 406859"/>
                <a:gd name="connsiteY8" fmla="*/ 24345 h 327898"/>
                <a:gd name="connsiteX9" fmla="*/ 0 w 406859"/>
                <a:gd name="connsiteY9" fmla="*/ 327898 h 327898"/>
                <a:gd name="connsiteX10" fmla="*/ 233 w 406859"/>
                <a:gd name="connsiteY10" fmla="*/ 327898 h 327898"/>
                <a:gd name="connsiteX11" fmla="*/ 77218 w 406859"/>
                <a:gd name="connsiteY11" fmla="*/ 132200 h 327898"/>
                <a:gd name="connsiteX12" fmla="*/ 115547 w 406859"/>
                <a:gd name="connsiteY12" fmla="*/ 106252 h 32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859" h="327898">
                  <a:moveTo>
                    <a:pt x="115547" y="106252"/>
                  </a:moveTo>
                  <a:lnTo>
                    <a:pt x="406859" y="106252"/>
                  </a:lnTo>
                  <a:lnTo>
                    <a:pt x="406859" y="72999"/>
                  </a:lnTo>
                  <a:cubicBezTo>
                    <a:pt x="406859" y="59554"/>
                    <a:pt x="396443" y="48654"/>
                    <a:pt x="383593" y="48654"/>
                  </a:cubicBezTo>
                  <a:lnTo>
                    <a:pt x="209243" y="48654"/>
                  </a:lnTo>
                  <a:lnTo>
                    <a:pt x="145307" y="4260"/>
                  </a:lnTo>
                  <a:cubicBezTo>
                    <a:pt x="141484" y="1670"/>
                    <a:pt x="137068" y="199"/>
                    <a:pt x="132518" y="0"/>
                  </a:cubicBezTo>
                  <a:lnTo>
                    <a:pt x="23267" y="0"/>
                  </a:lnTo>
                  <a:cubicBezTo>
                    <a:pt x="10417" y="0"/>
                    <a:pt x="0" y="10899"/>
                    <a:pt x="0" y="24345"/>
                  </a:cubicBezTo>
                  <a:lnTo>
                    <a:pt x="0" y="327898"/>
                  </a:lnTo>
                  <a:lnTo>
                    <a:pt x="233" y="327898"/>
                  </a:lnTo>
                  <a:lnTo>
                    <a:pt x="77218" y="132200"/>
                  </a:lnTo>
                  <a:cubicBezTo>
                    <a:pt x="84096" y="116499"/>
                    <a:pt x="99039" y="106382"/>
                    <a:pt x="115547" y="10625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6D4BD78-C8E7-4276-A334-73A3A5B1C491}"/>
                </a:ext>
              </a:extLst>
            </p:cNvPr>
            <p:cNvSpPr/>
            <p:nvPr/>
          </p:nvSpPr>
          <p:spPr>
            <a:xfrm>
              <a:off x="331945" y="3847678"/>
              <a:ext cx="435922" cy="212904"/>
            </a:xfrm>
            <a:custGeom>
              <a:avLst/>
              <a:gdLst>
                <a:gd name="connsiteX0" fmla="*/ 269695 w 435922"/>
                <a:gd name="connsiteY0" fmla="*/ 108428 h 212904"/>
                <a:gd name="connsiteX1" fmla="*/ 409713 w 435922"/>
                <a:gd name="connsiteY1" fmla="*/ 88938 h 212904"/>
                <a:gd name="connsiteX2" fmla="*/ 433595 w 435922"/>
                <a:gd name="connsiteY2" fmla="*/ 35236 h 212904"/>
                <a:gd name="connsiteX3" fmla="*/ 435922 w 435922"/>
                <a:gd name="connsiteY3" fmla="*/ 24345 h 212904"/>
                <a:gd name="connsiteX4" fmla="*/ 415112 w 435922"/>
                <a:gd name="connsiteY4" fmla="*/ 0 h 212904"/>
                <a:gd name="connsiteX5" fmla="*/ 98213 w 435922"/>
                <a:gd name="connsiteY5" fmla="*/ 0 h 212904"/>
                <a:gd name="connsiteX6" fmla="*/ 78450 w 435922"/>
                <a:gd name="connsiteY6" fmla="*/ 13375 h 212904"/>
                <a:gd name="connsiteX7" fmla="*/ 0 w 435922"/>
                <a:gd name="connsiteY7" fmla="*/ 212904 h 212904"/>
                <a:gd name="connsiteX8" fmla="*/ 237060 w 435922"/>
                <a:gd name="connsiteY8" fmla="*/ 212904 h 212904"/>
                <a:gd name="connsiteX9" fmla="*/ 269695 w 435922"/>
                <a:gd name="connsiteY9" fmla="*/ 108428 h 21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5922" h="212904">
                  <a:moveTo>
                    <a:pt x="269695" y="108428"/>
                  </a:moveTo>
                  <a:cubicBezTo>
                    <a:pt x="306814" y="69609"/>
                    <a:pt x="364186" y="61622"/>
                    <a:pt x="409713" y="88938"/>
                  </a:cubicBezTo>
                  <a:lnTo>
                    <a:pt x="433595" y="35236"/>
                  </a:lnTo>
                  <a:cubicBezTo>
                    <a:pt x="435157" y="31840"/>
                    <a:pt x="435954" y="28113"/>
                    <a:pt x="435922" y="24345"/>
                  </a:cubicBezTo>
                  <a:cubicBezTo>
                    <a:pt x="435989" y="11842"/>
                    <a:pt x="426994" y="1320"/>
                    <a:pt x="415112" y="0"/>
                  </a:cubicBezTo>
                  <a:lnTo>
                    <a:pt x="98213" y="0"/>
                  </a:lnTo>
                  <a:cubicBezTo>
                    <a:pt x="89701" y="60"/>
                    <a:pt x="81993" y="5276"/>
                    <a:pt x="78450" y="13375"/>
                  </a:cubicBezTo>
                  <a:lnTo>
                    <a:pt x="0" y="212904"/>
                  </a:lnTo>
                  <a:lnTo>
                    <a:pt x="237060" y="212904"/>
                  </a:lnTo>
                  <a:cubicBezTo>
                    <a:pt x="231428" y="174629"/>
                    <a:pt x="243546" y="135834"/>
                    <a:pt x="269695" y="10842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878C9CB-00B1-4665-8113-FA2A33FAAE69}"/>
                </a:ext>
              </a:extLst>
            </p:cNvPr>
            <p:cNvSpPr/>
            <p:nvPr/>
          </p:nvSpPr>
          <p:spPr>
            <a:xfrm>
              <a:off x="629189" y="3984906"/>
              <a:ext cx="86293" cy="75675"/>
            </a:xfrm>
            <a:custGeom>
              <a:avLst/>
              <a:gdLst>
                <a:gd name="connsiteX0" fmla="*/ 16001 w 86293"/>
                <a:gd name="connsiteY0" fmla="*/ 16768 h 75675"/>
                <a:gd name="connsiteX1" fmla="*/ 2924 w 86293"/>
                <a:gd name="connsiteY1" fmla="*/ 75675 h 75675"/>
                <a:gd name="connsiteX2" fmla="*/ 57306 w 86293"/>
                <a:gd name="connsiteY2" fmla="*/ 75675 h 75675"/>
                <a:gd name="connsiteX3" fmla="*/ 86294 w 86293"/>
                <a:gd name="connsiteY3" fmla="*/ 10517 h 75675"/>
                <a:gd name="connsiteX4" fmla="*/ 16001 w 86293"/>
                <a:gd name="connsiteY4" fmla="*/ 16746 h 7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93" h="75675">
                  <a:moveTo>
                    <a:pt x="16001" y="16768"/>
                  </a:moveTo>
                  <a:cubicBezTo>
                    <a:pt x="1274" y="32195"/>
                    <a:pt x="-3796" y="55036"/>
                    <a:pt x="2924" y="75675"/>
                  </a:cubicBezTo>
                  <a:lnTo>
                    <a:pt x="57306" y="75675"/>
                  </a:lnTo>
                  <a:lnTo>
                    <a:pt x="86294" y="10517"/>
                  </a:lnTo>
                  <a:cubicBezTo>
                    <a:pt x="64537" y="-5585"/>
                    <a:pt x="34860" y="-2955"/>
                    <a:pt x="16001" y="1674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6AC0D5C-2536-412B-BC80-A16796BFBDDF}"/>
                </a:ext>
              </a:extLst>
            </p:cNvPr>
            <p:cNvSpPr/>
            <p:nvPr/>
          </p:nvSpPr>
          <p:spPr>
            <a:xfrm>
              <a:off x="519802" y="3941893"/>
              <a:ext cx="259993" cy="272363"/>
            </a:xfrm>
            <a:custGeom>
              <a:avLst/>
              <a:gdLst>
                <a:gd name="connsiteX0" fmla="*/ 231840 w 259993"/>
                <a:gd name="connsiteY0" fmla="*/ 29399 h 272363"/>
                <a:gd name="connsiteX1" fmla="*/ 96411 w 259993"/>
                <a:gd name="connsiteY1" fmla="*/ 29297 h 272363"/>
                <a:gd name="connsiteX2" fmla="*/ 88627 w 259993"/>
                <a:gd name="connsiteY2" fmla="*/ 161908 h 272363"/>
                <a:gd name="connsiteX3" fmla="*/ 73620 w 259993"/>
                <a:gd name="connsiteY3" fmla="*/ 177610 h 272363"/>
                <a:gd name="connsiteX4" fmla="*/ 50565 w 259993"/>
                <a:gd name="connsiteY4" fmla="*/ 184012 h 272363"/>
                <a:gd name="connsiteX5" fmla="*/ 7015 w 259993"/>
                <a:gd name="connsiteY5" fmla="*/ 229580 h 272363"/>
                <a:gd name="connsiteX6" fmla="*/ 7015 w 259993"/>
                <a:gd name="connsiteY6" fmla="*/ 265023 h 272363"/>
                <a:gd name="connsiteX7" fmla="*/ 40889 w 259993"/>
                <a:gd name="connsiteY7" fmla="*/ 265023 h 272363"/>
                <a:gd name="connsiteX8" fmla="*/ 84439 w 259993"/>
                <a:gd name="connsiteY8" fmla="*/ 219455 h 272363"/>
                <a:gd name="connsiteX9" fmla="*/ 90557 w 259993"/>
                <a:gd name="connsiteY9" fmla="*/ 195332 h 272363"/>
                <a:gd name="connsiteX10" fmla="*/ 105611 w 259993"/>
                <a:gd name="connsiteY10" fmla="*/ 179579 h 272363"/>
                <a:gd name="connsiteX11" fmla="*/ 239949 w 259993"/>
                <a:gd name="connsiteY11" fmla="*/ 161701 h 272363"/>
                <a:gd name="connsiteX12" fmla="*/ 231840 w 259993"/>
                <a:gd name="connsiteY12" fmla="*/ 29399 h 272363"/>
                <a:gd name="connsiteX13" fmla="*/ 217326 w 259993"/>
                <a:gd name="connsiteY13" fmla="*/ 155979 h 272363"/>
                <a:gd name="connsiteX14" fmla="*/ 110872 w 259993"/>
                <a:gd name="connsiteY14" fmla="*/ 155982 h 272363"/>
                <a:gd name="connsiteX15" fmla="*/ 110869 w 259993"/>
                <a:gd name="connsiteY15" fmla="*/ 44594 h 272363"/>
                <a:gd name="connsiteX16" fmla="*/ 217324 w 259993"/>
                <a:gd name="connsiteY16" fmla="*/ 44591 h 272363"/>
                <a:gd name="connsiteX17" fmla="*/ 217326 w 259993"/>
                <a:gd name="connsiteY17" fmla="*/ 44594 h 272363"/>
                <a:gd name="connsiteX18" fmla="*/ 217326 w 259993"/>
                <a:gd name="connsiteY18" fmla="*/ 155979 h 27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9993" h="272363">
                  <a:moveTo>
                    <a:pt x="231840" y="29399"/>
                  </a:moveTo>
                  <a:cubicBezTo>
                    <a:pt x="194470" y="-9759"/>
                    <a:pt x="133835" y="-9806"/>
                    <a:pt x="96411" y="29297"/>
                  </a:cubicBezTo>
                  <a:cubicBezTo>
                    <a:pt x="62155" y="65088"/>
                    <a:pt x="58815" y="121999"/>
                    <a:pt x="88627" y="161908"/>
                  </a:cubicBezTo>
                  <a:lnTo>
                    <a:pt x="73620" y="177610"/>
                  </a:lnTo>
                  <a:cubicBezTo>
                    <a:pt x="65394" y="175279"/>
                    <a:pt x="56604" y="177720"/>
                    <a:pt x="50565" y="184012"/>
                  </a:cubicBezTo>
                  <a:lnTo>
                    <a:pt x="7015" y="229580"/>
                  </a:lnTo>
                  <a:cubicBezTo>
                    <a:pt x="-2338" y="239367"/>
                    <a:pt x="-2338" y="255236"/>
                    <a:pt x="7015" y="265023"/>
                  </a:cubicBezTo>
                  <a:cubicBezTo>
                    <a:pt x="16369" y="274811"/>
                    <a:pt x="31535" y="274811"/>
                    <a:pt x="40889" y="265023"/>
                  </a:cubicBezTo>
                  <a:lnTo>
                    <a:pt x="84439" y="219455"/>
                  </a:lnTo>
                  <a:cubicBezTo>
                    <a:pt x="90452" y="213136"/>
                    <a:pt x="92785" y="203939"/>
                    <a:pt x="90557" y="195332"/>
                  </a:cubicBezTo>
                  <a:lnTo>
                    <a:pt x="105611" y="179579"/>
                  </a:lnTo>
                  <a:cubicBezTo>
                    <a:pt x="147426" y="213458"/>
                    <a:pt x="207571" y="205453"/>
                    <a:pt x="239949" y="161701"/>
                  </a:cubicBezTo>
                  <a:cubicBezTo>
                    <a:pt x="269502" y="121766"/>
                    <a:pt x="266026" y="65058"/>
                    <a:pt x="231840" y="29399"/>
                  </a:cubicBezTo>
                  <a:close/>
                  <a:moveTo>
                    <a:pt x="217326" y="155979"/>
                  </a:moveTo>
                  <a:cubicBezTo>
                    <a:pt x="187930" y="186739"/>
                    <a:pt x="140269" y="186740"/>
                    <a:pt x="110872" y="155982"/>
                  </a:cubicBezTo>
                  <a:cubicBezTo>
                    <a:pt x="81474" y="125223"/>
                    <a:pt x="81473" y="75354"/>
                    <a:pt x="110869" y="44594"/>
                  </a:cubicBezTo>
                  <a:cubicBezTo>
                    <a:pt x="140265" y="13834"/>
                    <a:pt x="187926" y="13833"/>
                    <a:pt x="217324" y="44591"/>
                  </a:cubicBezTo>
                  <a:cubicBezTo>
                    <a:pt x="217324" y="44592"/>
                    <a:pt x="217325" y="44593"/>
                    <a:pt x="217326" y="44594"/>
                  </a:cubicBezTo>
                  <a:cubicBezTo>
                    <a:pt x="246675" y="75372"/>
                    <a:pt x="246675" y="125201"/>
                    <a:pt x="217326" y="15597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3F4B361-DA37-48CE-8D19-48C61759D570}"/>
              </a:ext>
            </a:extLst>
          </p:cNvPr>
          <p:cNvSpPr txBox="1"/>
          <p:nvPr/>
        </p:nvSpPr>
        <p:spPr>
          <a:xfrm>
            <a:off x="7190037" y="4110893"/>
            <a:ext cx="17776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*Aggregate results will also be used to create predictive models and dashboards.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7A19A5-CECA-4E6E-A9A8-199A34E6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5440"/>
            <a:ext cx="7886700" cy="736603"/>
          </a:xfrm>
        </p:spPr>
        <p:txBody>
          <a:bodyPr/>
          <a:lstStyle/>
          <a:p>
            <a:r>
              <a:rPr lang="en-US" dirty="0"/>
              <a:t>MDIAS Initial Studies</a:t>
            </a:r>
          </a:p>
        </p:txBody>
      </p:sp>
    </p:spTree>
    <p:extLst>
      <p:ext uri="{BB962C8B-B14F-4D97-AF65-F5344CB8AC3E}">
        <p14:creationId xmlns:p14="http://schemas.microsoft.com/office/powerpoint/2010/main" val="166875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6D32B4-CF2D-4D63-AD52-EE76C379E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47" y="2641958"/>
            <a:ext cx="8259111" cy="157104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Study kicked off November 2020 and is slated to conclude May 2021.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Deep dive into identifying root cause trends within publicly available recalls from 2010-2019.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Outputs include Visualizations, Benchmarks, Presentations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439888-B237-4709-9E09-2AA9A6A3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4" y="930498"/>
            <a:ext cx="7800789" cy="558062"/>
          </a:xfrm>
        </p:spPr>
        <p:txBody>
          <a:bodyPr/>
          <a:lstStyle/>
          <a:p>
            <a:r>
              <a:rPr lang="en-US" dirty="0"/>
              <a:t>Use Case: Root Causes of Recalls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125246-51F6-45A8-BCFC-29EC0489AA5A}"/>
              </a:ext>
            </a:extLst>
          </p:cNvPr>
          <p:cNvSpPr/>
          <p:nvPr/>
        </p:nvSpPr>
        <p:spPr>
          <a:xfrm>
            <a:off x="130881" y="1635065"/>
            <a:ext cx="8968154" cy="78075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Research Question: How are the primary root causes of recalls distributed? </a:t>
            </a:r>
          </a:p>
        </p:txBody>
      </p:sp>
    </p:spTree>
    <p:extLst>
      <p:ext uri="{BB962C8B-B14F-4D97-AF65-F5344CB8AC3E}">
        <p14:creationId xmlns:p14="http://schemas.microsoft.com/office/powerpoint/2010/main" val="317112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6D32B4-CF2D-4D63-AD52-EE76C379E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12" y="1870574"/>
            <a:ext cx="7870779" cy="249963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Reviewed and assessed FURLS, MAUDE and Recalls data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Theorized categorizations of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MDIAS performed analysis based on team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Early indications show </a:t>
            </a:r>
            <a:r>
              <a:rPr lang="en-US" sz="2000" b="1" i="1" dirty="0"/>
              <a:t>possible</a:t>
            </a:r>
            <a:r>
              <a:rPr lang="en-US" sz="2000" dirty="0"/>
              <a:t> correlations to implantable, single-use </a:t>
            </a:r>
            <a:r>
              <a:rPr lang="en-US" sz="2000"/>
              <a:t>products and </a:t>
            </a:r>
            <a:r>
              <a:rPr lang="en-US" sz="2000" dirty="0"/>
              <a:t>are more likely in those products with earlier recalls or similar products with recalls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439888-B237-4709-9E09-2AA9A6A3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MDRs Predictive of Recalls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0724F2-39C6-4580-B56D-B90705AD48E7}"/>
              </a:ext>
            </a:extLst>
          </p:cNvPr>
          <p:cNvSpPr/>
          <p:nvPr/>
        </p:nvSpPr>
        <p:spPr>
          <a:xfrm>
            <a:off x="87923" y="1480195"/>
            <a:ext cx="8968154" cy="780757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Research Question: Are MDRs predictive of recalls? </a:t>
            </a:r>
          </a:p>
        </p:txBody>
      </p:sp>
    </p:spTree>
    <p:extLst>
      <p:ext uri="{BB962C8B-B14F-4D97-AF65-F5344CB8AC3E}">
        <p14:creationId xmlns:p14="http://schemas.microsoft.com/office/powerpoint/2010/main" val="299023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ED4212-3D16-1F49-B2CE-88568CDD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4448" y="2974867"/>
            <a:ext cx="7234640" cy="14341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 Crouse, </a:t>
            </a:r>
            <a:r>
              <a:rPr lang="en-US" dirty="0" err="1"/>
              <a:t>CVRx</a:t>
            </a:r>
            <a:r>
              <a:rPr lang="en-US" dirty="0"/>
              <a:t>; Owen Farris, FDA;</a:t>
            </a:r>
          </a:p>
          <a:p>
            <a:r>
              <a:rPr lang="en-US" dirty="0"/>
              <a:t>Ravi Nabar, Illumina; Joseph Sapiente, MDIC;</a:t>
            </a:r>
          </a:p>
          <a:p>
            <a:r>
              <a:rPr lang="en-US" dirty="0"/>
              <a:t>Sara Sulfridge, Baxter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9C339-ABEF-4E4C-BF08-5CDC94BDD6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96361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9CCD3A-01CB-8949-A433-3F3932B536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5753E-A547-374D-AD96-14A9AF4C5C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62025"/>
      </p:ext>
    </p:extLst>
  </p:cSld>
  <p:clrMapOvr>
    <a:masterClrMapping/>
  </p:clrMapOvr>
</p:sld>
</file>

<file path=ppt/theme/theme1.xml><?xml version="1.0" encoding="utf-8"?>
<a:theme xmlns:a="http://schemas.openxmlformats.org/drawingml/2006/main" name="MDIC theme">
  <a:themeElements>
    <a:clrScheme name="MDIC COLORS 2019">
      <a:dk1>
        <a:srgbClr val="000000"/>
      </a:dk1>
      <a:lt1>
        <a:srgbClr val="FFFFFF"/>
      </a:lt1>
      <a:dk2>
        <a:srgbClr val="707071"/>
      </a:dk2>
      <a:lt2>
        <a:srgbClr val="D0D0D0"/>
      </a:lt2>
      <a:accent1>
        <a:srgbClr val="003765"/>
      </a:accent1>
      <a:accent2>
        <a:srgbClr val="F3A260"/>
      </a:accent2>
      <a:accent3>
        <a:srgbClr val="D0D0D0"/>
      </a:accent3>
      <a:accent4>
        <a:srgbClr val="E8C369"/>
      </a:accent4>
      <a:accent5>
        <a:srgbClr val="73C0D3"/>
      </a:accent5>
      <a:accent6>
        <a:srgbClr val="005CA8"/>
      </a:accent6>
      <a:hlink>
        <a:srgbClr val="005CA8"/>
      </a:hlink>
      <a:folHlink>
        <a:srgbClr val="73C0D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</TotalTime>
  <Words>395</Words>
  <Application>Microsoft Office PowerPoint</Application>
  <PresentationFormat>On-screen Show (16:9)</PresentationFormat>
  <Paragraphs>75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MDIC theme</vt:lpstr>
      <vt:lpstr>Medical Device Information Analysis and Sharing/MDIAS</vt:lpstr>
      <vt:lpstr>MDIAS Initiative</vt:lpstr>
      <vt:lpstr>How MDIAS Works</vt:lpstr>
      <vt:lpstr>How MDIAS is Governed</vt:lpstr>
      <vt:lpstr>MDIAS Initial Studies</vt:lpstr>
      <vt:lpstr>Use Case: Root Causes of Recalls</vt:lpstr>
      <vt:lpstr>Use Case: MDRs Predictive of Recalls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McConnell</dc:creator>
  <cp:lastModifiedBy>Leo Rivoal</cp:lastModifiedBy>
  <cp:revision>85</cp:revision>
  <cp:lastPrinted>2019-03-08T21:27:33Z</cp:lastPrinted>
  <dcterms:created xsi:type="dcterms:W3CDTF">2018-09-10T14:41:05Z</dcterms:created>
  <dcterms:modified xsi:type="dcterms:W3CDTF">2021-05-07T13:41:36Z</dcterms:modified>
</cp:coreProperties>
</file>