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72" r:id="rId2"/>
  </p:sldMasterIdLst>
  <p:notesMasterIdLst>
    <p:notesMasterId r:id="rId10"/>
  </p:notesMasterIdLst>
  <p:sldIdLst>
    <p:sldId id="258" r:id="rId3"/>
    <p:sldId id="2146847356" r:id="rId4"/>
    <p:sldId id="2146847359" r:id="rId5"/>
    <p:sldId id="2146847369" r:id="rId6"/>
    <p:sldId id="2146847365" r:id="rId7"/>
    <p:sldId id="2146847380" r:id="rId8"/>
    <p:sldId id="278"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Source Sans Pro" panose="020B0503030403020204" pitchFamily="34" charset="0"/>
      <p:regular r:id="rId17"/>
      <p:bold r:id="rId18"/>
      <p:italic r:id="rId19"/>
      <p:boldItalic r:id="rId20"/>
    </p:embeddedFont>
    <p:embeddedFont>
      <p:font typeface="Source Sans Pro Semibold" panose="020B0503030403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F444A0-2647-37B8-9D47-129645273B97}" name="Leigh Williams" initials="LW" userId="d9a4dd1fc18f77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EDC00"/>
    <a:srgbClr val="EFF2F4"/>
    <a:srgbClr val="AF0578"/>
    <a:srgbClr val="47555D"/>
    <a:srgbClr val="26A989"/>
    <a:srgbClr val="EFEFE4"/>
    <a:srgbClr val="00A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0"/>
    <p:restoredTop sz="94694"/>
  </p:normalViewPr>
  <p:slideViewPr>
    <p:cSldViewPr snapToGrid="0">
      <p:cViewPr varScale="1">
        <p:scale>
          <a:sx n="88" d="100"/>
          <a:sy n="88" d="100"/>
        </p:scale>
        <p:origin x="200"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D6017-CA3F-6C40-8F7E-B1356107D186}" type="datetimeFigureOut">
              <a:rPr lang="en-US" smtClean="0"/>
              <a:t>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82709-527D-314E-84F3-558378AEFAD2}" type="slidenum">
              <a:rPr lang="en-US" smtClean="0"/>
              <a:t>‹#›</a:t>
            </a:fld>
            <a:endParaRPr lang="en-US"/>
          </a:p>
        </p:txBody>
      </p:sp>
    </p:spTree>
    <p:extLst>
      <p:ext uri="{BB962C8B-B14F-4D97-AF65-F5344CB8AC3E}">
        <p14:creationId xmlns:p14="http://schemas.microsoft.com/office/powerpoint/2010/main" val="324428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82709-527D-314E-84F3-558378AEFAD2}" type="slidenum">
              <a:rPr lang="en-US" smtClean="0"/>
              <a:t>1</a:t>
            </a:fld>
            <a:endParaRPr lang="en-US"/>
          </a:p>
        </p:txBody>
      </p:sp>
    </p:spTree>
    <p:extLst>
      <p:ext uri="{BB962C8B-B14F-4D97-AF65-F5344CB8AC3E}">
        <p14:creationId xmlns:p14="http://schemas.microsoft.com/office/powerpoint/2010/main" val="233361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82709-527D-314E-84F3-558378AEFAD2}" type="slidenum">
              <a:rPr lang="en-US" smtClean="0"/>
              <a:t>7</a:t>
            </a:fld>
            <a:endParaRPr lang="en-US"/>
          </a:p>
        </p:txBody>
      </p:sp>
    </p:spTree>
    <p:extLst>
      <p:ext uri="{BB962C8B-B14F-4D97-AF65-F5344CB8AC3E}">
        <p14:creationId xmlns:p14="http://schemas.microsoft.com/office/powerpoint/2010/main" val="274060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42900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358330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CC50C4BF-F598-AD08-047E-A0A5A2E4AE0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2" name="Picture 11">
            <a:extLst>
              <a:ext uri="{FF2B5EF4-FFF2-40B4-BE49-F238E27FC236}">
                <a16:creationId xmlns:a16="http://schemas.microsoft.com/office/drawing/2014/main" id="{93227817-30D1-69E8-421B-FC66969852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5807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1A04-EE82-50B4-3100-682F481F3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2C88C-B12A-F1FE-8ED2-60B8539E7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C509F9F-BDA9-96C8-7A53-BF447C25E32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7098ABB7-5F6E-ECFC-C96A-B0D1F5C026F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04A130C0-2917-204F-4122-EC24C8B792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126190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1D1A0-C9D5-3C48-371E-03F428195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4E239-6219-B0C6-7777-77D0B5ABA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EEF0E1F-BC77-8C7E-63BA-20551D462837}"/>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43A418A8-C286-7BED-EDA9-BA8129273AA7}"/>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EBDC3C60-7247-15B4-62BE-E308304C0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91236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lumns with Subheading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798CD71-169E-6C46-961D-25CEC41E4CDC}"/>
              </a:ext>
            </a:extLst>
          </p:cNvPr>
          <p:cNvSpPr>
            <a:spLocks noGrp="1"/>
          </p:cNvSpPr>
          <p:nvPr>
            <p:ph type="body" idx="1" hasCustomPrompt="1"/>
          </p:nvPr>
        </p:nvSpPr>
        <p:spPr>
          <a:xfrm>
            <a:off x="183446" y="1152434"/>
            <a:ext cx="11772260" cy="654703"/>
          </a:xfrm>
          <a:prstGeom prst="rect">
            <a:avLst/>
          </a:prstGeom>
        </p:spPr>
        <p:txBody>
          <a:bodyPr lIns="0" tIns="0" rIns="0" bIns="0" anchor="t">
            <a:normAutofit/>
          </a:bodyPr>
          <a:lstStyle>
            <a:lvl1pPr marL="0" indent="0">
              <a:buNone/>
              <a:defRPr sz="2667" b="0">
                <a:solidFill>
                  <a:schemeClr val="accent5"/>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 Goes Here</a:t>
            </a:r>
          </a:p>
        </p:txBody>
      </p:sp>
      <p:sp>
        <p:nvSpPr>
          <p:cNvPr id="15" name="Content Placeholder 3">
            <a:extLst>
              <a:ext uri="{FF2B5EF4-FFF2-40B4-BE49-F238E27FC236}">
                <a16:creationId xmlns:a16="http://schemas.microsoft.com/office/drawing/2014/main" id="{A90A8DDC-2CAA-6042-A76B-224884017495}"/>
              </a:ext>
            </a:extLst>
          </p:cNvPr>
          <p:cNvSpPr>
            <a:spLocks noGrp="1"/>
          </p:cNvSpPr>
          <p:nvPr>
            <p:ph sz="half" idx="2"/>
          </p:nvPr>
        </p:nvSpPr>
        <p:spPr>
          <a:xfrm>
            <a:off x="183445" y="1802568"/>
            <a:ext cx="11805355" cy="2587417"/>
          </a:xfrm>
          <a:prstGeom prst="rect">
            <a:avLst/>
          </a:prstGeom>
        </p:spPr>
        <p:txBody>
          <a:bodyPr lIns="0" tIns="0" rIns="0" bIns="0">
            <a:normAutofit/>
          </a:bodyPr>
          <a:lstStyle>
            <a:lvl1pPr marL="0" indent="0">
              <a:buNone/>
              <a:defRPr sz="2667" b="0">
                <a:solidFill>
                  <a:schemeClr val="tx1"/>
                </a:solidFill>
              </a:defRPr>
            </a:lvl1pPr>
            <a:lvl2pPr>
              <a:defRPr sz="2667" b="0">
                <a:solidFill>
                  <a:schemeClr val="tx1"/>
                </a:solidFill>
              </a:defRPr>
            </a:lvl2pPr>
            <a:lvl3pPr>
              <a:defRPr sz="2400" b="0">
                <a:solidFill>
                  <a:schemeClr val="tx1"/>
                </a:solidFill>
              </a:defRPr>
            </a:lvl3pPr>
            <a:lvl4pPr>
              <a:defRPr sz="2133">
                <a:solidFill>
                  <a:schemeClr val="tx1"/>
                </a:solidFill>
              </a:defRPr>
            </a:lvl4pPr>
            <a:lvl5pPr>
              <a:defRPr sz="213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08AF18F9-64E5-6E4F-ADBF-75A676B1102C}"/>
              </a:ext>
            </a:extLst>
          </p:cNvPr>
          <p:cNvGrpSpPr/>
          <p:nvPr userDrawn="1"/>
        </p:nvGrpSpPr>
        <p:grpSpPr>
          <a:xfrm>
            <a:off x="1873" y="0"/>
            <a:ext cx="12192001" cy="987401"/>
            <a:chOff x="-1" y="-1"/>
            <a:chExt cx="9144001" cy="1159893"/>
          </a:xfrm>
        </p:grpSpPr>
        <p:cxnSp>
          <p:nvCxnSpPr>
            <p:cNvPr id="24" name="Straight Connector 23">
              <a:extLst>
                <a:ext uri="{FF2B5EF4-FFF2-40B4-BE49-F238E27FC236}">
                  <a16:creationId xmlns:a16="http://schemas.microsoft.com/office/drawing/2014/main" id="{E4DDBE4D-21C5-E048-9E97-C386D2DF9DB4}"/>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5" name="Rectangle 4">
              <a:extLst>
                <a:ext uri="{FF2B5EF4-FFF2-40B4-BE49-F238E27FC236}">
                  <a16:creationId xmlns:a16="http://schemas.microsoft.com/office/drawing/2014/main" id="{65B8EFDE-20FB-444A-B21F-3A517893A99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6" name="Rectangle 4">
              <a:extLst>
                <a:ext uri="{FF2B5EF4-FFF2-40B4-BE49-F238E27FC236}">
                  <a16:creationId xmlns:a16="http://schemas.microsoft.com/office/drawing/2014/main" id="{D649DBAB-C367-B94A-B748-7050156B862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59648766-AC01-224F-B850-690C20FA0E13}"/>
              </a:ext>
            </a:extLst>
          </p:cNvPr>
          <p:cNvSpPr>
            <a:spLocks noGrp="1"/>
          </p:cNvSpPr>
          <p:nvPr>
            <p:ph type="title" hasCustomPrompt="1"/>
          </p:nvPr>
        </p:nvSpPr>
        <p:spPr>
          <a:xfrm>
            <a:off x="183445" y="622423"/>
            <a:ext cx="11817280" cy="1184716"/>
          </a:xfrm>
          <a:prstGeom prst="rect">
            <a:avLst/>
          </a:prstGeom>
        </p:spPr>
        <p:txBody>
          <a:bodyPr lIns="0" tIns="0" rIns="0" bIns="0" anchor="t" anchorCtr="0">
            <a:normAutofit/>
          </a:bodyPr>
          <a:lstStyle>
            <a:lvl1pPr>
              <a:defRPr sz="4267" b="1">
                <a:solidFill>
                  <a:schemeClr val="accent6"/>
                </a:solidFill>
                <a:latin typeface="+mn-lt"/>
              </a:defRPr>
            </a:lvl1pPr>
          </a:lstStyle>
          <a:p>
            <a:r>
              <a:rPr lang="en-US"/>
              <a:t>Main Heading Goes Here</a:t>
            </a:r>
          </a:p>
        </p:txBody>
      </p:sp>
      <p:sp>
        <p:nvSpPr>
          <p:cNvPr id="13" name="Flowchart: Off-page Connector 9">
            <a:extLst>
              <a:ext uri="{FF2B5EF4-FFF2-40B4-BE49-F238E27FC236}">
                <a16:creationId xmlns:a16="http://schemas.microsoft.com/office/drawing/2014/main" id="{99911914-44BE-B247-BA59-B57A7FBC6BD6}"/>
              </a:ext>
            </a:extLst>
          </p:cNvPr>
          <p:cNvSpPr/>
          <p:nvPr userDrawn="1"/>
        </p:nvSpPr>
        <p:spPr>
          <a:xfrm>
            <a:off x="11504975" y="6440797"/>
            <a:ext cx="516100"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91460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with picture only">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B5D3C332-B095-C449-95A5-F60EA9B5DF2F}"/>
              </a:ext>
            </a:extLst>
          </p:cNvPr>
          <p:cNvSpPr>
            <a:spLocks noGrp="1" noChangeAspect="1"/>
          </p:cNvSpPr>
          <p:nvPr>
            <p:ph type="pic" idx="1"/>
          </p:nvPr>
        </p:nvSpPr>
        <p:spPr>
          <a:xfrm>
            <a:off x="183445" y="1807134"/>
            <a:ext cx="11817279" cy="3898436"/>
          </a:xfrm>
          <a:prstGeom prst="rect">
            <a:avLst/>
          </a:prstGeom>
        </p:spPr>
        <p:txBody>
          <a:bodyPr lIns="0" tIns="0" rIns="0" bIns="0" anchor="t">
            <a:normAutofit/>
          </a:bodyPr>
          <a:lstStyle>
            <a:lvl1pPr marL="0" indent="0">
              <a:buNone/>
              <a:defRPr sz="2667" b="0">
                <a:solidFill>
                  <a:schemeClr val="tx2"/>
                </a:solidFill>
                <a:latin typeface="+mn-lt"/>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r>
              <a:rPr lang="en-US"/>
              <a:t>Click icon to add picture</a:t>
            </a:r>
          </a:p>
        </p:txBody>
      </p:sp>
      <p:sp>
        <p:nvSpPr>
          <p:cNvPr id="26" name="Flowchart: Off-page Connector 9">
            <a:extLst>
              <a:ext uri="{FF2B5EF4-FFF2-40B4-BE49-F238E27FC236}">
                <a16:creationId xmlns:a16="http://schemas.microsoft.com/office/drawing/2014/main" id="{1AB9D9B7-0EB1-334C-A953-03122372D0C8}"/>
              </a:ext>
            </a:extLst>
          </p:cNvPr>
          <p:cNvSpPr/>
          <p:nvPr userDrawn="1"/>
        </p:nvSpPr>
        <p:spPr>
          <a:xfrm>
            <a:off x="11504975" y="6440797"/>
            <a:ext cx="516100"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sp>
        <p:nvSpPr>
          <p:cNvPr id="16" name="Text Placeholder 2">
            <a:extLst>
              <a:ext uri="{FF2B5EF4-FFF2-40B4-BE49-F238E27FC236}">
                <a16:creationId xmlns:a16="http://schemas.microsoft.com/office/drawing/2014/main" id="{F2719088-A4F8-8A4B-8A7D-3D1F322B75E1}"/>
              </a:ext>
            </a:extLst>
          </p:cNvPr>
          <p:cNvSpPr>
            <a:spLocks noGrp="1"/>
          </p:cNvSpPr>
          <p:nvPr>
            <p:ph type="body" idx="10" hasCustomPrompt="1"/>
          </p:nvPr>
        </p:nvSpPr>
        <p:spPr>
          <a:xfrm>
            <a:off x="183446" y="1152434"/>
            <a:ext cx="11772260" cy="654703"/>
          </a:xfrm>
          <a:prstGeom prst="rect">
            <a:avLst/>
          </a:prstGeom>
        </p:spPr>
        <p:txBody>
          <a:bodyPr lIns="0" tIns="0" rIns="0" bIns="0" anchor="t">
            <a:normAutofit/>
          </a:bodyPr>
          <a:lstStyle>
            <a:lvl1pPr marL="0" indent="0">
              <a:buNone/>
              <a:defRPr sz="2667" b="0">
                <a:solidFill>
                  <a:schemeClr val="accent5"/>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 Goes Here</a:t>
            </a:r>
          </a:p>
        </p:txBody>
      </p:sp>
      <p:grpSp>
        <p:nvGrpSpPr>
          <p:cNvPr id="17" name="Group 16">
            <a:extLst>
              <a:ext uri="{FF2B5EF4-FFF2-40B4-BE49-F238E27FC236}">
                <a16:creationId xmlns:a16="http://schemas.microsoft.com/office/drawing/2014/main" id="{6A7BE289-331F-1942-92C6-A4E11D10DE24}"/>
              </a:ext>
            </a:extLst>
          </p:cNvPr>
          <p:cNvGrpSpPr/>
          <p:nvPr userDrawn="1"/>
        </p:nvGrpSpPr>
        <p:grpSpPr>
          <a:xfrm>
            <a:off x="1873" y="0"/>
            <a:ext cx="12192001" cy="987401"/>
            <a:chOff x="-1" y="-1"/>
            <a:chExt cx="9144001" cy="1159893"/>
          </a:xfrm>
        </p:grpSpPr>
        <p:cxnSp>
          <p:nvCxnSpPr>
            <p:cNvPr id="18" name="Straight Connector 17">
              <a:extLst>
                <a:ext uri="{FF2B5EF4-FFF2-40B4-BE49-F238E27FC236}">
                  <a16:creationId xmlns:a16="http://schemas.microsoft.com/office/drawing/2014/main" id="{9BB45E85-72C6-9743-86A9-14DDA28C8C36}"/>
                </a:ext>
              </a:extLst>
            </p:cNvPr>
            <p:cNvCxnSpPr>
              <a:cxnSpLocks/>
              <a:endCxn id="28"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7" name="Rectangle 4">
              <a:extLst>
                <a:ext uri="{FF2B5EF4-FFF2-40B4-BE49-F238E27FC236}">
                  <a16:creationId xmlns:a16="http://schemas.microsoft.com/office/drawing/2014/main" id="{6213648D-C886-DC49-AD38-F8108926AF6B}"/>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8" name="Rectangle 4">
              <a:extLst>
                <a:ext uri="{FF2B5EF4-FFF2-40B4-BE49-F238E27FC236}">
                  <a16:creationId xmlns:a16="http://schemas.microsoft.com/office/drawing/2014/main" id="{D48DC0FF-DD5D-5249-93D7-6EC90E7D1FAD}"/>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9" name="Title 1">
            <a:extLst>
              <a:ext uri="{FF2B5EF4-FFF2-40B4-BE49-F238E27FC236}">
                <a16:creationId xmlns:a16="http://schemas.microsoft.com/office/drawing/2014/main" id="{11AF4EC6-DD46-3844-9AB2-2A0F7C07C6ED}"/>
              </a:ext>
            </a:extLst>
          </p:cNvPr>
          <p:cNvSpPr>
            <a:spLocks noGrp="1"/>
          </p:cNvSpPr>
          <p:nvPr>
            <p:ph type="title" hasCustomPrompt="1"/>
          </p:nvPr>
        </p:nvSpPr>
        <p:spPr>
          <a:xfrm>
            <a:off x="183445" y="622423"/>
            <a:ext cx="11817280" cy="1184716"/>
          </a:xfrm>
          <a:prstGeom prst="rect">
            <a:avLst/>
          </a:prstGeom>
        </p:spPr>
        <p:txBody>
          <a:bodyPr lIns="0" tIns="0" rIns="0" bIns="0" anchor="t" anchorCtr="0">
            <a:normAutofit/>
          </a:bodyPr>
          <a:lstStyle>
            <a:lvl1pPr>
              <a:defRPr sz="4267" b="1">
                <a:solidFill>
                  <a:schemeClr val="accent6"/>
                </a:solidFill>
                <a:latin typeface="+mn-lt"/>
              </a:defRPr>
            </a:lvl1pPr>
          </a:lstStyle>
          <a:p>
            <a:r>
              <a:rPr lang="en-US"/>
              <a:t>Main Heading Goes Here</a:t>
            </a:r>
          </a:p>
        </p:txBody>
      </p:sp>
    </p:spTree>
    <p:extLst>
      <p:ext uri="{BB962C8B-B14F-4D97-AF65-F5344CB8AC3E}">
        <p14:creationId xmlns:p14="http://schemas.microsoft.com/office/powerpoint/2010/main" val="58607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424406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6C46D8F2-7FB4-BF09-55FC-A71B7C1A74B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6" name="Picture 5">
            <a:extLst>
              <a:ext uri="{FF2B5EF4-FFF2-40B4-BE49-F238E27FC236}">
                <a16:creationId xmlns:a16="http://schemas.microsoft.com/office/drawing/2014/main" id="{68EEE427-FD8B-95DD-B95B-0770393481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57744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BF40DD5E-B218-282E-B4D1-B44D070285C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6" name="Picture 5">
            <a:extLst>
              <a:ext uri="{FF2B5EF4-FFF2-40B4-BE49-F238E27FC236}">
                <a16:creationId xmlns:a16="http://schemas.microsoft.com/office/drawing/2014/main" id="{BBF3759D-B5A6-8BDC-7460-75985F9C6F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154130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20A622D6-A5DF-1956-854A-F551EFAE0E7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7" name="Picture 6">
            <a:extLst>
              <a:ext uri="{FF2B5EF4-FFF2-40B4-BE49-F238E27FC236}">
                <a16:creationId xmlns:a16="http://schemas.microsoft.com/office/drawing/2014/main" id="{735DDE22-2ED2-ADCA-4700-6449842916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01844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F8EB2E7F-D873-D0C7-61C1-90EA607409F0}"/>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9" name="Picture 8">
            <a:extLst>
              <a:ext uri="{FF2B5EF4-FFF2-40B4-BE49-F238E27FC236}">
                <a16:creationId xmlns:a16="http://schemas.microsoft.com/office/drawing/2014/main" id="{F1B0BA8E-E3AE-F424-46A4-34A591436C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127591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7EACFB7-4F89-7987-F5B3-C5D9F42912C5}"/>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E3B306CD-8EB6-8A8B-3722-4DA23FF4B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16271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84292395-6DA6-2053-F993-CF48DD632F8A}"/>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8" name="Picture 7">
            <a:extLst>
              <a:ext uri="{FF2B5EF4-FFF2-40B4-BE49-F238E27FC236}">
                <a16:creationId xmlns:a16="http://schemas.microsoft.com/office/drawing/2014/main" id="{E5AC9049-BBD6-E979-B57D-2ED9D3FB06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64557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3" name="Date Placeholder 3">
            <a:extLst>
              <a:ext uri="{FF2B5EF4-FFF2-40B4-BE49-F238E27FC236}">
                <a16:creationId xmlns:a16="http://schemas.microsoft.com/office/drawing/2014/main" id="{90FC334F-EA58-018C-15C1-5E85E8302AAE}"/>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4" name="Picture 3">
            <a:extLst>
              <a:ext uri="{FF2B5EF4-FFF2-40B4-BE49-F238E27FC236}">
                <a16:creationId xmlns:a16="http://schemas.microsoft.com/office/drawing/2014/main" id="{EDC5A8CC-0037-863B-2109-0A37ABBB28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45820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7BE29E99-925E-B0DE-A8E8-290256C4D4AA}"/>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7" name="Picture 6">
            <a:extLst>
              <a:ext uri="{FF2B5EF4-FFF2-40B4-BE49-F238E27FC236}">
                <a16:creationId xmlns:a16="http://schemas.microsoft.com/office/drawing/2014/main" id="{8098B573-5246-531B-26F0-8C9FFA96B8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03016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AD09C670-D120-A0F9-22E0-A045A51C8EBE}"/>
              </a:ext>
            </a:extLst>
          </p:cNvPr>
          <p:cNvSpPr txBox="1">
            <a:spLocks/>
          </p:cNvSpPr>
          <p:nvPr userDrawn="1"/>
        </p:nvSpPr>
        <p:spPr>
          <a:xfrm>
            <a:off x="30945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7555D"/>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 | September 6, 2023</a:t>
            </a:r>
            <a:endParaRPr lang="en-US" dirty="0"/>
          </a:p>
        </p:txBody>
      </p:sp>
      <p:pic>
        <p:nvPicPr>
          <p:cNvPr id="7" name="Picture 6">
            <a:extLst>
              <a:ext uri="{FF2B5EF4-FFF2-40B4-BE49-F238E27FC236}">
                <a16:creationId xmlns:a16="http://schemas.microsoft.com/office/drawing/2014/main" id="{3A692449-8A5D-0868-B4FA-0556012155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5153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a:xfrm>
            <a:off x="838200" y="900974"/>
            <a:ext cx="460725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a:xfrm>
            <a:off x="838200" y="2579427"/>
            <a:ext cx="4607257" cy="3597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7EACFB7-4F89-7987-F5B3-C5D9F42912C5}"/>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E3B306CD-8EB6-8A8B-3722-4DA23FF4B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
        <p:nvSpPr>
          <p:cNvPr id="5" name="Picture Placeholder 4">
            <a:extLst>
              <a:ext uri="{FF2B5EF4-FFF2-40B4-BE49-F238E27FC236}">
                <a16:creationId xmlns:a16="http://schemas.microsoft.com/office/drawing/2014/main" id="{12C1FFC4-35EC-91C7-8E46-0567B5F951BE}"/>
              </a:ext>
            </a:extLst>
          </p:cNvPr>
          <p:cNvSpPr>
            <a:spLocks noGrp="1"/>
          </p:cNvSpPr>
          <p:nvPr>
            <p:ph type="pic" sz="quarter" idx="10"/>
          </p:nvPr>
        </p:nvSpPr>
        <p:spPr>
          <a:xfrm>
            <a:off x="5949950" y="0"/>
            <a:ext cx="6242050" cy="6858000"/>
          </a:xfrm>
        </p:spPr>
        <p:txBody>
          <a:bodyPr/>
          <a:lstStyle/>
          <a:p>
            <a:endParaRPr lang="en-US"/>
          </a:p>
        </p:txBody>
      </p:sp>
    </p:spTree>
    <p:extLst>
      <p:ext uri="{BB962C8B-B14F-4D97-AF65-F5344CB8AC3E}">
        <p14:creationId xmlns:p14="http://schemas.microsoft.com/office/powerpoint/2010/main" val="328293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49049D17-C098-6B24-8621-4789DE8E6F0C}"/>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817B5716-BD97-2885-991B-C382D3CF9C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161171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670E8060-60C0-1D49-8A15-B2E9870EDC41}"/>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2" name="Picture 11">
            <a:extLst>
              <a:ext uri="{FF2B5EF4-FFF2-40B4-BE49-F238E27FC236}">
                <a16:creationId xmlns:a16="http://schemas.microsoft.com/office/drawing/2014/main" id="{2E2EF5D3-562C-FBDD-0D66-A2457E8C2A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6779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3" name="Date Placeholder 3">
            <a:extLst>
              <a:ext uri="{FF2B5EF4-FFF2-40B4-BE49-F238E27FC236}">
                <a16:creationId xmlns:a16="http://schemas.microsoft.com/office/drawing/2014/main" id="{06DE3AC4-2331-A221-803B-6B7CC300A07D}"/>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4" name="Picture 13">
            <a:extLst>
              <a:ext uri="{FF2B5EF4-FFF2-40B4-BE49-F238E27FC236}">
                <a16:creationId xmlns:a16="http://schemas.microsoft.com/office/drawing/2014/main" id="{3C529467-5A33-E074-06CC-267B47E243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48909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9" name="Date Placeholder 3">
            <a:extLst>
              <a:ext uri="{FF2B5EF4-FFF2-40B4-BE49-F238E27FC236}">
                <a16:creationId xmlns:a16="http://schemas.microsoft.com/office/drawing/2014/main" id="{D4CFC548-865A-0460-E38B-32B91B4C3FF2}"/>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0" name="Picture 9">
            <a:extLst>
              <a:ext uri="{FF2B5EF4-FFF2-40B4-BE49-F238E27FC236}">
                <a16:creationId xmlns:a16="http://schemas.microsoft.com/office/drawing/2014/main" id="{8B78EDB2-B87C-A547-C153-2FBD1CB5A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421022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86A56F93-3043-FFF3-CD88-8481CFF831DF}"/>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9" name="Picture 8">
            <a:extLst>
              <a:ext uri="{FF2B5EF4-FFF2-40B4-BE49-F238E27FC236}">
                <a16:creationId xmlns:a16="http://schemas.microsoft.com/office/drawing/2014/main" id="{093F96B6-5535-027C-F083-632AD7AC2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6634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11931FB1-EDD3-7359-9893-4CF0CB9FAF2E}"/>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2" name="Picture 11">
            <a:extLst>
              <a:ext uri="{FF2B5EF4-FFF2-40B4-BE49-F238E27FC236}">
                <a16:creationId xmlns:a16="http://schemas.microsoft.com/office/drawing/2014/main" id="{9117672E-64D6-B584-F0BC-F7E0FD54A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28040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7555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41416"/>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3945C9-E34A-DFDC-7AED-F7301CB67E4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70567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6"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97" r:id="rId13"/>
    <p:sldLayoutId id="2147483698" r:id="rId14"/>
  </p:sldLayoutIdLst>
  <p:hf hdr="0" dt="0"/>
  <p:txStyles>
    <p:titleStyle>
      <a:lvl1pPr algn="l" defTabSz="914400" rtl="0" eaLnBrk="1" latinLnBrk="0" hangingPunct="1">
        <a:lnSpc>
          <a:spcPct val="90000"/>
        </a:lnSpc>
        <a:spcBef>
          <a:spcPct val="0"/>
        </a:spcBef>
        <a:buNone/>
        <a:defRPr sz="4400" b="1" i="0" kern="1200">
          <a:solidFill>
            <a:srgbClr val="CEDC00"/>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E1C4D93-1780-A478-58DF-48ABA72C5370}"/>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spTree>
    <p:extLst>
      <p:ext uri="{BB962C8B-B14F-4D97-AF65-F5344CB8AC3E}">
        <p14:creationId xmlns:p14="http://schemas.microsoft.com/office/powerpoint/2010/main" val="3057696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whova.com/portal/registration/mdica_202404/"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form/da69850d73004fc1a43efc58e6cbedbb" TargetMode="External"/><Relationship Id="rId2" Type="http://schemas.openxmlformats.org/officeDocument/2006/relationships/hyperlink" Target="https://mdic.org/wp-content/uploads/2023/11/MidSim2024-Prospectus-copy-1.pdf"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mdic.org/event/mdic-symposium-on-computational-modeling-and-simulation/" TargetMode="External"/><Relationship Id="rId7" Type="http://schemas.openxmlformats.org/officeDocument/2006/relationships/hyperlink" Target="https://www.marriott.com/event-reservations/reservation-link.mi?id=1698433438551&amp;key=GRP&amp;app=resvlink" TargetMode="External"/><Relationship Id="rId2" Type="http://schemas.openxmlformats.org/officeDocument/2006/relationships/hyperlink" Target="mailti:CMS@mdic.org" TargetMode="External"/><Relationship Id="rId1" Type="http://schemas.openxmlformats.org/officeDocument/2006/relationships/slideLayout" Target="../slideLayouts/slideLayout21.xml"/><Relationship Id="rId6" Type="http://schemas.openxmlformats.org/officeDocument/2006/relationships/hyperlink" Target="https://mdic.org/wp-content/uploads/2023/11/MidSim2024-Prospectus-copy-1.pdf" TargetMode="External"/><Relationship Id="rId5" Type="http://schemas.openxmlformats.org/officeDocument/2006/relationships/hyperlink" Target="https://app.smartsheet.com/b/form/da69850d73004fc1a43efc58e6cbedbb" TargetMode="External"/><Relationship Id="rId4" Type="http://schemas.openxmlformats.org/officeDocument/2006/relationships/hyperlink" Target="https://mdic.org/modsim2024-agenda/" TargetMode="External"/><Relationship Id="rId9" Type="http://schemas.openxmlformats.org/officeDocument/2006/relationships/hyperlink" Target="https://whova.com/portal/registration/mdica_20240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erson wearing scrubs and mask holding a touch screen&#10;&#10;Description automatically generated">
            <a:extLst>
              <a:ext uri="{FF2B5EF4-FFF2-40B4-BE49-F238E27FC236}">
                <a16:creationId xmlns:a16="http://schemas.microsoft.com/office/drawing/2014/main" id="{2FB43BF7-B1DE-6D3C-05D2-4D954976694F}"/>
              </a:ext>
            </a:extLst>
          </p:cNvPr>
          <p:cNvPicPr>
            <a:picLocks noChangeAspect="1"/>
          </p:cNvPicPr>
          <p:nvPr/>
        </p:nvPicPr>
        <p:blipFill rotWithShape="1">
          <a:blip r:embed="rId3">
            <a:alphaModFix amt="39000"/>
          </a:blip>
          <a:srcRect t="13997" b="29753"/>
          <a:stretch/>
        </p:blipFill>
        <p:spPr>
          <a:xfrm>
            <a:off x="0" y="0"/>
            <a:ext cx="12192000" cy="4572000"/>
          </a:xfrm>
          <a:prstGeom prst="rect">
            <a:avLst/>
          </a:prstGeom>
          <a:solidFill>
            <a:schemeClr val="tx1">
              <a:lumMod val="50000"/>
            </a:schemeClr>
          </a:solidFill>
        </p:spPr>
      </p:pic>
      <p:sp>
        <p:nvSpPr>
          <p:cNvPr id="4" name="Title 3">
            <a:extLst>
              <a:ext uri="{FF2B5EF4-FFF2-40B4-BE49-F238E27FC236}">
                <a16:creationId xmlns:a16="http://schemas.microsoft.com/office/drawing/2014/main" id="{57E09BD8-0B2A-04DE-FF61-6439E9CF221F}"/>
              </a:ext>
            </a:extLst>
          </p:cNvPr>
          <p:cNvSpPr>
            <a:spLocks noGrp="1"/>
          </p:cNvSpPr>
          <p:nvPr>
            <p:ph type="ctrTitle"/>
          </p:nvPr>
        </p:nvSpPr>
        <p:spPr>
          <a:xfrm>
            <a:off x="716478" y="1701394"/>
            <a:ext cx="11064705" cy="1655762"/>
          </a:xfrm>
        </p:spPr>
        <p:txBody>
          <a:bodyPr/>
          <a:lstStyle/>
          <a:p>
            <a:r>
              <a:rPr lang="en-US" sz="4800" dirty="0">
                <a:solidFill>
                  <a:schemeClr val="bg1"/>
                </a:solidFill>
              </a:rPr>
              <a:t>Symposium on Computational  Modeling and Simulation</a:t>
            </a:r>
          </a:p>
        </p:txBody>
      </p:sp>
      <p:sp>
        <p:nvSpPr>
          <p:cNvPr id="5" name="Subtitle 4">
            <a:extLst>
              <a:ext uri="{FF2B5EF4-FFF2-40B4-BE49-F238E27FC236}">
                <a16:creationId xmlns:a16="http://schemas.microsoft.com/office/drawing/2014/main" id="{F721F396-C1F5-A964-1D7B-DB7D6DD0E9FF}"/>
              </a:ext>
            </a:extLst>
          </p:cNvPr>
          <p:cNvSpPr>
            <a:spLocks noGrp="1"/>
          </p:cNvSpPr>
          <p:nvPr>
            <p:ph type="subTitle" idx="1"/>
          </p:nvPr>
        </p:nvSpPr>
        <p:spPr>
          <a:xfrm>
            <a:off x="716478" y="3429000"/>
            <a:ext cx="9144000" cy="676991"/>
          </a:xfrm>
        </p:spPr>
        <p:txBody>
          <a:bodyPr/>
          <a:lstStyle/>
          <a:p>
            <a:r>
              <a:rPr lang="en-US" sz="3100" dirty="0">
                <a:solidFill>
                  <a:schemeClr val="bg1"/>
                </a:solidFill>
              </a:rPr>
              <a:t>Generating Regulatory In Silico Evidence</a:t>
            </a:r>
          </a:p>
        </p:txBody>
      </p:sp>
      <p:sp>
        <p:nvSpPr>
          <p:cNvPr id="11" name="Subtitle 4">
            <a:extLst>
              <a:ext uri="{FF2B5EF4-FFF2-40B4-BE49-F238E27FC236}">
                <a16:creationId xmlns:a16="http://schemas.microsoft.com/office/drawing/2014/main" id="{11FD4C02-2951-5F1A-0CA1-4D0EC539B417}"/>
              </a:ext>
            </a:extLst>
          </p:cNvPr>
          <p:cNvSpPr txBox="1">
            <a:spLocks/>
          </p:cNvSpPr>
          <p:nvPr/>
        </p:nvSpPr>
        <p:spPr>
          <a:xfrm>
            <a:off x="888755" y="5024852"/>
            <a:ext cx="9143999" cy="2022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latin typeface="Source Sans Pro Semibold" panose="020B0503030403020204" pitchFamily="34" charset="0"/>
              </a:rPr>
              <a:t>April 16-17, 2024</a:t>
            </a:r>
          </a:p>
          <a:p>
            <a:pPr>
              <a:lnSpc>
                <a:spcPts val="1600"/>
              </a:lnSpc>
            </a:pPr>
            <a:r>
              <a:rPr lang="en-US" sz="2000" dirty="0">
                <a:latin typeface="Source Sans Pro Semibold" panose="020B0503030403020204" pitchFamily="34" charset="0"/>
              </a:rPr>
              <a:t>Hyattsville, MD</a:t>
            </a:r>
          </a:p>
          <a:p>
            <a:pPr>
              <a:lnSpc>
                <a:spcPts val="1600"/>
              </a:lnSpc>
            </a:pPr>
            <a:r>
              <a:rPr lang="en-US" sz="2000" dirty="0"/>
              <a:t>College Park Marriott Hotel &amp; Conference Center</a:t>
            </a:r>
          </a:p>
        </p:txBody>
      </p:sp>
      <p:pic>
        <p:nvPicPr>
          <p:cNvPr id="14" name="Picture 13">
            <a:extLst>
              <a:ext uri="{FF2B5EF4-FFF2-40B4-BE49-F238E27FC236}">
                <a16:creationId xmlns:a16="http://schemas.microsoft.com/office/drawing/2014/main" id="{10E34888-A0D2-F9D3-7A15-2A22C82778F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8755" y="974754"/>
            <a:ext cx="4366394" cy="491218"/>
          </a:xfrm>
          <a:prstGeom prst="rect">
            <a:avLst/>
          </a:prstGeom>
        </p:spPr>
      </p:pic>
      <p:sp>
        <p:nvSpPr>
          <p:cNvPr id="17" name="Rectangle 16">
            <a:extLst>
              <a:ext uri="{FF2B5EF4-FFF2-40B4-BE49-F238E27FC236}">
                <a16:creationId xmlns:a16="http://schemas.microsoft.com/office/drawing/2014/main" id="{82F0E244-57C2-F270-5BEB-C417F190E841}"/>
              </a:ext>
            </a:extLst>
          </p:cNvPr>
          <p:cNvSpPr/>
          <p:nvPr/>
        </p:nvSpPr>
        <p:spPr>
          <a:xfrm>
            <a:off x="0" y="4465326"/>
            <a:ext cx="12192000" cy="2001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4">
            <a:extLst>
              <a:ext uri="{FF2B5EF4-FFF2-40B4-BE49-F238E27FC236}">
                <a16:creationId xmlns:a16="http://schemas.microsoft.com/office/drawing/2014/main" id="{560A4FF4-256A-34B3-87C2-6E0B4DDBF3B5}"/>
              </a:ext>
            </a:extLst>
          </p:cNvPr>
          <p:cNvSpPr txBox="1">
            <a:spLocks/>
          </p:cNvSpPr>
          <p:nvPr/>
        </p:nvSpPr>
        <p:spPr>
          <a:xfrm>
            <a:off x="7068457" y="5790691"/>
            <a:ext cx="2770104" cy="4867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200" b="1" dirty="0">
                <a:latin typeface="Source Sans Pro Semibold" panose="020B0503030403020204" pitchFamily="34" charset="0"/>
              </a:rPr>
              <a:t>#</a:t>
            </a:r>
            <a:r>
              <a:rPr lang="en-US" sz="2800" b="1" dirty="0">
                <a:latin typeface="Source Sans Pro Semibold" panose="020B0503030403020204" pitchFamily="34" charset="0"/>
              </a:rPr>
              <a:t>ModSim2024</a:t>
            </a:r>
            <a:endParaRPr lang="en-US" sz="2000" dirty="0"/>
          </a:p>
        </p:txBody>
      </p:sp>
      <p:pic>
        <p:nvPicPr>
          <p:cNvPr id="2" name="Picture 1">
            <a:extLst>
              <a:ext uri="{FF2B5EF4-FFF2-40B4-BE49-F238E27FC236}">
                <a16:creationId xmlns:a16="http://schemas.microsoft.com/office/drawing/2014/main" id="{9C30C10A-279F-BB7E-489E-E95078E2B9AB}"/>
              </a:ext>
            </a:extLst>
          </p:cNvPr>
          <p:cNvPicPr>
            <a:picLocks noChangeAspect="1"/>
          </p:cNvPicPr>
          <p:nvPr/>
        </p:nvPicPr>
        <p:blipFill>
          <a:blip r:embed="rId5"/>
          <a:srcRect/>
          <a:stretch/>
        </p:blipFill>
        <p:spPr>
          <a:xfrm>
            <a:off x="10173214" y="4969702"/>
            <a:ext cx="1607969" cy="1607969"/>
          </a:xfrm>
          <a:prstGeom prst="rect">
            <a:avLst/>
          </a:prstGeom>
        </p:spPr>
      </p:pic>
      <p:grpSp>
        <p:nvGrpSpPr>
          <p:cNvPr id="9" name="Group 8">
            <a:extLst>
              <a:ext uri="{FF2B5EF4-FFF2-40B4-BE49-F238E27FC236}">
                <a16:creationId xmlns:a16="http://schemas.microsoft.com/office/drawing/2014/main" id="{4759AC86-3662-CBBF-EE03-835491652804}"/>
              </a:ext>
            </a:extLst>
          </p:cNvPr>
          <p:cNvGrpSpPr/>
          <p:nvPr/>
        </p:nvGrpSpPr>
        <p:grpSpPr>
          <a:xfrm>
            <a:off x="7068457" y="5135372"/>
            <a:ext cx="2964297" cy="579878"/>
            <a:chOff x="8777759" y="1342059"/>
            <a:chExt cx="2525485" cy="579878"/>
          </a:xfrm>
        </p:grpSpPr>
        <p:sp>
          <p:nvSpPr>
            <p:cNvPr id="8" name="Rounded Rectangle 7">
              <a:hlinkClick r:id="rId6"/>
              <a:extLst>
                <a:ext uri="{FF2B5EF4-FFF2-40B4-BE49-F238E27FC236}">
                  <a16:creationId xmlns:a16="http://schemas.microsoft.com/office/drawing/2014/main" id="{597D6EC7-63F3-67B0-6769-3885A7F5B026}"/>
                </a:ext>
              </a:extLst>
            </p:cNvPr>
            <p:cNvSpPr/>
            <p:nvPr/>
          </p:nvSpPr>
          <p:spPr>
            <a:xfrm>
              <a:off x="8777759" y="1342059"/>
              <a:ext cx="2525485" cy="544798"/>
            </a:xfrm>
            <a:prstGeom prst="roundRect">
              <a:avLst/>
            </a:prstGeom>
            <a:solidFill>
              <a:srgbClr val="CED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8417A2-D64A-3400-D708-A2D6616997A0}"/>
                </a:ext>
              </a:extLst>
            </p:cNvPr>
            <p:cNvSpPr txBox="1"/>
            <p:nvPr/>
          </p:nvSpPr>
          <p:spPr>
            <a:xfrm>
              <a:off x="8809790" y="1398717"/>
              <a:ext cx="2461422" cy="523220"/>
            </a:xfrm>
            <a:prstGeom prst="rect">
              <a:avLst/>
            </a:prstGeom>
            <a:noFill/>
            <a:ln>
              <a:noFill/>
            </a:ln>
          </p:spPr>
          <p:txBody>
            <a:bodyPr wrap="square" rtlCol="0">
              <a:spAutoFit/>
            </a:bodyPr>
            <a:lstStyle/>
            <a:p>
              <a:pPr algn="ctr"/>
              <a:r>
                <a:rPr lang="en-US" sz="2800" b="1" dirty="0">
                  <a:solidFill>
                    <a:schemeClr val="tx2"/>
                  </a:solidFill>
                  <a:latin typeface="Source Sans Pro Semibold" panose="020B0503030403020204" pitchFamily="34" charset="0"/>
                </a:rPr>
                <a:t>REGISTER NOW</a:t>
              </a:r>
            </a:p>
          </p:txBody>
        </p:sp>
      </p:grpSp>
    </p:spTree>
    <p:extLst>
      <p:ext uri="{BB962C8B-B14F-4D97-AF65-F5344CB8AC3E}">
        <p14:creationId xmlns:p14="http://schemas.microsoft.com/office/powerpoint/2010/main" val="3931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p:txBody>
          <a:bodyPr/>
          <a:lstStyle/>
          <a:p>
            <a:r>
              <a:rPr lang="en-US" dirty="0"/>
              <a:t>Discover the latest innovations in CM&amp;S </a:t>
            </a:r>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idx="1"/>
          </p:nvPr>
        </p:nvSpPr>
        <p:spPr/>
        <p:txBody>
          <a:bodyPr>
            <a:noAutofit/>
          </a:bodyPr>
          <a:lstStyle/>
          <a:p>
            <a:pPr marL="0" indent="0">
              <a:buNone/>
            </a:pPr>
            <a:r>
              <a:rPr lang="en-US" sz="2400" dirty="0"/>
              <a:t>The MDIC Symposium on Computational Modeling and Simulation (CM&amp;S), will take place in the Washington DC Metro Area from April 16-17, 2024. Co-organized by medical device industry leaders and the FDA members of the MDIC Computational Modeling &amp; Simulation Steering Committee. This event is designed to spearhead innovation and foster collaboration in the realm of computational modeling and simulation for the advancement of regulatory-grade evidence in the medical device industry. Join us to discover the latest innovations in computational modeling and simulation for developing in silico regulatory evidence. </a:t>
            </a:r>
          </a:p>
          <a:p>
            <a:pPr marL="0" indent="0">
              <a:buNone/>
            </a:pPr>
            <a:endParaRPr lang="en-US" sz="2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319AA13-9C80-F705-E508-C3D38EDF20CD}"/>
              </a:ext>
            </a:extLst>
          </p:cNvPr>
          <p:cNvSpPr>
            <a:spLocks noGrp="1"/>
          </p:cNvSpPr>
          <p:nvPr>
            <p:ph type="sldNum" sz="quarter" idx="4"/>
          </p:nvPr>
        </p:nvSpPr>
        <p:spPr/>
        <p:txBody>
          <a:bodyPr/>
          <a:lstStyle/>
          <a:p>
            <a:fld id="{2590A94A-5F08-924F-8204-A4B736D0E398}" type="slidenum">
              <a:rPr lang="en-US" smtClean="0"/>
              <a:pPr/>
              <a:t>2</a:t>
            </a:fld>
            <a:endParaRPr lang="en-US"/>
          </a:p>
        </p:txBody>
      </p:sp>
    </p:spTree>
    <p:extLst>
      <p:ext uri="{BB962C8B-B14F-4D97-AF65-F5344CB8AC3E}">
        <p14:creationId xmlns:p14="http://schemas.microsoft.com/office/powerpoint/2010/main" val="29124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a:xfrm>
            <a:off x="838199" y="365125"/>
            <a:ext cx="11141765" cy="1325563"/>
          </a:xfrm>
        </p:spPr>
        <p:txBody>
          <a:bodyPr/>
          <a:lstStyle/>
          <a:p>
            <a:r>
              <a:rPr lang="en-US" dirty="0">
                <a:solidFill>
                  <a:schemeClr val="accent1"/>
                </a:solidFill>
              </a:rPr>
              <a:t>CM&amp;S Pre-symposium Workshop</a:t>
            </a:r>
          </a:p>
        </p:txBody>
      </p:sp>
      <p:sp>
        <p:nvSpPr>
          <p:cNvPr id="11" name="Rectangle 10">
            <a:extLst>
              <a:ext uri="{FF2B5EF4-FFF2-40B4-BE49-F238E27FC236}">
                <a16:creationId xmlns:a16="http://schemas.microsoft.com/office/drawing/2014/main" id="{9B16CE58-A657-8303-DE96-F7428FA4C5C3}"/>
              </a:ext>
            </a:extLst>
          </p:cNvPr>
          <p:cNvSpPr/>
          <p:nvPr/>
        </p:nvSpPr>
        <p:spPr>
          <a:xfrm>
            <a:off x="940904" y="2506662"/>
            <a:ext cx="6090078" cy="34547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sz="half" idx="1"/>
          </p:nvPr>
        </p:nvSpPr>
        <p:spPr>
          <a:xfrm>
            <a:off x="1524000" y="3116314"/>
            <a:ext cx="5506981" cy="998453"/>
          </a:xfrm>
        </p:spPr>
        <p:txBody>
          <a:bodyPr>
            <a:noAutofit/>
          </a:bodyPr>
          <a:lstStyle/>
          <a:p>
            <a:pPr marL="0" indent="0">
              <a:buNone/>
            </a:pPr>
            <a:r>
              <a:rPr lang="en-US" sz="1800" dirty="0"/>
              <a:t>ASME V&amp;V 40-2018 standard “Assessing Credibility of Computational Modeling Through Verification and Validation: Application to Medical Devices”</a:t>
            </a:r>
          </a:p>
        </p:txBody>
      </p:sp>
      <p:sp>
        <p:nvSpPr>
          <p:cNvPr id="19" name="Content Placeholder 18">
            <a:extLst>
              <a:ext uri="{FF2B5EF4-FFF2-40B4-BE49-F238E27FC236}">
                <a16:creationId xmlns:a16="http://schemas.microsoft.com/office/drawing/2014/main" id="{4EC46E5E-0581-1FC1-CE5E-ED71D11E0123}"/>
              </a:ext>
            </a:extLst>
          </p:cNvPr>
          <p:cNvSpPr>
            <a:spLocks noGrp="1"/>
          </p:cNvSpPr>
          <p:nvPr>
            <p:ph sz="half" idx="2"/>
          </p:nvPr>
        </p:nvSpPr>
        <p:spPr>
          <a:xfrm>
            <a:off x="1524000" y="4119693"/>
            <a:ext cx="5211547" cy="972653"/>
          </a:xfrm>
        </p:spPr>
        <p:txBody>
          <a:bodyPr/>
          <a:lstStyle/>
          <a:p>
            <a:pPr marL="0" indent="0">
              <a:buFont typeface="Arial" panose="020B0604020202020204" pitchFamily="34" charset="0"/>
              <a:buNone/>
            </a:pPr>
            <a:r>
              <a:rPr lang="en-US" sz="1800" dirty="0">
                <a:solidFill>
                  <a:schemeClr val="tx1"/>
                </a:solidFill>
              </a:rPr>
              <a:t>FDA Guidance on “Assessing the Credibility of Computational Modeling and Simulation in Medical Device Submissions”</a:t>
            </a:r>
          </a:p>
        </p:txBody>
      </p:sp>
      <p:sp>
        <p:nvSpPr>
          <p:cNvPr id="4" name="Slide Number Placeholder 3">
            <a:extLst>
              <a:ext uri="{FF2B5EF4-FFF2-40B4-BE49-F238E27FC236}">
                <a16:creationId xmlns:a16="http://schemas.microsoft.com/office/drawing/2014/main" id="{7319AA13-9C80-F705-E508-C3D38EDF20CD}"/>
              </a:ext>
            </a:extLst>
          </p:cNvPr>
          <p:cNvSpPr>
            <a:spLocks noGrp="1"/>
          </p:cNvSpPr>
          <p:nvPr>
            <p:ph type="sldNum" sz="quarter" idx="4"/>
          </p:nvPr>
        </p:nvSpPr>
        <p:spPr/>
        <p:txBody>
          <a:bodyPr/>
          <a:lstStyle/>
          <a:p>
            <a:fld id="{2590A94A-5F08-924F-8204-A4B736D0E398}" type="slidenum">
              <a:rPr lang="en-US" smtClean="0"/>
              <a:pPr/>
              <a:t>3</a:t>
            </a:fld>
            <a:endParaRPr lang="en-US"/>
          </a:p>
        </p:txBody>
      </p:sp>
      <p:sp>
        <p:nvSpPr>
          <p:cNvPr id="20" name="Content Placeholder 2">
            <a:extLst>
              <a:ext uri="{FF2B5EF4-FFF2-40B4-BE49-F238E27FC236}">
                <a16:creationId xmlns:a16="http://schemas.microsoft.com/office/drawing/2014/main" id="{F963153A-422F-E2AC-0734-EE3AEA43B7DA}"/>
              </a:ext>
            </a:extLst>
          </p:cNvPr>
          <p:cNvSpPr txBox="1">
            <a:spLocks/>
          </p:cNvSpPr>
          <p:nvPr/>
        </p:nvSpPr>
        <p:spPr>
          <a:xfrm>
            <a:off x="1524000" y="5130992"/>
            <a:ext cx="5088836" cy="11251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FDA Guidance on “Reporting of Computational Modeling Studies in Medical Device Submissions”</a:t>
            </a:r>
            <a:endParaRPr lang="en-US" sz="1800"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p:txBody>
      </p:sp>
      <p:sp>
        <p:nvSpPr>
          <p:cNvPr id="5" name="Title 1">
            <a:extLst>
              <a:ext uri="{FF2B5EF4-FFF2-40B4-BE49-F238E27FC236}">
                <a16:creationId xmlns:a16="http://schemas.microsoft.com/office/drawing/2014/main" id="{0E47D6DA-E153-B132-6B0A-1DD60498F44A}"/>
              </a:ext>
            </a:extLst>
          </p:cNvPr>
          <p:cNvSpPr txBox="1">
            <a:spLocks/>
          </p:cNvSpPr>
          <p:nvPr/>
        </p:nvSpPr>
        <p:spPr>
          <a:xfrm>
            <a:off x="1096041" y="3248138"/>
            <a:ext cx="685801" cy="708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a:lstStyle>
          <a:p>
            <a:r>
              <a:rPr lang="en-US" dirty="0"/>
              <a:t>1</a:t>
            </a:r>
          </a:p>
        </p:txBody>
      </p:sp>
      <p:sp>
        <p:nvSpPr>
          <p:cNvPr id="6" name="Content Placeholder 2">
            <a:extLst>
              <a:ext uri="{FF2B5EF4-FFF2-40B4-BE49-F238E27FC236}">
                <a16:creationId xmlns:a16="http://schemas.microsoft.com/office/drawing/2014/main" id="{7924A431-02AC-5338-EB15-AC4998C069E1}"/>
              </a:ext>
            </a:extLst>
          </p:cNvPr>
          <p:cNvSpPr txBox="1">
            <a:spLocks/>
          </p:cNvSpPr>
          <p:nvPr/>
        </p:nvSpPr>
        <p:spPr>
          <a:xfrm>
            <a:off x="1037269" y="2674665"/>
            <a:ext cx="5897347" cy="708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1"/>
                </a:solidFill>
              </a:rPr>
              <a:t>There will be three separate training sessions:</a:t>
            </a:r>
          </a:p>
        </p:txBody>
      </p:sp>
      <p:sp>
        <p:nvSpPr>
          <p:cNvPr id="7" name="Content Placeholder 2">
            <a:extLst>
              <a:ext uri="{FF2B5EF4-FFF2-40B4-BE49-F238E27FC236}">
                <a16:creationId xmlns:a16="http://schemas.microsoft.com/office/drawing/2014/main" id="{867A461A-53BE-535F-89DD-F75039F5CAC0}"/>
              </a:ext>
            </a:extLst>
          </p:cNvPr>
          <p:cNvSpPr txBox="1">
            <a:spLocks/>
          </p:cNvSpPr>
          <p:nvPr/>
        </p:nvSpPr>
        <p:spPr>
          <a:xfrm>
            <a:off x="838200" y="1446335"/>
            <a:ext cx="9498496" cy="80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solidFill>
              </a:rPr>
              <a:t>Join us on Monday, April 15 for a half-day pre-symposium workshop as part of the MDIC Symposium on CM&amp;S.</a:t>
            </a:r>
          </a:p>
        </p:txBody>
      </p:sp>
      <p:sp>
        <p:nvSpPr>
          <p:cNvPr id="8" name="Title 1">
            <a:extLst>
              <a:ext uri="{FF2B5EF4-FFF2-40B4-BE49-F238E27FC236}">
                <a16:creationId xmlns:a16="http://schemas.microsoft.com/office/drawing/2014/main" id="{50AC9317-E97C-B3BA-022A-EE98B3ADC228}"/>
              </a:ext>
            </a:extLst>
          </p:cNvPr>
          <p:cNvSpPr txBox="1">
            <a:spLocks/>
          </p:cNvSpPr>
          <p:nvPr/>
        </p:nvSpPr>
        <p:spPr>
          <a:xfrm>
            <a:off x="1056285" y="4234043"/>
            <a:ext cx="685801" cy="708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a:lstStyle>
          <a:p>
            <a:r>
              <a:rPr lang="en-US" dirty="0"/>
              <a:t>2</a:t>
            </a:r>
          </a:p>
        </p:txBody>
      </p:sp>
      <p:sp>
        <p:nvSpPr>
          <p:cNvPr id="9" name="Title 1">
            <a:extLst>
              <a:ext uri="{FF2B5EF4-FFF2-40B4-BE49-F238E27FC236}">
                <a16:creationId xmlns:a16="http://schemas.microsoft.com/office/drawing/2014/main" id="{AC6C30FF-C7D2-F306-3624-AC3717C86046}"/>
              </a:ext>
            </a:extLst>
          </p:cNvPr>
          <p:cNvSpPr txBox="1">
            <a:spLocks/>
          </p:cNvSpPr>
          <p:nvPr/>
        </p:nvSpPr>
        <p:spPr>
          <a:xfrm>
            <a:off x="1056285" y="5130992"/>
            <a:ext cx="685801" cy="708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a:lstStyle>
          <a:p>
            <a:r>
              <a:rPr lang="en-US" dirty="0"/>
              <a:t>3</a:t>
            </a:r>
          </a:p>
        </p:txBody>
      </p:sp>
      <p:sp>
        <p:nvSpPr>
          <p:cNvPr id="10" name="Content Placeholder 2">
            <a:extLst>
              <a:ext uri="{FF2B5EF4-FFF2-40B4-BE49-F238E27FC236}">
                <a16:creationId xmlns:a16="http://schemas.microsoft.com/office/drawing/2014/main" id="{6A0E5D5A-512B-AA33-8713-B042847771F0}"/>
              </a:ext>
            </a:extLst>
          </p:cNvPr>
          <p:cNvSpPr txBox="1">
            <a:spLocks/>
          </p:cNvSpPr>
          <p:nvPr/>
        </p:nvSpPr>
        <p:spPr>
          <a:xfrm>
            <a:off x="7222436" y="2506662"/>
            <a:ext cx="4267200" cy="3598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training sessions will be taught by subject matter experts from the FDA and medical device industry. The courses will provide overviews of each topic and will highlight the key principles through medical device examples and interactive discussions. Register for the pre-symposium workshop to join colleagues and experts from FDA and industry for an opportunity to discuss important and timely topics in depth!</a:t>
            </a:r>
          </a:p>
          <a:p>
            <a:pPr marL="0" indent="0">
              <a:buFont typeface="Arial" panose="020B0604020202020204" pitchFamily="34" charset="0"/>
              <a:buNone/>
            </a:pPr>
            <a:r>
              <a:rPr lang="en-US" sz="1400" i="1" dirty="0"/>
              <a:t>Pre-conference Workshops require a $50 additional registration and fee and are not included in the main symposium registration. You must be registered for the 2024 MDIC Symposium on Computational Modeling and Simulation to register for the pre-conference workshop.</a:t>
            </a:r>
          </a:p>
        </p:txBody>
      </p:sp>
      <p:cxnSp>
        <p:nvCxnSpPr>
          <p:cNvPr id="13" name="Straight Connector 12">
            <a:extLst>
              <a:ext uri="{FF2B5EF4-FFF2-40B4-BE49-F238E27FC236}">
                <a16:creationId xmlns:a16="http://schemas.microsoft.com/office/drawing/2014/main" id="{B52E0F46-E1A3-25C8-C648-E908FC98BB3A}"/>
              </a:ext>
            </a:extLst>
          </p:cNvPr>
          <p:cNvCxnSpPr/>
          <p:nvPr/>
        </p:nvCxnSpPr>
        <p:spPr>
          <a:xfrm>
            <a:off x="1228565" y="4009447"/>
            <a:ext cx="550698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62C50F1-8DC0-FD61-116F-C6CB0EBF4DC3}"/>
              </a:ext>
            </a:extLst>
          </p:cNvPr>
          <p:cNvCxnSpPr/>
          <p:nvPr/>
        </p:nvCxnSpPr>
        <p:spPr>
          <a:xfrm>
            <a:off x="1228565" y="5003360"/>
            <a:ext cx="5506982"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7A7C2FA5-560D-C362-31E2-DAE9F90A4B6F}"/>
              </a:ext>
            </a:extLst>
          </p:cNvPr>
          <p:cNvPicPr>
            <a:picLocks noChangeAspect="1"/>
          </p:cNvPicPr>
          <p:nvPr/>
        </p:nvPicPr>
        <p:blipFill>
          <a:blip r:embed="rId2"/>
          <a:stretch>
            <a:fillRect/>
          </a:stretch>
        </p:blipFill>
        <p:spPr>
          <a:xfrm>
            <a:off x="9878568" y="420638"/>
            <a:ext cx="1834871" cy="1834871"/>
          </a:xfrm>
          <a:prstGeom prst="rect">
            <a:avLst/>
          </a:prstGeom>
        </p:spPr>
      </p:pic>
    </p:spTree>
    <p:extLst>
      <p:ext uri="{BB962C8B-B14F-4D97-AF65-F5344CB8AC3E}">
        <p14:creationId xmlns:p14="http://schemas.microsoft.com/office/powerpoint/2010/main" val="3771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 calcmode="lin" valueType="num">
                                      <p:cBhvr additive="base">
                                        <p:cTn id="2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31" presetClass="entr" presetSubtype="0" fill="hold" nodeType="withEffect">
                                  <p:stCondLst>
                                    <p:cond delay="5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3" grpId="0" build="p"/>
      <p:bldP spid="19" grpId="0" build="p"/>
      <p:bldP spid="20"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19C4-2683-531A-85EE-03D3E7E91884}"/>
              </a:ext>
            </a:extLst>
          </p:cNvPr>
          <p:cNvSpPr>
            <a:spLocks noGrp="1"/>
          </p:cNvSpPr>
          <p:nvPr>
            <p:ph type="title"/>
          </p:nvPr>
        </p:nvSpPr>
        <p:spPr>
          <a:xfrm>
            <a:off x="676407" y="365125"/>
            <a:ext cx="10677393" cy="1325563"/>
          </a:xfrm>
        </p:spPr>
        <p:txBody>
          <a:bodyPr/>
          <a:lstStyle/>
          <a:p>
            <a:r>
              <a:rPr lang="en-US" dirty="0"/>
              <a:t>What to Expect at #ModSim2024</a:t>
            </a:r>
          </a:p>
        </p:txBody>
      </p:sp>
      <p:sp>
        <p:nvSpPr>
          <p:cNvPr id="4" name="Slide Number Placeholder 3">
            <a:extLst>
              <a:ext uri="{FF2B5EF4-FFF2-40B4-BE49-F238E27FC236}">
                <a16:creationId xmlns:a16="http://schemas.microsoft.com/office/drawing/2014/main" id="{7B7F8BC9-8631-7D9C-1E91-C8FA634C5A84}"/>
              </a:ext>
            </a:extLst>
          </p:cNvPr>
          <p:cNvSpPr>
            <a:spLocks noGrp="1"/>
          </p:cNvSpPr>
          <p:nvPr>
            <p:ph type="sldNum" sz="quarter" idx="4"/>
          </p:nvPr>
        </p:nvSpPr>
        <p:spPr>
          <a:xfrm>
            <a:off x="8736419" y="6356350"/>
            <a:ext cx="2743200" cy="365125"/>
          </a:xfrm>
        </p:spPr>
        <p:txBody>
          <a:bodyPr/>
          <a:lstStyle/>
          <a:p>
            <a:fld id="{2590A94A-5F08-924F-8204-A4B736D0E398}" type="slidenum">
              <a:rPr lang="en-US" smtClean="0"/>
              <a:pPr/>
              <a:t>4</a:t>
            </a:fld>
            <a:endParaRPr lang="en-US"/>
          </a:p>
        </p:txBody>
      </p:sp>
      <p:sp>
        <p:nvSpPr>
          <p:cNvPr id="5" name="Content Placeholder 5">
            <a:extLst>
              <a:ext uri="{FF2B5EF4-FFF2-40B4-BE49-F238E27FC236}">
                <a16:creationId xmlns:a16="http://schemas.microsoft.com/office/drawing/2014/main" id="{A83119F7-1A83-132A-3E41-AD2FB4B96461}"/>
              </a:ext>
            </a:extLst>
          </p:cNvPr>
          <p:cNvSpPr txBox="1">
            <a:spLocks/>
          </p:cNvSpPr>
          <p:nvPr/>
        </p:nvSpPr>
        <p:spPr>
          <a:xfrm>
            <a:off x="676407" y="1778756"/>
            <a:ext cx="4653538" cy="403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solidFill>
                  <a:schemeClr val="accent1"/>
                </a:solidFill>
              </a:rPr>
              <a:t>Cutting-edge </a:t>
            </a:r>
            <a:br>
              <a:rPr lang="en-US" sz="3200" b="1" dirty="0">
                <a:solidFill>
                  <a:schemeClr val="accent1"/>
                </a:solidFill>
              </a:rPr>
            </a:br>
            <a:r>
              <a:rPr lang="en-US" sz="3200" b="1" dirty="0">
                <a:solidFill>
                  <a:schemeClr val="accent1"/>
                </a:solidFill>
              </a:rPr>
              <a:t>Training</a:t>
            </a:r>
          </a:p>
          <a:p>
            <a:pPr marL="0" indent="0">
              <a:lnSpc>
                <a:spcPct val="100000"/>
              </a:lnSpc>
              <a:buFont typeface="Arial" panose="020B0604020202020204" pitchFamily="34" charset="0"/>
              <a:buNone/>
            </a:pPr>
            <a:r>
              <a:rPr lang="en-US" sz="2000" dirty="0"/>
              <a:t>Dive into the intricacies of model credibility assessment and the art of effectively presenting computational evidence in regulatory submissions to the FDA. Our expert-led sessions will provide invaluable insights into best practices and strategies to ensure your models meet the highest standards of credibility and reliability.</a:t>
            </a:r>
            <a:endParaRPr lang="en-US" sz="2400" dirty="0"/>
          </a:p>
        </p:txBody>
      </p:sp>
      <p:sp>
        <p:nvSpPr>
          <p:cNvPr id="6" name="Content Placeholder 5">
            <a:extLst>
              <a:ext uri="{FF2B5EF4-FFF2-40B4-BE49-F238E27FC236}">
                <a16:creationId xmlns:a16="http://schemas.microsoft.com/office/drawing/2014/main" id="{5002070F-942F-6974-7253-31B5648543EF}"/>
              </a:ext>
            </a:extLst>
          </p:cNvPr>
          <p:cNvSpPr txBox="1">
            <a:spLocks/>
          </p:cNvSpPr>
          <p:nvPr/>
        </p:nvSpPr>
        <p:spPr>
          <a:xfrm>
            <a:off x="5829026" y="1713879"/>
            <a:ext cx="5686567" cy="3626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solidFill>
                  <a:schemeClr val="accent1"/>
                </a:solidFill>
              </a:rPr>
              <a:t>Explore Cutting-edge Applications</a:t>
            </a:r>
          </a:p>
          <a:p>
            <a:pPr marL="0" indent="0">
              <a:lnSpc>
                <a:spcPct val="100000"/>
              </a:lnSpc>
              <a:buFont typeface="Arial" panose="020B0604020202020204" pitchFamily="34" charset="0"/>
              <a:buNone/>
            </a:pPr>
            <a:r>
              <a:rPr lang="en-US" sz="2000" dirty="0"/>
              <a:t>Explore the forefront of computational evidence application in both clinical and non-clinical domains, where industry leaders will unveil the latest innovations and breakthroughs shaping the future of medical device development and regulatory compliance.</a:t>
            </a:r>
          </a:p>
          <a:p>
            <a:pPr marL="0" indent="0">
              <a:lnSpc>
                <a:spcPct val="100000"/>
              </a:lnSpc>
              <a:buFont typeface="Arial" panose="020B0604020202020204" pitchFamily="34" charset="0"/>
              <a:buNone/>
            </a:pPr>
            <a:endParaRPr lang="en-US" sz="2400" dirty="0"/>
          </a:p>
        </p:txBody>
      </p:sp>
      <p:sp>
        <p:nvSpPr>
          <p:cNvPr id="7" name="Content Placeholder 5">
            <a:extLst>
              <a:ext uri="{FF2B5EF4-FFF2-40B4-BE49-F238E27FC236}">
                <a16:creationId xmlns:a16="http://schemas.microsoft.com/office/drawing/2014/main" id="{05C19E9F-0DD6-DBE2-B9D8-92A940C8FB8E}"/>
              </a:ext>
            </a:extLst>
          </p:cNvPr>
          <p:cNvSpPr txBox="1">
            <a:spLocks/>
          </p:cNvSpPr>
          <p:nvPr/>
        </p:nvSpPr>
        <p:spPr>
          <a:xfrm>
            <a:off x="5829027" y="1741350"/>
            <a:ext cx="5138946" cy="39438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solidFill>
                  <a:schemeClr val="accent1"/>
                </a:solidFill>
              </a:rPr>
              <a:t>Real-World Case </a:t>
            </a:r>
            <a:br>
              <a:rPr lang="en-US" sz="3200" b="1" dirty="0">
                <a:solidFill>
                  <a:schemeClr val="accent1"/>
                </a:solidFill>
              </a:rPr>
            </a:br>
            <a:r>
              <a:rPr lang="en-US" sz="3200" b="1" dirty="0">
                <a:solidFill>
                  <a:schemeClr val="accent1"/>
                </a:solidFill>
              </a:rPr>
              <a:t>Studies</a:t>
            </a:r>
          </a:p>
          <a:p>
            <a:pPr marL="0" indent="0">
              <a:lnSpc>
                <a:spcPct val="100000"/>
              </a:lnSpc>
              <a:buFont typeface="Arial" panose="020B0604020202020204" pitchFamily="34" charset="0"/>
              <a:buNone/>
            </a:pPr>
            <a:r>
              <a:rPr lang="en-US" sz="2000" dirty="0"/>
              <a:t>Gain valuable insights from in-depth case studies showcasing successful approaches to assessing model credibility. Learn from practical examples that demonstrate how to navigate challenges and leverage opportunities in the computational evidence landscape.</a:t>
            </a:r>
          </a:p>
          <a:p>
            <a:pPr marL="0" indent="0" algn="ctr">
              <a:lnSpc>
                <a:spcPct val="100000"/>
              </a:lnSpc>
              <a:buFont typeface="Arial" panose="020B0604020202020204" pitchFamily="34" charset="0"/>
              <a:buNone/>
            </a:pPr>
            <a:endParaRPr lang="en-US" sz="2400" dirty="0"/>
          </a:p>
        </p:txBody>
      </p:sp>
      <p:sp>
        <p:nvSpPr>
          <p:cNvPr id="8" name="Content Placeholder 5">
            <a:extLst>
              <a:ext uri="{FF2B5EF4-FFF2-40B4-BE49-F238E27FC236}">
                <a16:creationId xmlns:a16="http://schemas.microsoft.com/office/drawing/2014/main" id="{B52FB986-0A0D-3DD3-6879-1BCD664C4169}"/>
              </a:ext>
            </a:extLst>
          </p:cNvPr>
          <p:cNvSpPr txBox="1">
            <a:spLocks/>
          </p:cNvSpPr>
          <p:nvPr/>
        </p:nvSpPr>
        <p:spPr>
          <a:xfrm>
            <a:off x="676407" y="1783150"/>
            <a:ext cx="4734435" cy="4065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solidFill>
                  <a:schemeClr val="accent1"/>
                </a:solidFill>
              </a:rPr>
              <a:t>Interactive Panel Discussions</a:t>
            </a:r>
          </a:p>
          <a:p>
            <a:pPr marL="0" indent="0">
              <a:lnSpc>
                <a:spcPct val="100000"/>
              </a:lnSpc>
              <a:buFont typeface="Arial" panose="020B0604020202020204" pitchFamily="34" charset="0"/>
              <a:buNone/>
            </a:pPr>
            <a:r>
              <a:rPr lang="en-US" sz="2000" dirty="0"/>
              <a:t>Engage in dynamic panel discussions that foster an exchange of groundbreaking information and ideas. Discover how the industry can collectively advance computational modeling and simulation toward attaining regulatory-grade evidence, setting the stage for transformative advancements in bringing innovative devices to market.</a:t>
            </a:r>
          </a:p>
        </p:txBody>
      </p:sp>
      <p:sp>
        <p:nvSpPr>
          <p:cNvPr id="3" name="Content Placeholder 5">
            <a:extLst>
              <a:ext uri="{FF2B5EF4-FFF2-40B4-BE49-F238E27FC236}">
                <a16:creationId xmlns:a16="http://schemas.microsoft.com/office/drawing/2014/main" id="{1A7A4497-14EF-C3AF-37CC-42DE5E4527FD}"/>
              </a:ext>
            </a:extLst>
          </p:cNvPr>
          <p:cNvSpPr txBox="1">
            <a:spLocks/>
          </p:cNvSpPr>
          <p:nvPr/>
        </p:nvSpPr>
        <p:spPr>
          <a:xfrm>
            <a:off x="5870040" y="1767551"/>
            <a:ext cx="5075841" cy="39438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solidFill>
                  <a:schemeClr val="accent1"/>
                </a:solidFill>
              </a:rPr>
              <a:t>Exhibition and Poster Sessions</a:t>
            </a:r>
          </a:p>
          <a:p>
            <a:pPr marL="0" indent="0">
              <a:lnSpc>
                <a:spcPct val="100000"/>
              </a:lnSpc>
              <a:buFont typeface="Arial" panose="020B0604020202020204" pitchFamily="34" charset="0"/>
              <a:buNone/>
            </a:pPr>
            <a:r>
              <a:rPr lang="en-US" sz="2000" dirty="0"/>
              <a:t>Immerse yourself in a rich tapestry of innovation at the #ModSim2024 poster exhibits. Explore the latest tools, technologies, and advancements in computational modeling and simulation, showcasing the cutting-edge contributions of industry trailblazers and thought leaders.</a:t>
            </a:r>
          </a:p>
          <a:p>
            <a:pPr marL="0" indent="0" algn="ctr">
              <a:lnSpc>
                <a:spcPct val="100000"/>
              </a:lnSpc>
              <a:buFont typeface="Arial" panose="020B0604020202020204" pitchFamily="34" charset="0"/>
              <a:buNone/>
            </a:pPr>
            <a:endParaRPr lang="en-US" sz="2400" dirty="0"/>
          </a:p>
        </p:txBody>
      </p:sp>
      <p:sp>
        <p:nvSpPr>
          <p:cNvPr id="9" name="Content Placeholder 5">
            <a:extLst>
              <a:ext uri="{FF2B5EF4-FFF2-40B4-BE49-F238E27FC236}">
                <a16:creationId xmlns:a16="http://schemas.microsoft.com/office/drawing/2014/main" id="{0DC5D8AD-DB40-BCF0-7501-4D7C7AA771B7}"/>
              </a:ext>
            </a:extLst>
          </p:cNvPr>
          <p:cNvSpPr txBox="1">
            <a:spLocks/>
          </p:cNvSpPr>
          <p:nvPr/>
        </p:nvSpPr>
        <p:spPr>
          <a:xfrm>
            <a:off x="698498" y="1778453"/>
            <a:ext cx="4712343" cy="3906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solidFill>
                  <a:schemeClr val="accent1"/>
                </a:solidFill>
              </a:rPr>
              <a:t>Insights for Regulatory Decision Making</a:t>
            </a:r>
          </a:p>
          <a:p>
            <a:pPr marL="0" indent="0">
              <a:lnSpc>
                <a:spcPct val="100000"/>
              </a:lnSpc>
              <a:buFont typeface="Arial" panose="020B0604020202020204" pitchFamily="34" charset="0"/>
              <a:buNone/>
            </a:pPr>
            <a:r>
              <a:rPr lang="en-US" sz="2000" dirty="0"/>
              <a:t>Acquire valuable perspectives on the pivotal role of modeling and simulation in the regulatory decision-making process. Uncover the potential of computational modeling and simulation in shaping the future of regulatory assessments and decision-making protocols.</a:t>
            </a:r>
          </a:p>
        </p:txBody>
      </p:sp>
      <p:cxnSp>
        <p:nvCxnSpPr>
          <p:cNvPr id="11" name="Straight Connector 10">
            <a:extLst>
              <a:ext uri="{FF2B5EF4-FFF2-40B4-BE49-F238E27FC236}">
                <a16:creationId xmlns:a16="http://schemas.microsoft.com/office/drawing/2014/main" id="{C3047EF8-CF43-3E27-5F20-50A5B48EB646}"/>
              </a:ext>
            </a:extLst>
          </p:cNvPr>
          <p:cNvCxnSpPr/>
          <p:nvPr/>
        </p:nvCxnSpPr>
        <p:spPr>
          <a:xfrm flipV="1">
            <a:off x="5576552" y="1778453"/>
            <a:ext cx="0" cy="393293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03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1" presetClass="entr" presetSubtype="0" fill="hold" nodeType="with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p:txBody>
          <a:bodyPr/>
          <a:lstStyle/>
          <a:p>
            <a:r>
              <a:rPr lang="en-US" dirty="0"/>
              <a:t>Don’t Miss These Opportunities</a:t>
            </a:r>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sz="half" idx="1"/>
          </p:nvPr>
        </p:nvSpPr>
        <p:spPr>
          <a:xfrm>
            <a:off x="838200" y="1690688"/>
            <a:ext cx="4961351" cy="4351338"/>
          </a:xfrm>
        </p:spPr>
        <p:txBody>
          <a:bodyPr>
            <a:noAutofit/>
          </a:bodyPr>
          <a:lstStyle/>
          <a:p>
            <a:pPr marL="0" indent="0">
              <a:lnSpc>
                <a:spcPct val="100000"/>
              </a:lnSpc>
              <a:buNone/>
            </a:pPr>
            <a:r>
              <a:rPr lang="en-US" b="1" dirty="0"/>
              <a:t>Get a Booth! Engage the MedTech Industry</a:t>
            </a:r>
          </a:p>
          <a:p>
            <a:pPr marL="0" indent="0">
              <a:lnSpc>
                <a:spcPct val="100000"/>
              </a:lnSpc>
              <a:buNone/>
            </a:pPr>
            <a:r>
              <a:rPr lang="en-US" sz="2000" dirty="0"/>
              <a:t>#ModSim2024 is your company's chance to make an impression on attendees from industry and FDA engaged in driving advancements in regulatory evidence, clinical trials, and computational modeling and simulation. Explore exclusive sponsorship opportunities, reserve your booth today, and put your company's stamp on #ModSim2024. </a:t>
            </a:r>
            <a:r>
              <a:rPr lang="en-US" sz="2000" b="1" dirty="0">
                <a:solidFill>
                  <a:schemeClr val="accent1"/>
                </a:solidFill>
                <a:hlinkClick r:id="rId2">
                  <a:extLst>
                    <a:ext uri="{A12FA001-AC4F-418D-AE19-62706E023703}">
                      <ahyp:hlinkClr xmlns:ahyp="http://schemas.microsoft.com/office/drawing/2018/hyperlinkcolor" val="tx"/>
                    </a:ext>
                  </a:extLst>
                </a:hlinkClick>
              </a:rPr>
              <a:t>Click to learn more.</a:t>
            </a:r>
            <a:endParaRPr lang="en-US" sz="2000" b="1" dirty="0">
              <a:solidFill>
                <a:schemeClr val="accent1"/>
              </a:solidFill>
            </a:endParaRPr>
          </a:p>
        </p:txBody>
      </p:sp>
      <p:sp>
        <p:nvSpPr>
          <p:cNvPr id="19" name="Content Placeholder 18">
            <a:extLst>
              <a:ext uri="{FF2B5EF4-FFF2-40B4-BE49-F238E27FC236}">
                <a16:creationId xmlns:a16="http://schemas.microsoft.com/office/drawing/2014/main" id="{4EC46E5E-0581-1FC1-CE5E-ED71D11E0123}"/>
              </a:ext>
            </a:extLst>
          </p:cNvPr>
          <p:cNvSpPr>
            <a:spLocks noGrp="1"/>
          </p:cNvSpPr>
          <p:nvPr>
            <p:ph sz="half" idx="2"/>
          </p:nvPr>
        </p:nvSpPr>
        <p:spPr>
          <a:xfrm>
            <a:off x="6172200" y="1690688"/>
            <a:ext cx="4961351" cy="4351338"/>
          </a:xfrm>
        </p:spPr>
        <p:txBody>
          <a:bodyPr/>
          <a:lstStyle/>
          <a:p>
            <a:pPr marL="0" indent="0">
              <a:lnSpc>
                <a:spcPct val="100000"/>
              </a:lnSpc>
              <a:buFont typeface="Arial" panose="020B0604020202020204" pitchFamily="34" charset="0"/>
              <a:buNone/>
            </a:pPr>
            <a:r>
              <a:rPr lang="en-US" b="1" dirty="0">
                <a:solidFill>
                  <a:schemeClr val="tx1"/>
                </a:solidFill>
              </a:rPr>
              <a:t>Share Your Expertise with a Poster Session</a:t>
            </a:r>
          </a:p>
          <a:p>
            <a:pPr marL="0" indent="0">
              <a:lnSpc>
                <a:spcPct val="100000"/>
              </a:lnSpc>
              <a:buFont typeface="Arial" panose="020B0604020202020204" pitchFamily="34" charset="0"/>
              <a:buNone/>
            </a:pPr>
            <a:r>
              <a:rPr lang="en-US" sz="2000" dirty="0">
                <a:solidFill>
                  <a:schemeClr val="tx1"/>
                </a:solidFill>
              </a:rPr>
              <a:t>MDIC is pleased to provide an opportunity for various stakeholders in the computational modeling and simulation ecosystem to showcase their work in this field through our Poster Sessions and engage with Symposium attendees. We invite poster abstracts for CM&amp;S topics across the total product life cycle of medical devices. </a:t>
            </a:r>
            <a:r>
              <a:rPr lang="en-US" sz="2000" b="1" dirty="0">
                <a:solidFill>
                  <a:schemeClr val="accent1"/>
                </a:solidFill>
                <a:hlinkClick r:id="rId3">
                  <a:extLst>
                    <a:ext uri="{A12FA001-AC4F-418D-AE19-62706E023703}">
                      <ahyp:hlinkClr xmlns:ahyp="http://schemas.microsoft.com/office/drawing/2018/hyperlinkcolor" val="tx"/>
                    </a:ext>
                  </a:extLst>
                </a:hlinkClick>
              </a:rPr>
              <a:t>Click to learn more.</a:t>
            </a:r>
            <a:endParaRPr lang="en-US" sz="2000" b="1" dirty="0">
              <a:solidFill>
                <a:schemeClr val="accent1"/>
              </a:solidFill>
            </a:endParaRPr>
          </a:p>
          <a:p>
            <a:pPr marL="0" indent="0">
              <a:lnSpc>
                <a:spcPct val="100000"/>
              </a:lnSpc>
              <a:buFont typeface="Arial" panose="020B0604020202020204" pitchFamily="34" charset="0"/>
              <a:buNone/>
            </a:pPr>
            <a:endParaRPr lang="en-US" dirty="0">
              <a:solidFill>
                <a:schemeClr val="tx1"/>
              </a:solidFill>
            </a:endParaRPr>
          </a:p>
          <a:p>
            <a:pPr>
              <a:lnSpc>
                <a:spcPct val="100000"/>
              </a:lnSpc>
            </a:pPr>
            <a:endParaRPr lang="en-US" dirty="0"/>
          </a:p>
        </p:txBody>
      </p:sp>
      <p:sp>
        <p:nvSpPr>
          <p:cNvPr id="4" name="Slide Number Placeholder 3">
            <a:extLst>
              <a:ext uri="{FF2B5EF4-FFF2-40B4-BE49-F238E27FC236}">
                <a16:creationId xmlns:a16="http://schemas.microsoft.com/office/drawing/2014/main" id="{7319AA13-9C80-F705-E508-C3D38EDF20CD}"/>
              </a:ext>
            </a:extLst>
          </p:cNvPr>
          <p:cNvSpPr>
            <a:spLocks noGrp="1"/>
          </p:cNvSpPr>
          <p:nvPr>
            <p:ph type="sldNum" sz="quarter" idx="4"/>
          </p:nvPr>
        </p:nvSpPr>
        <p:spPr/>
        <p:txBody>
          <a:bodyPr/>
          <a:lstStyle/>
          <a:p>
            <a:fld id="{2590A94A-5F08-924F-8204-A4B736D0E398}" type="slidenum">
              <a:rPr lang="en-US" smtClean="0"/>
              <a:pPr/>
              <a:t>5</a:t>
            </a:fld>
            <a:endParaRPr lang="en-US"/>
          </a:p>
        </p:txBody>
      </p:sp>
    </p:spTree>
    <p:extLst>
      <p:ext uri="{BB962C8B-B14F-4D97-AF65-F5344CB8AC3E}">
        <p14:creationId xmlns:p14="http://schemas.microsoft.com/office/powerpoint/2010/main" val="29985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 calcmode="lin" valueType="num">
                                      <p:cBhvr additive="base">
                                        <p:cTn id="2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A53951-AEC2-5335-F2A0-400181AF5D6B}"/>
              </a:ext>
            </a:extLst>
          </p:cNvPr>
          <p:cNvSpPr>
            <a:spLocks noGrp="1"/>
          </p:cNvSpPr>
          <p:nvPr>
            <p:ph type="sldNum" sz="quarter" idx="4"/>
          </p:nvPr>
        </p:nvSpPr>
        <p:spPr/>
        <p:txBody>
          <a:bodyPr/>
          <a:lstStyle/>
          <a:p>
            <a:fld id="{2590A94A-5F08-924F-8204-A4B736D0E398}" type="slidenum">
              <a:rPr lang="en-US" smtClean="0"/>
              <a:pPr/>
              <a:t>6</a:t>
            </a:fld>
            <a:endParaRPr lang="en-US"/>
          </a:p>
        </p:txBody>
      </p:sp>
      <p:sp>
        <p:nvSpPr>
          <p:cNvPr id="21" name="TextBox 20">
            <a:extLst>
              <a:ext uri="{FF2B5EF4-FFF2-40B4-BE49-F238E27FC236}">
                <a16:creationId xmlns:a16="http://schemas.microsoft.com/office/drawing/2014/main" id="{69D46E03-44C0-CAB1-2E92-58BD326A76F4}"/>
              </a:ext>
            </a:extLst>
          </p:cNvPr>
          <p:cNvSpPr txBox="1"/>
          <p:nvPr/>
        </p:nvSpPr>
        <p:spPr>
          <a:xfrm>
            <a:off x="526784" y="3725504"/>
            <a:ext cx="5235879" cy="1200329"/>
          </a:xfrm>
          <a:prstGeom prst="rect">
            <a:avLst/>
          </a:prstGeom>
          <a:noFill/>
        </p:spPr>
        <p:txBody>
          <a:bodyPr wrap="square" rtlCol="0">
            <a:spAutoFit/>
          </a:bodyPr>
          <a:lstStyle/>
          <a:p>
            <a:r>
              <a:rPr lang="en-US" sz="2400" b="1" dirty="0">
                <a:effectLst/>
                <a:latin typeface="Source Sans Pro" panose="020B0503030403020204" pitchFamily="34" charset="0"/>
              </a:rPr>
              <a:t>Additional Inquiries? </a:t>
            </a:r>
          </a:p>
          <a:p>
            <a:r>
              <a:rPr lang="en-US" sz="2400" dirty="0">
                <a:effectLst/>
                <a:latin typeface="Source Sans Pro" panose="020B0503030403020204" pitchFamily="34" charset="0"/>
              </a:rPr>
              <a:t>Please contact MDIC staff at </a:t>
            </a:r>
            <a:r>
              <a:rPr lang="en-US" sz="2400" dirty="0" err="1">
                <a:effectLst/>
                <a:latin typeface="Source Sans Pro" panose="020B0503030403020204" pitchFamily="34" charset="0"/>
                <a:hlinkClick r:id="rId2">
                  <a:extLst>
                    <a:ext uri="{A12FA001-AC4F-418D-AE19-62706E023703}">
                      <ahyp:hlinkClr xmlns:ahyp="http://schemas.microsoft.com/office/drawing/2018/hyperlinkcolor" val="tx"/>
                    </a:ext>
                  </a:extLst>
                </a:hlinkClick>
              </a:rPr>
              <a:t>CMS@mdic.org</a:t>
            </a:r>
            <a:endParaRPr lang="en-US" sz="2400" dirty="0">
              <a:latin typeface="Source Sans Pro" panose="020B0503030403020204" pitchFamily="34" charset="0"/>
            </a:endParaRPr>
          </a:p>
        </p:txBody>
      </p:sp>
      <p:grpSp>
        <p:nvGrpSpPr>
          <p:cNvPr id="15" name="Group 14">
            <a:extLst>
              <a:ext uri="{FF2B5EF4-FFF2-40B4-BE49-F238E27FC236}">
                <a16:creationId xmlns:a16="http://schemas.microsoft.com/office/drawing/2014/main" id="{3F698F07-D080-696E-E2AC-B879961BE232}"/>
              </a:ext>
            </a:extLst>
          </p:cNvPr>
          <p:cNvGrpSpPr/>
          <p:nvPr/>
        </p:nvGrpSpPr>
        <p:grpSpPr>
          <a:xfrm>
            <a:off x="-1760786" y="1682787"/>
            <a:ext cx="8085860" cy="951016"/>
            <a:chOff x="-1760786" y="1682787"/>
            <a:chExt cx="8085860" cy="951016"/>
          </a:xfrm>
        </p:grpSpPr>
        <p:sp>
          <p:nvSpPr>
            <p:cNvPr id="10" name="Parallelogram 9">
              <a:extLst>
                <a:ext uri="{FF2B5EF4-FFF2-40B4-BE49-F238E27FC236}">
                  <a16:creationId xmlns:a16="http://schemas.microsoft.com/office/drawing/2014/main" id="{AD874C44-E91E-5619-2851-15C90BF9E20F}"/>
                </a:ext>
              </a:extLst>
            </p:cNvPr>
            <p:cNvSpPr/>
            <p:nvPr/>
          </p:nvSpPr>
          <p:spPr>
            <a:xfrm>
              <a:off x="-1760786" y="1682787"/>
              <a:ext cx="7204525" cy="913657"/>
            </a:xfrm>
            <a:prstGeom prst="parallelogram">
              <a:avLst>
                <a:gd name="adj" fmla="val 6912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itle 3">
              <a:extLst>
                <a:ext uri="{FF2B5EF4-FFF2-40B4-BE49-F238E27FC236}">
                  <a16:creationId xmlns:a16="http://schemas.microsoft.com/office/drawing/2014/main" id="{4EBA61BB-99F4-9AEF-EADB-34BD864D9B47}"/>
                </a:ext>
              </a:extLst>
            </p:cNvPr>
            <p:cNvSpPr txBox="1">
              <a:spLocks/>
            </p:cNvSpPr>
            <p:nvPr/>
          </p:nvSpPr>
          <p:spPr>
            <a:xfrm>
              <a:off x="506375" y="1840793"/>
              <a:ext cx="5818699" cy="793010"/>
            </a:xfrm>
            <a:prstGeom prst="rect">
              <a:avLst/>
            </a:prstGeom>
          </p:spPr>
          <p:txBody>
            <a:bodyPr/>
            <a:lst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a:lstStyle>
            <a:p>
              <a:r>
                <a:rPr lang="en-US" sz="4000" dirty="0">
                  <a:solidFill>
                    <a:schemeClr val="tx1"/>
                  </a:solidFill>
                </a:rPr>
                <a:t>Discover more at</a:t>
              </a:r>
            </a:p>
          </p:txBody>
        </p:sp>
      </p:grpSp>
      <p:grpSp>
        <p:nvGrpSpPr>
          <p:cNvPr id="16" name="Group 15">
            <a:extLst>
              <a:ext uri="{FF2B5EF4-FFF2-40B4-BE49-F238E27FC236}">
                <a16:creationId xmlns:a16="http://schemas.microsoft.com/office/drawing/2014/main" id="{76618DBF-7B6C-1D1F-4B74-F0C10ECBA7DE}"/>
              </a:ext>
            </a:extLst>
          </p:cNvPr>
          <p:cNvGrpSpPr/>
          <p:nvPr/>
        </p:nvGrpSpPr>
        <p:grpSpPr>
          <a:xfrm>
            <a:off x="1913061" y="2480020"/>
            <a:ext cx="8132975" cy="957858"/>
            <a:chOff x="1913061" y="2480020"/>
            <a:chExt cx="8132975" cy="957858"/>
          </a:xfrm>
        </p:grpSpPr>
        <p:sp>
          <p:nvSpPr>
            <p:cNvPr id="12" name="Parallelogram 11">
              <a:extLst>
                <a:ext uri="{FF2B5EF4-FFF2-40B4-BE49-F238E27FC236}">
                  <a16:creationId xmlns:a16="http://schemas.microsoft.com/office/drawing/2014/main" id="{FE6DE3EC-8705-21AB-7487-9A3B3065C361}"/>
                </a:ext>
              </a:extLst>
            </p:cNvPr>
            <p:cNvSpPr/>
            <p:nvPr/>
          </p:nvSpPr>
          <p:spPr>
            <a:xfrm>
              <a:off x="1913061" y="2480020"/>
              <a:ext cx="4412014" cy="871680"/>
            </a:xfrm>
            <a:prstGeom prst="parallelogram">
              <a:avLst>
                <a:gd name="adj" fmla="val 6912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Subtitle 4">
              <a:extLst>
                <a:ext uri="{FF2B5EF4-FFF2-40B4-BE49-F238E27FC236}">
                  <a16:creationId xmlns:a16="http://schemas.microsoft.com/office/drawing/2014/main" id="{250FCB97-489A-3A87-AB07-DD6A181C5A0E}"/>
                </a:ext>
              </a:extLst>
            </p:cNvPr>
            <p:cNvSpPr txBox="1">
              <a:spLocks/>
            </p:cNvSpPr>
            <p:nvPr/>
          </p:nvSpPr>
          <p:spPr>
            <a:xfrm>
              <a:off x="2690161" y="2581579"/>
              <a:ext cx="7355875" cy="856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err="1">
                  <a:solidFill>
                    <a:schemeClr val="accent2"/>
                  </a:solidFill>
                  <a:ea typeface="+mj-ea"/>
                  <a:cs typeface="+mj-cs"/>
                </a:rPr>
                <a:t>MDIC.org</a:t>
              </a:r>
              <a:endParaRPr lang="en-US" sz="2000" dirty="0">
                <a:solidFill>
                  <a:schemeClr val="accent2"/>
                </a:solidFill>
              </a:endParaRPr>
            </a:p>
          </p:txBody>
        </p:sp>
      </p:grpSp>
      <p:sp>
        <p:nvSpPr>
          <p:cNvPr id="2" name="TextBox 1">
            <a:extLst>
              <a:ext uri="{FF2B5EF4-FFF2-40B4-BE49-F238E27FC236}">
                <a16:creationId xmlns:a16="http://schemas.microsoft.com/office/drawing/2014/main" id="{A515CD16-8FA6-F8E0-C8A8-712BAF0EFB0D}"/>
              </a:ext>
            </a:extLst>
          </p:cNvPr>
          <p:cNvSpPr txBox="1"/>
          <p:nvPr/>
        </p:nvSpPr>
        <p:spPr>
          <a:xfrm>
            <a:off x="7097500" y="929249"/>
            <a:ext cx="5241701" cy="2554545"/>
          </a:xfrm>
          <a:prstGeom prst="rect">
            <a:avLst/>
          </a:prstGeom>
          <a:noFill/>
        </p:spPr>
        <p:txBody>
          <a:bodyPr wrap="square" rtlCol="0">
            <a:spAutoFit/>
          </a:bodyPr>
          <a:lstStyle/>
          <a:p>
            <a:r>
              <a:rPr lang="en-US" sz="3200" b="1" dirty="0">
                <a:hlinkClick r:id="rId3">
                  <a:extLst>
                    <a:ext uri="{A12FA001-AC4F-418D-AE19-62706E023703}">
                      <ahyp:hlinkClr xmlns:ahyp="http://schemas.microsoft.com/office/drawing/2018/hyperlinkcolor" val="tx"/>
                    </a:ext>
                  </a:extLst>
                </a:hlinkClick>
              </a:rPr>
              <a:t>Overview</a:t>
            </a:r>
            <a:endParaRPr lang="en-US" sz="3200" b="1" dirty="0"/>
          </a:p>
          <a:p>
            <a:r>
              <a:rPr lang="en-US" sz="3200" b="1" dirty="0">
                <a:hlinkClick r:id="rId4">
                  <a:extLst>
                    <a:ext uri="{A12FA001-AC4F-418D-AE19-62706E023703}">
                      <ahyp:hlinkClr xmlns:ahyp="http://schemas.microsoft.com/office/drawing/2018/hyperlinkcolor" val="tx"/>
                    </a:ext>
                  </a:extLst>
                </a:hlinkClick>
              </a:rPr>
              <a:t>Agenda</a:t>
            </a:r>
            <a:endParaRPr lang="en-US" sz="3200" b="1" dirty="0"/>
          </a:p>
          <a:p>
            <a:r>
              <a:rPr lang="en-US" sz="3200" b="1" dirty="0">
                <a:hlinkClick r:id="rId5">
                  <a:extLst>
                    <a:ext uri="{A12FA001-AC4F-418D-AE19-62706E023703}">
                      <ahyp:hlinkClr xmlns:ahyp="http://schemas.microsoft.com/office/drawing/2018/hyperlinkcolor" val="tx"/>
                    </a:ext>
                  </a:extLst>
                </a:hlinkClick>
              </a:rPr>
              <a:t>Submit a Poster Abstract</a:t>
            </a:r>
            <a:endParaRPr lang="en-US" sz="3200" b="1" dirty="0"/>
          </a:p>
          <a:p>
            <a:r>
              <a:rPr lang="en-US" sz="3200" b="1" dirty="0">
                <a:hlinkClick r:id="rId6">
                  <a:extLst>
                    <a:ext uri="{A12FA001-AC4F-418D-AE19-62706E023703}">
                      <ahyp:hlinkClr xmlns:ahyp="http://schemas.microsoft.com/office/drawing/2018/hyperlinkcolor" val="tx"/>
                    </a:ext>
                  </a:extLst>
                </a:hlinkClick>
              </a:rPr>
              <a:t>Exhibit and Sponsor</a:t>
            </a:r>
            <a:endParaRPr lang="en-US" sz="3200" b="1" dirty="0"/>
          </a:p>
          <a:p>
            <a:r>
              <a:rPr lang="en-US" sz="3200" b="1" dirty="0">
                <a:hlinkClick r:id="rId7">
                  <a:extLst>
                    <a:ext uri="{A12FA001-AC4F-418D-AE19-62706E023703}">
                      <ahyp:hlinkClr xmlns:ahyp="http://schemas.microsoft.com/office/drawing/2018/hyperlinkcolor" val="tx"/>
                    </a:ext>
                  </a:extLst>
                </a:hlinkClick>
              </a:rPr>
              <a:t>Hotel Reservations</a:t>
            </a:r>
            <a:endParaRPr lang="en-US" sz="3200" b="1" dirty="0"/>
          </a:p>
        </p:txBody>
      </p:sp>
      <p:pic>
        <p:nvPicPr>
          <p:cNvPr id="3" name="Picture 2">
            <a:extLst>
              <a:ext uri="{FF2B5EF4-FFF2-40B4-BE49-F238E27FC236}">
                <a16:creationId xmlns:a16="http://schemas.microsoft.com/office/drawing/2014/main" id="{5B5EF10B-0265-4542-8071-E577DB1BE494}"/>
              </a:ext>
            </a:extLst>
          </p:cNvPr>
          <p:cNvPicPr>
            <a:picLocks noChangeAspect="1"/>
          </p:cNvPicPr>
          <p:nvPr/>
        </p:nvPicPr>
        <p:blipFill>
          <a:blip r:embed="rId8"/>
          <a:srcRect/>
          <a:stretch/>
        </p:blipFill>
        <p:spPr>
          <a:xfrm>
            <a:off x="7097500" y="3782943"/>
            <a:ext cx="2285781" cy="2285781"/>
          </a:xfrm>
          <a:prstGeom prst="rect">
            <a:avLst/>
          </a:prstGeom>
        </p:spPr>
      </p:pic>
      <p:grpSp>
        <p:nvGrpSpPr>
          <p:cNvPr id="4" name="Group 3">
            <a:extLst>
              <a:ext uri="{FF2B5EF4-FFF2-40B4-BE49-F238E27FC236}">
                <a16:creationId xmlns:a16="http://schemas.microsoft.com/office/drawing/2014/main" id="{C6FB7D1C-6EB6-7BB1-687E-5DC71099415C}"/>
              </a:ext>
            </a:extLst>
          </p:cNvPr>
          <p:cNvGrpSpPr/>
          <p:nvPr/>
        </p:nvGrpSpPr>
        <p:grpSpPr>
          <a:xfrm>
            <a:off x="8773505" y="4722979"/>
            <a:ext cx="2964297" cy="579878"/>
            <a:chOff x="8777759" y="1342059"/>
            <a:chExt cx="2525485" cy="579878"/>
          </a:xfrm>
        </p:grpSpPr>
        <p:sp>
          <p:nvSpPr>
            <p:cNvPr id="5" name="Rounded Rectangle 4">
              <a:hlinkClick r:id="rId9"/>
              <a:extLst>
                <a:ext uri="{FF2B5EF4-FFF2-40B4-BE49-F238E27FC236}">
                  <a16:creationId xmlns:a16="http://schemas.microsoft.com/office/drawing/2014/main" id="{6FF56272-4465-528B-6118-4B8E3E240924}"/>
                </a:ext>
              </a:extLst>
            </p:cNvPr>
            <p:cNvSpPr/>
            <p:nvPr/>
          </p:nvSpPr>
          <p:spPr>
            <a:xfrm>
              <a:off x="8777759" y="1342059"/>
              <a:ext cx="2525485" cy="544798"/>
            </a:xfrm>
            <a:prstGeom prst="roundRect">
              <a:avLst/>
            </a:prstGeom>
            <a:solidFill>
              <a:srgbClr val="CED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3F4FB9-54E3-61B9-DE15-5F0F211244FB}"/>
                </a:ext>
              </a:extLst>
            </p:cNvPr>
            <p:cNvSpPr txBox="1"/>
            <p:nvPr/>
          </p:nvSpPr>
          <p:spPr>
            <a:xfrm>
              <a:off x="8809790" y="1398717"/>
              <a:ext cx="2461422" cy="523220"/>
            </a:xfrm>
            <a:prstGeom prst="rect">
              <a:avLst/>
            </a:prstGeom>
            <a:noFill/>
            <a:ln>
              <a:noFill/>
            </a:ln>
          </p:spPr>
          <p:txBody>
            <a:bodyPr wrap="square" rtlCol="0">
              <a:spAutoFit/>
            </a:bodyPr>
            <a:lstStyle/>
            <a:p>
              <a:pPr algn="ctr"/>
              <a:r>
                <a:rPr lang="en-US" sz="2800" b="1" dirty="0">
                  <a:solidFill>
                    <a:schemeClr val="tx2"/>
                  </a:solidFill>
                  <a:latin typeface="Source Sans Pro Semibold" panose="020B0503030403020204" pitchFamily="34" charset="0"/>
                </a:rPr>
                <a:t>REGISTER NOW</a:t>
              </a:r>
            </a:p>
          </p:txBody>
        </p:sp>
      </p:grpSp>
    </p:spTree>
    <p:extLst>
      <p:ext uri="{BB962C8B-B14F-4D97-AF65-F5344CB8AC3E}">
        <p14:creationId xmlns:p14="http://schemas.microsoft.com/office/powerpoint/2010/main" val="8197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7EC03F-1323-30DC-AA71-88CDB2C11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34" r="25326"/>
          <a:stretch/>
        </p:blipFill>
        <p:spPr>
          <a:xfrm>
            <a:off x="3594879" y="1"/>
            <a:ext cx="8597121" cy="6858000"/>
          </a:xfrm>
          <a:prstGeom prst="rect">
            <a:avLst/>
          </a:prstGeom>
        </p:spPr>
      </p:pic>
      <p:grpSp>
        <p:nvGrpSpPr>
          <p:cNvPr id="22" name="Group 21">
            <a:extLst>
              <a:ext uri="{FF2B5EF4-FFF2-40B4-BE49-F238E27FC236}">
                <a16:creationId xmlns:a16="http://schemas.microsoft.com/office/drawing/2014/main" id="{90BD5A3F-F079-E7E4-F2CE-E469C6EC15DC}"/>
              </a:ext>
            </a:extLst>
          </p:cNvPr>
          <p:cNvGrpSpPr/>
          <p:nvPr/>
        </p:nvGrpSpPr>
        <p:grpSpPr>
          <a:xfrm>
            <a:off x="-8586" y="0"/>
            <a:ext cx="9930388" cy="6858000"/>
            <a:chOff x="7280" y="0"/>
            <a:chExt cx="9930388" cy="6858000"/>
          </a:xfrm>
        </p:grpSpPr>
        <p:sp>
          <p:nvSpPr>
            <p:cNvPr id="6" name="Rectangle 5">
              <a:extLst>
                <a:ext uri="{FF2B5EF4-FFF2-40B4-BE49-F238E27FC236}">
                  <a16:creationId xmlns:a16="http://schemas.microsoft.com/office/drawing/2014/main" id="{628E32B9-66DC-FDC7-26CF-D40ED22F54DF}"/>
                </a:ext>
              </a:extLst>
            </p:cNvPr>
            <p:cNvSpPr/>
            <p:nvPr/>
          </p:nvSpPr>
          <p:spPr>
            <a:xfrm>
              <a:off x="7280" y="0"/>
              <a:ext cx="4049486" cy="6858000"/>
            </a:xfrm>
            <a:prstGeom prst="rect">
              <a:avLst/>
            </a:prstGeom>
            <a:solidFill>
              <a:srgbClr val="4755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A10155-E775-FA86-2555-37256F266C38}"/>
                </a:ext>
              </a:extLst>
            </p:cNvPr>
            <p:cNvPicPr>
              <a:picLocks noChangeAspect="1"/>
            </p:cNvPicPr>
            <p:nvPr/>
          </p:nvPicPr>
          <p:blipFill>
            <a:blip r:embed="rId4" cstate="screen">
              <a:extLst>
                <a:ext uri="{28A0092B-C50C-407E-A947-70E740481C1C}">
                  <a14:useLocalDpi xmlns:a14="http://schemas.microsoft.com/office/drawing/2010/main"/>
                </a:ext>
              </a:extLst>
            </a:blip>
            <a:srcRect t="1633" b="1633"/>
            <a:stretch/>
          </p:blipFill>
          <p:spPr>
            <a:xfrm>
              <a:off x="3270635" y="0"/>
              <a:ext cx="6667033" cy="6858000"/>
            </a:xfrm>
            <a:prstGeom prst="rect">
              <a:avLst/>
            </a:prstGeom>
          </p:spPr>
        </p:pic>
      </p:grpSp>
      <p:pic>
        <p:nvPicPr>
          <p:cNvPr id="10" name="Picture 9">
            <a:extLst>
              <a:ext uri="{FF2B5EF4-FFF2-40B4-BE49-F238E27FC236}">
                <a16:creationId xmlns:a16="http://schemas.microsoft.com/office/drawing/2014/main" id="{A521E61C-5EE3-E7A9-563C-210A64A3317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72771" y="1493263"/>
            <a:ext cx="4366394" cy="491218"/>
          </a:xfrm>
          <a:prstGeom prst="rect">
            <a:avLst/>
          </a:prstGeom>
        </p:spPr>
      </p:pic>
      <p:pic>
        <p:nvPicPr>
          <p:cNvPr id="19" name="Picture 18">
            <a:extLst>
              <a:ext uri="{FF2B5EF4-FFF2-40B4-BE49-F238E27FC236}">
                <a16:creationId xmlns:a16="http://schemas.microsoft.com/office/drawing/2014/main" id="{E8D649FB-E8F2-F866-06FC-EDDD362149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6" y="-1"/>
            <a:ext cx="526003" cy="874952"/>
          </a:xfrm>
          <a:prstGeom prst="rect">
            <a:avLst/>
          </a:prstGeom>
        </p:spPr>
      </p:pic>
      <p:sp>
        <p:nvSpPr>
          <p:cNvPr id="2" name="Subtitle 4">
            <a:extLst>
              <a:ext uri="{FF2B5EF4-FFF2-40B4-BE49-F238E27FC236}">
                <a16:creationId xmlns:a16="http://schemas.microsoft.com/office/drawing/2014/main" id="{3EC0510E-D35A-6AEA-DDEC-0C3CA796A1EA}"/>
              </a:ext>
            </a:extLst>
          </p:cNvPr>
          <p:cNvSpPr txBox="1">
            <a:spLocks/>
          </p:cNvSpPr>
          <p:nvPr/>
        </p:nvSpPr>
        <p:spPr>
          <a:xfrm>
            <a:off x="716478" y="4598289"/>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spc="200" dirty="0">
                <a:solidFill>
                  <a:srgbClr val="47555D"/>
                </a:solidFill>
              </a:rPr>
              <a:t>CONTACT</a:t>
            </a:r>
            <a:br>
              <a:rPr lang="en-US" sz="1600" spc="200" dirty="0">
                <a:solidFill>
                  <a:srgbClr val="47555D"/>
                </a:solidFill>
              </a:rPr>
            </a:br>
            <a:endParaRPr lang="en-US" sz="1600" dirty="0">
              <a:solidFill>
                <a:srgbClr val="CEDC00"/>
              </a:solidFill>
            </a:endParaRPr>
          </a:p>
          <a:p>
            <a:r>
              <a:rPr lang="en-US" sz="1600" dirty="0">
                <a:solidFill>
                  <a:srgbClr val="CEDC00"/>
                </a:solidFill>
              </a:rPr>
              <a:t>Matthew Victoria</a:t>
            </a:r>
            <a:br>
              <a:rPr lang="en-US" sz="1600" dirty="0"/>
            </a:br>
            <a:r>
              <a:rPr lang="en-US" sz="1600" dirty="0"/>
              <a:t>Senior Manager, Marketing &amp; Communications</a:t>
            </a:r>
            <a:br>
              <a:rPr lang="en-US" sz="1600" dirty="0"/>
            </a:br>
            <a:r>
              <a:rPr lang="en-US" sz="1600" dirty="0" err="1"/>
              <a:t>mvictoria@mdic.org</a:t>
            </a:r>
            <a:endParaRPr lang="en-US" sz="1600" dirty="0"/>
          </a:p>
        </p:txBody>
      </p:sp>
      <p:sp>
        <p:nvSpPr>
          <p:cNvPr id="3" name="Slide Number Placeholder 2">
            <a:extLst>
              <a:ext uri="{FF2B5EF4-FFF2-40B4-BE49-F238E27FC236}">
                <a16:creationId xmlns:a16="http://schemas.microsoft.com/office/drawing/2014/main" id="{95EF360E-E713-47C4-856F-FD4CB609DD3E}"/>
              </a:ext>
            </a:extLst>
          </p:cNvPr>
          <p:cNvSpPr>
            <a:spLocks noGrp="1"/>
          </p:cNvSpPr>
          <p:nvPr>
            <p:ph type="sldNum" sz="quarter" idx="4"/>
          </p:nvPr>
        </p:nvSpPr>
        <p:spPr/>
        <p:txBody>
          <a:bodyPr/>
          <a:lstStyle/>
          <a:p>
            <a:fld id="{2590A94A-5F08-924F-8204-A4B736D0E398}" type="slidenum">
              <a:rPr lang="en-US" smtClean="0"/>
              <a:pPr/>
              <a:t>7</a:t>
            </a:fld>
            <a:endParaRPr lang="en-US"/>
          </a:p>
        </p:txBody>
      </p:sp>
      <p:grpSp>
        <p:nvGrpSpPr>
          <p:cNvPr id="13" name="Group 12">
            <a:extLst>
              <a:ext uri="{FF2B5EF4-FFF2-40B4-BE49-F238E27FC236}">
                <a16:creationId xmlns:a16="http://schemas.microsoft.com/office/drawing/2014/main" id="{3091E16C-680C-4657-5FB9-C1F9061AAE2F}"/>
              </a:ext>
            </a:extLst>
          </p:cNvPr>
          <p:cNvGrpSpPr/>
          <p:nvPr/>
        </p:nvGrpSpPr>
        <p:grpSpPr>
          <a:xfrm>
            <a:off x="-1654721" y="2467813"/>
            <a:ext cx="6161674" cy="1059017"/>
            <a:chOff x="-1654721" y="2467813"/>
            <a:chExt cx="6161674" cy="1059017"/>
          </a:xfrm>
        </p:grpSpPr>
        <p:sp>
          <p:nvSpPr>
            <p:cNvPr id="24" name="Parallelogram 23">
              <a:extLst>
                <a:ext uri="{FF2B5EF4-FFF2-40B4-BE49-F238E27FC236}">
                  <a16:creationId xmlns:a16="http://schemas.microsoft.com/office/drawing/2014/main" id="{F6344FDC-2C4C-C826-D7D2-A395C570AACD}"/>
                </a:ext>
              </a:extLst>
            </p:cNvPr>
            <p:cNvSpPr/>
            <p:nvPr/>
          </p:nvSpPr>
          <p:spPr>
            <a:xfrm>
              <a:off x="-1654721" y="2467813"/>
              <a:ext cx="6161674" cy="967105"/>
            </a:xfrm>
            <a:prstGeom prst="parallelogram">
              <a:avLst>
                <a:gd name="adj" fmla="val 69121"/>
              </a:avLst>
            </a:prstGeom>
            <a:solidFill>
              <a:srgbClr val="26A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AFEF3F-3306-FACB-AEDF-BD8EF7F35642}"/>
                </a:ext>
              </a:extLst>
            </p:cNvPr>
            <p:cNvSpPr txBox="1"/>
            <p:nvPr/>
          </p:nvSpPr>
          <p:spPr>
            <a:xfrm>
              <a:off x="716478" y="2511167"/>
              <a:ext cx="3564383" cy="1015663"/>
            </a:xfrm>
            <a:prstGeom prst="rect">
              <a:avLst/>
            </a:prstGeom>
            <a:noFill/>
          </p:spPr>
          <p:txBody>
            <a:bodyPr wrap="square">
              <a:spAutoFit/>
            </a:bodyPr>
            <a:lstStyle/>
            <a:p>
              <a:r>
                <a:rPr lang="en-US" sz="6000" b="1" dirty="0">
                  <a:solidFill>
                    <a:srgbClr val="EFEFE4"/>
                  </a:solidFill>
                  <a:latin typeface="Source Sans Pro" panose="020B0503030403020204" pitchFamily="34" charset="0"/>
                </a:rPr>
                <a:t>Thanks!</a:t>
              </a:r>
              <a:endParaRPr lang="en-US" sz="6000" b="1" dirty="0">
                <a:latin typeface="Source Sans Pro" panose="020B0503030403020204" pitchFamily="34" charset="0"/>
              </a:endParaRPr>
            </a:p>
          </p:txBody>
        </p:sp>
      </p:grpSp>
      <p:grpSp>
        <p:nvGrpSpPr>
          <p:cNvPr id="20" name="Group 19">
            <a:extLst>
              <a:ext uri="{FF2B5EF4-FFF2-40B4-BE49-F238E27FC236}">
                <a16:creationId xmlns:a16="http://schemas.microsoft.com/office/drawing/2014/main" id="{C512134E-DFBD-24B3-0403-0BC0A24D8605}"/>
              </a:ext>
            </a:extLst>
          </p:cNvPr>
          <p:cNvGrpSpPr/>
          <p:nvPr/>
        </p:nvGrpSpPr>
        <p:grpSpPr>
          <a:xfrm>
            <a:off x="1426116" y="3426155"/>
            <a:ext cx="3360039" cy="604949"/>
            <a:chOff x="1426116" y="3426155"/>
            <a:chExt cx="3360039" cy="604949"/>
          </a:xfrm>
        </p:grpSpPr>
        <p:sp>
          <p:nvSpPr>
            <p:cNvPr id="25" name="Parallelogram 24">
              <a:extLst>
                <a:ext uri="{FF2B5EF4-FFF2-40B4-BE49-F238E27FC236}">
                  <a16:creationId xmlns:a16="http://schemas.microsoft.com/office/drawing/2014/main" id="{39C11874-162B-7E99-7F76-38297505F706}"/>
                </a:ext>
              </a:extLst>
            </p:cNvPr>
            <p:cNvSpPr/>
            <p:nvPr/>
          </p:nvSpPr>
          <p:spPr>
            <a:xfrm>
              <a:off x="1426116" y="3426155"/>
              <a:ext cx="3360039" cy="604949"/>
            </a:xfrm>
            <a:prstGeom prst="parallelogram">
              <a:avLst>
                <a:gd name="adj" fmla="val 69121"/>
              </a:avLst>
            </a:prstGeom>
            <a:solidFill>
              <a:srgbClr val="CED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4734FB-B3F6-D407-E62E-073231F3F37F}"/>
                </a:ext>
              </a:extLst>
            </p:cNvPr>
            <p:cNvSpPr txBox="1"/>
            <p:nvPr/>
          </p:nvSpPr>
          <p:spPr>
            <a:xfrm>
              <a:off x="2019807" y="3526830"/>
              <a:ext cx="2261054" cy="461665"/>
            </a:xfrm>
            <a:prstGeom prst="rect">
              <a:avLst/>
            </a:prstGeom>
            <a:noFill/>
          </p:spPr>
          <p:txBody>
            <a:bodyPr wrap="square">
              <a:spAutoFit/>
            </a:bodyPr>
            <a:lstStyle/>
            <a:p>
              <a:r>
                <a:rPr lang="en-US" sz="2400" dirty="0">
                  <a:latin typeface="Source Sans Pro" panose="020B0503030403020204" pitchFamily="34" charset="0"/>
                </a:rPr>
                <a:t>Any questions?</a:t>
              </a:r>
            </a:p>
          </p:txBody>
        </p:sp>
      </p:grpSp>
    </p:spTree>
    <p:extLst>
      <p:ext uri="{BB962C8B-B14F-4D97-AF65-F5344CB8AC3E}">
        <p14:creationId xmlns:p14="http://schemas.microsoft.com/office/powerpoint/2010/main" val="8180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 presetClass="entr" presetSubtype="8"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MDIC">
      <a:dk1>
        <a:srgbClr val="47555D"/>
      </a:dk1>
      <a:lt1>
        <a:srgbClr val="FFFFFF"/>
      </a:lt1>
      <a:dk2>
        <a:srgbClr val="44546A"/>
      </a:dk2>
      <a:lt2>
        <a:srgbClr val="E5F2F6"/>
      </a:lt2>
      <a:accent1>
        <a:srgbClr val="00AB83"/>
      </a:accent1>
      <a:accent2>
        <a:srgbClr val="CEDC00"/>
      </a:accent2>
      <a:accent3>
        <a:srgbClr val="007FA3"/>
      </a:accent3>
      <a:accent4>
        <a:srgbClr val="AF0578"/>
      </a:accent4>
      <a:accent5>
        <a:srgbClr val="671E75"/>
      </a:accent5>
      <a:accent6>
        <a:srgbClr val="DC4405"/>
      </a:accent6>
      <a:hlink>
        <a:srgbClr val="492CA9"/>
      </a:hlink>
      <a:folHlink>
        <a:srgbClr val="AF0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DIC">
      <a:dk1>
        <a:srgbClr val="47555D"/>
      </a:dk1>
      <a:lt1>
        <a:srgbClr val="FFFFFF"/>
      </a:lt1>
      <a:dk2>
        <a:srgbClr val="47555D"/>
      </a:dk2>
      <a:lt2>
        <a:srgbClr val="E5F2F6"/>
      </a:lt2>
      <a:accent1>
        <a:srgbClr val="00AB83"/>
      </a:accent1>
      <a:accent2>
        <a:srgbClr val="CEDC00"/>
      </a:accent2>
      <a:accent3>
        <a:srgbClr val="007FA3"/>
      </a:accent3>
      <a:accent4>
        <a:srgbClr val="AA4C7D"/>
      </a:accent4>
      <a:accent5>
        <a:srgbClr val="671E75"/>
      </a:accent5>
      <a:accent6>
        <a:srgbClr val="DC4405"/>
      </a:accent6>
      <a:hlink>
        <a:srgbClr val="492CA9"/>
      </a:hlink>
      <a:folHlink>
        <a:srgbClr val="AA4C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4516</TotalTime>
  <Words>795</Words>
  <Application>Microsoft Macintosh PowerPoint</Application>
  <PresentationFormat>Widescreen</PresentationFormat>
  <Paragraphs>61</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Calibri</vt:lpstr>
      <vt:lpstr>Source Sans Pro</vt:lpstr>
      <vt:lpstr>Calibri Light</vt:lpstr>
      <vt:lpstr>Arial</vt:lpstr>
      <vt:lpstr>Source Sans Pro Semibold</vt:lpstr>
      <vt:lpstr>1_Office Theme</vt:lpstr>
      <vt:lpstr>2_Office Theme</vt:lpstr>
      <vt:lpstr>Symposium on Computational  Modeling and Simulation</vt:lpstr>
      <vt:lpstr>Discover the latest innovations in CM&amp;S </vt:lpstr>
      <vt:lpstr>CM&amp;S Pre-symposium Workshop</vt:lpstr>
      <vt:lpstr>What to Expect at #ModSim2024</vt:lpstr>
      <vt:lpstr>Don’t Miss These Opportunities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Leigh Williams</dc:creator>
  <cp:lastModifiedBy>Leigh Williams</cp:lastModifiedBy>
  <cp:revision>28</cp:revision>
  <dcterms:created xsi:type="dcterms:W3CDTF">2023-09-06T15:38:43Z</dcterms:created>
  <dcterms:modified xsi:type="dcterms:W3CDTF">2023-12-01T17:33:35Z</dcterms:modified>
</cp:coreProperties>
</file>