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 id="2147483672" r:id="rId2"/>
  </p:sldMasterIdLst>
  <p:notesMasterIdLst>
    <p:notesMasterId r:id="rId12"/>
  </p:notesMasterIdLst>
  <p:sldIdLst>
    <p:sldId id="258" r:id="rId3"/>
    <p:sldId id="2146847356" r:id="rId4"/>
    <p:sldId id="2146847359" r:id="rId5"/>
    <p:sldId id="2146847369" r:id="rId6"/>
    <p:sldId id="2146847382" r:id="rId7"/>
    <p:sldId id="2146847381" r:id="rId8"/>
    <p:sldId id="2146847365" r:id="rId9"/>
    <p:sldId id="2146847380" r:id="rId10"/>
    <p:sldId id="278"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Source Sans Pro" panose="020B0503030403020204" pitchFamily="34" charset="0"/>
      <p:regular r:id="rId19"/>
      <p:bold r:id="rId20"/>
      <p:italic r:id="rId21"/>
      <p:boldItalic r:id="rId22"/>
    </p:embeddedFont>
    <p:embeddedFont>
      <p:font typeface="Source Sans Pro Semibold" panose="020B0503030403020204" pitchFamily="34" charset="0"/>
      <p:regular r:id="rId23"/>
      <p:bold r:id="rId24"/>
      <p:italic r:id="rId25"/>
      <p:boldItalic r:id="rId26"/>
    </p:embeddedFont>
    <p:embeddedFont>
      <p:font typeface="Source Sans Pro Semibold" panose="020B0503030403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F444A0-2647-37B8-9D47-129645273B97}" name="Leigh Williams" initials="LW" userId="d9a4dd1fc18f77d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FA3"/>
    <a:srgbClr val="EFEFE4"/>
    <a:srgbClr val="EFF2F4"/>
    <a:srgbClr val="AF0578"/>
    <a:srgbClr val="47555D"/>
    <a:srgbClr val="CEDC00"/>
    <a:srgbClr val="26A989"/>
    <a:srgbClr val="00A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62"/>
    <p:restoredTop sz="94694"/>
  </p:normalViewPr>
  <p:slideViewPr>
    <p:cSldViewPr snapToGrid="0">
      <p:cViewPr varScale="1">
        <p:scale>
          <a:sx n="121" d="100"/>
          <a:sy n="121" d="100"/>
        </p:scale>
        <p:origin x="2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D6017-CA3F-6C40-8F7E-B1356107D186}" type="datetimeFigureOut">
              <a:rPr lang="en-US" smtClean="0"/>
              <a:t>2/26/24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82709-527D-314E-84F3-558378AEFAD2}" type="slidenum">
              <a:rPr lang="en-US" smtClean="0"/>
              <a:t>‹#›</a:t>
            </a:fld>
            <a:endParaRPr lang="en-US"/>
          </a:p>
        </p:txBody>
      </p:sp>
    </p:spTree>
    <p:extLst>
      <p:ext uri="{BB962C8B-B14F-4D97-AF65-F5344CB8AC3E}">
        <p14:creationId xmlns:p14="http://schemas.microsoft.com/office/powerpoint/2010/main" val="324428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82709-527D-314E-84F3-558378AEFAD2}" type="slidenum">
              <a:rPr lang="en-US" smtClean="0"/>
              <a:t>9</a:t>
            </a:fld>
            <a:endParaRPr lang="en-US"/>
          </a:p>
        </p:txBody>
      </p:sp>
    </p:spTree>
    <p:extLst>
      <p:ext uri="{BB962C8B-B14F-4D97-AF65-F5344CB8AC3E}">
        <p14:creationId xmlns:p14="http://schemas.microsoft.com/office/powerpoint/2010/main" val="274060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5253-2AC6-C276-DD91-2A585EFFE9DF}"/>
              </a:ext>
            </a:extLst>
          </p:cNvPr>
          <p:cNvSpPr>
            <a:spLocks noGrp="1"/>
          </p:cNvSpPr>
          <p:nvPr>
            <p:ph type="ctrTitle"/>
          </p:nvPr>
        </p:nvSpPr>
        <p:spPr>
          <a:xfrm>
            <a:off x="716478" y="1122363"/>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099D9853-0990-D039-55B6-F29566016B8E}"/>
              </a:ext>
            </a:extLst>
          </p:cNvPr>
          <p:cNvSpPr>
            <a:spLocks noGrp="1"/>
          </p:cNvSpPr>
          <p:nvPr>
            <p:ph type="subTitle" idx="1"/>
          </p:nvPr>
        </p:nvSpPr>
        <p:spPr>
          <a:xfrm>
            <a:off x="716478" y="3429000"/>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Slide Number Placeholder 5">
            <a:extLst>
              <a:ext uri="{FF2B5EF4-FFF2-40B4-BE49-F238E27FC236}">
                <a16:creationId xmlns:a16="http://schemas.microsoft.com/office/drawing/2014/main" id="{37262B12-1ED9-B090-3528-16FCD6F9AED0}"/>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Tree>
    <p:extLst>
      <p:ext uri="{BB962C8B-B14F-4D97-AF65-F5344CB8AC3E}">
        <p14:creationId xmlns:p14="http://schemas.microsoft.com/office/powerpoint/2010/main" val="358330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902B-D048-A634-54FD-7B08269B4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726A4B-978D-D5CB-757F-BA1CDE062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AAC823-7ADF-AEFF-787B-ECFBB12D3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C473EA6D-C8EF-4642-11B2-A6E48E9584FA}"/>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1" name="Date Placeholder 3">
            <a:extLst>
              <a:ext uri="{FF2B5EF4-FFF2-40B4-BE49-F238E27FC236}">
                <a16:creationId xmlns:a16="http://schemas.microsoft.com/office/drawing/2014/main" id="{CC50C4BF-F598-AD08-047E-A0A5A2E4AE04}"/>
              </a:ext>
            </a:extLst>
          </p:cNvPr>
          <p:cNvSpPr>
            <a:spLocks noGrp="1"/>
          </p:cNvSpPr>
          <p:nvPr>
            <p:ph type="dt" sz="half" idx="10"/>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2" name="Picture 11">
            <a:extLst>
              <a:ext uri="{FF2B5EF4-FFF2-40B4-BE49-F238E27FC236}">
                <a16:creationId xmlns:a16="http://schemas.microsoft.com/office/drawing/2014/main" id="{93227817-30D1-69E8-421B-FC66969852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58079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1A04-EE82-50B4-3100-682F481F3D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62C88C-B12A-F1FE-8ED2-60B8539E70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4C509F9F-BDA9-96C8-7A53-BF447C25E32F}"/>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7098ABB7-5F6E-ECFC-C96A-B0D1F5C026F6}"/>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1" name="Picture 10">
            <a:extLst>
              <a:ext uri="{FF2B5EF4-FFF2-40B4-BE49-F238E27FC236}">
                <a16:creationId xmlns:a16="http://schemas.microsoft.com/office/drawing/2014/main" id="{04A130C0-2917-204F-4122-EC24C8B792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126190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01D1A0-C9D5-3C48-371E-03F4281957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E4E239-6219-B0C6-7777-77D0B5ABA0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6EEF0E1F-BC77-8C7E-63BA-20551D462837}"/>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43A418A8-C286-7BED-EDA9-BA8129273AA7}"/>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1" name="Picture 10">
            <a:extLst>
              <a:ext uri="{FF2B5EF4-FFF2-40B4-BE49-F238E27FC236}">
                <a16:creationId xmlns:a16="http://schemas.microsoft.com/office/drawing/2014/main" id="{EBDC3C60-7247-15B4-62BE-E308304C0E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2912362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lumns with Subheadings">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B798CD71-169E-6C46-961D-25CEC41E4CDC}"/>
              </a:ext>
            </a:extLst>
          </p:cNvPr>
          <p:cNvSpPr>
            <a:spLocks noGrp="1"/>
          </p:cNvSpPr>
          <p:nvPr>
            <p:ph type="body" idx="1" hasCustomPrompt="1"/>
          </p:nvPr>
        </p:nvSpPr>
        <p:spPr>
          <a:xfrm>
            <a:off x="183446" y="1152434"/>
            <a:ext cx="11772260" cy="654703"/>
          </a:xfrm>
          <a:prstGeom prst="rect">
            <a:avLst/>
          </a:prstGeom>
        </p:spPr>
        <p:txBody>
          <a:bodyPr lIns="0" tIns="0" rIns="0" bIns="0" anchor="t">
            <a:normAutofit/>
          </a:bodyPr>
          <a:lstStyle>
            <a:lvl1pPr marL="0" indent="0">
              <a:buNone/>
              <a:defRPr sz="2667" b="0">
                <a:solidFill>
                  <a:schemeClr val="accent5"/>
                </a:solidFill>
              </a:defRPr>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Subheading Goes Here</a:t>
            </a:r>
          </a:p>
        </p:txBody>
      </p:sp>
      <p:sp>
        <p:nvSpPr>
          <p:cNvPr id="15" name="Content Placeholder 3">
            <a:extLst>
              <a:ext uri="{FF2B5EF4-FFF2-40B4-BE49-F238E27FC236}">
                <a16:creationId xmlns:a16="http://schemas.microsoft.com/office/drawing/2014/main" id="{A90A8DDC-2CAA-6042-A76B-224884017495}"/>
              </a:ext>
            </a:extLst>
          </p:cNvPr>
          <p:cNvSpPr>
            <a:spLocks noGrp="1"/>
          </p:cNvSpPr>
          <p:nvPr>
            <p:ph sz="half" idx="2"/>
          </p:nvPr>
        </p:nvSpPr>
        <p:spPr>
          <a:xfrm>
            <a:off x="183445" y="1802568"/>
            <a:ext cx="11805355" cy="2587417"/>
          </a:xfrm>
          <a:prstGeom prst="rect">
            <a:avLst/>
          </a:prstGeom>
        </p:spPr>
        <p:txBody>
          <a:bodyPr lIns="0" tIns="0" rIns="0" bIns="0">
            <a:normAutofit/>
          </a:bodyPr>
          <a:lstStyle>
            <a:lvl1pPr marL="0" indent="0">
              <a:buNone/>
              <a:defRPr sz="2667" b="0">
                <a:solidFill>
                  <a:schemeClr val="tx1"/>
                </a:solidFill>
              </a:defRPr>
            </a:lvl1pPr>
            <a:lvl2pPr>
              <a:defRPr sz="2667" b="0">
                <a:solidFill>
                  <a:schemeClr val="tx1"/>
                </a:solidFill>
              </a:defRPr>
            </a:lvl2pPr>
            <a:lvl3pPr>
              <a:defRPr sz="2400" b="0">
                <a:solidFill>
                  <a:schemeClr val="tx1"/>
                </a:solidFill>
              </a:defRPr>
            </a:lvl3pPr>
            <a:lvl4pPr>
              <a:defRPr sz="2133">
                <a:solidFill>
                  <a:schemeClr val="tx1"/>
                </a:solidFill>
              </a:defRPr>
            </a:lvl4pPr>
            <a:lvl5pPr>
              <a:defRPr sz="2133">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08AF18F9-64E5-6E4F-ADBF-75A676B1102C}"/>
              </a:ext>
            </a:extLst>
          </p:cNvPr>
          <p:cNvGrpSpPr/>
          <p:nvPr userDrawn="1"/>
        </p:nvGrpSpPr>
        <p:grpSpPr>
          <a:xfrm>
            <a:off x="1873" y="0"/>
            <a:ext cx="12192001" cy="987401"/>
            <a:chOff x="-1" y="-1"/>
            <a:chExt cx="9144001" cy="1159893"/>
          </a:xfrm>
        </p:grpSpPr>
        <p:cxnSp>
          <p:nvCxnSpPr>
            <p:cNvPr id="24" name="Straight Connector 23">
              <a:extLst>
                <a:ext uri="{FF2B5EF4-FFF2-40B4-BE49-F238E27FC236}">
                  <a16:creationId xmlns:a16="http://schemas.microsoft.com/office/drawing/2014/main" id="{E4DDBE4D-21C5-E048-9E97-C386D2DF9DB4}"/>
                </a:ext>
              </a:extLst>
            </p:cNvPr>
            <p:cNvCxnSpPr>
              <a:cxnSpLocks/>
              <a:endCxn id="26"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5" name="Rectangle 4">
              <a:extLst>
                <a:ext uri="{FF2B5EF4-FFF2-40B4-BE49-F238E27FC236}">
                  <a16:creationId xmlns:a16="http://schemas.microsoft.com/office/drawing/2014/main" id="{65B8EFDE-20FB-444A-B21F-3A517893A994}"/>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26" name="Rectangle 4">
              <a:extLst>
                <a:ext uri="{FF2B5EF4-FFF2-40B4-BE49-F238E27FC236}">
                  <a16:creationId xmlns:a16="http://schemas.microsoft.com/office/drawing/2014/main" id="{D649DBAB-C367-B94A-B748-7050156B8626}"/>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27" name="Title 1">
            <a:extLst>
              <a:ext uri="{FF2B5EF4-FFF2-40B4-BE49-F238E27FC236}">
                <a16:creationId xmlns:a16="http://schemas.microsoft.com/office/drawing/2014/main" id="{59648766-AC01-224F-B850-690C20FA0E13}"/>
              </a:ext>
            </a:extLst>
          </p:cNvPr>
          <p:cNvSpPr>
            <a:spLocks noGrp="1"/>
          </p:cNvSpPr>
          <p:nvPr>
            <p:ph type="title" hasCustomPrompt="1"/>
          </p:nvPr>
        </p:nvSpPr>
        <p:spPr>
          <a:xfrm>
            <a:off x="183445" y="622423"/>
            <a:ext cx="11817280" cy="1184716"/>
          </a:xfrm>
          <a:prstGeom prst="rect">
            <a:avLst/>
          </a:prstGeom>
        </p:spPr>
        <p:txBody>
          <a:bodyPr lIns="0" tIns="0" rIns="0" bIns="0" anchor="t" anchorCtr="0">
            <a:normAutofit/>
          </a:bodyPr>
          <a:lstStyle>
            <a:lvl1pPr>
              <a:defRPr sz="4267" b="1">
                <a:solidFill>
                  <a:schemeClr val="accent6"/>
                </a:solidFill>
                <a:latin typeface="+mn-lt"/>
              </a:defRPr>
            </a:lvl1pPr>
          </a:lstStyle>
          <a:p>
            <a:r>
              <a:rPr lang="en-US"/>
              <a:t>Main Heading Goes Here</a:t>
            </a:r>
          </a:p>
        </p:txBody>
      </p:sp>
      <p:sp>
        <p:nvSpPr>
          <p:cNvPr id="13" name="Flowchart: Off-page Connector 9">
            <a:extLst>
              <a:ext uri="{FF2B5EF4-FFF2-40B4-BE49-F238E27FC236}">
                <a16:creationId xmlns:a16="http://schemas.microsoft.com/office/drawing/2014/main" id="{99911914-44BE-B247-BA59-B57A7FBC6BD6}"/>
              </a:ext>
            </a:extLst>
          </p:cNvPr>
          <p:cNvSpPr/>
          <p:nvPr userDrawn="1"/>
        </p:nvSpPr>
        <p:spPr>
          <a:xfrm>
            <a:off x="11504975" y="6440797"/>
            <a:ext cx="516100"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3914607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ing with picture only">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B5D3C332-B095-C449-95A5-F60EA9B5DF2F}"/>
              </a:ext>
            </a:extLst>
          </p:cNvPr>
          <p:cNvSpPr>
            <a:spLocks noGrp="1" noChangeAspect="1"/>
          </p:cNvSpPr>
          <p:nvPr>
            <p:ph type="pic" idx="1"/>
          </p:nvPr>
        </p:nvSpPr>
        <p:spPr>
          <a:xfrm>
            <a:off x="183445" y="1807134"/>
            <a:ext cx="11817279" cy="3898436"/>
          </a:xfrm>
          <a:prstGeom prst="rect">
            <a:avLst/>
          </a:prstGeom>
        </p:spPr>
        <p:txBody>
          <a:bodyPr lIns="0" tIns="0" rIns="0" bIns="0" anchor="t">
            <a:normAutofit/>
          </a:bodyPr>
          <a:lstStyle>
            <a:lvl1pPr marL="0" indent="0">
              <a:buNone/>
              <a:defRPr sz="2667" b="0">
                <a:solidFill>
                  <a:schemeClr val="tx2"/>
                </a:solidFill>
                <a:latin typeface="+mn-lt"/>
              </a:defRPr>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r>
              <a:rPr lang="en-US"/>
              <a:t>Click icon to add picture</a:t>
            </a:r>
          </a:p>
        </p:txBody>
      </p:sp>
      <p:sp>
        <p:nvSpPr>
          <p:cNvPr id="26" name="Flowchart: Off-page Connector 9">
            <a:extLst>
              <a:ext uri="{FF2B5EF4-FFF2-40B4-BE49-F238E27FC236}">
                <a16:creationId xmlns:a16="http://schemas.microsoft.com/office/drawing/2014/main" id="{1AB9D9B7-0EB1-334C-A953-03122372D0C8}"/>
              </a:ext>
            </a:extLst>
          </p:cNvPr>
          <p:cNvSpPr/>
          <p:nvPr userDrawn="1"/>
        </p:nvSpPr>
        <p:spPr>
          <a:xfrm>
            <a:off x="11504975" y="6440797"/>
            <a:ext cx="516100"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a:solidFill>
                <a:srgbClr val="005CA8"/>
              </a:solidFill>
              <a:latin typeface="+mj-lt"/>
              <a:ea typeface="Open Sans" pitchFamily="34" charset="0"/>
              <a:cs typeface="Arial" pitchFamily="34" charset="0"/>
            </a:endParaRPr>
          </a:p>
        </p:txBody>
      </p:sp>
      <p:sp>
        <p:nvSpPr>
          <p:cNvPr id="16" name="Text Placeholder 2">
            <a:extLst>
              <a:ext uri="{FF2B5EF4-FFF2-40B4-BE49-F238E27FC236}">
                <a16:creationId xmlns:a16="http://schemas.microsoft.com/office/drawing/2014/main" id="{F2719088-A4F8-8A4B-8A7D-3D1F322B75E1}"/>
              </a:ext>
            </a:extLst>
          </p:cNvPr>
          <p:cNvSpPr>
            <a:spLocks noGrp="1"/>
          </p:cNvSpPr>
          <p:nvPr>
            <p:ph type="body" idx="10" hasCustomPrompt="1"/>
          </p:nvPr>
        </p:nvSpPr>
        <p:spPr>
          <a:xfrm>
            <a:off x="183446" y="1152434"/>
            <a:ext cx="11772260" cy="654703"/>
          </a:xfrm>
          <a:prstGeom prst="rect">
            <a:avLst/>
          </a:prstGeom>
        </p:spPr>
        <p:txBody>
          <a:bodyPr lIns="0" tIns="0" rIns="0" bIns="0" anchor="t">
            <a:normAutofit/>
          </a:bodyPr>
          <a:lstStyle>
            <a:lvl1pPr marL="0" indent="0">
              <a:buNone/>
              <a:defRPr sz="2667" b="0">
                <a:solidFill>
                  <a:schemeClr val="accent5"/>
                </a:solidFill>
              </a:defRPr>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Subheading Goes Here</a:t>
            </a:r>
          </a:p>
        </p:txBody>
      </p:sp>
      <p:grpSp>
        <p:nvGrpSpPr>
          <p:cNvPr id="17" name="Group 16">
            <a:extLst>
              <a:ext uri="{FF2B5EF4-FFF2-40B4-BE49-F238E27FC236}">
                <a16:creationId xmlns:a16="http://schemas.microsoft.com/office/drawing/2014/main" id="{6A7BE289-331F-1942-92C6-A4E11D10DE24}"/>
              </a:ext>
            </a:extLst>
          </p:cNvPr>
          <p:cNvGrpSpPr/>
          <p:nvPr userDrawn="1"/>
        </p:nvGrpSpPr>
        <p:grpSpPr>
          <a:xfrm>
            <a:off x="1873" y="0"/>
            <a:ext cx="12192001" cy="987401"/>
            <a:chOff x="-1" y="-1"/>
            <a:chExt cx="9144001" cy="1159893"/>
          </a:xfrm>
        </p:grpSpPr>
        <p:cxnSp>
          <p:nvCxnSpPr>
            <p:cNvPr id="18" name="Straight Connector 17">
              <a:extLst>
                <a:ext uri="{FF2B5EF4-FFF2-40B4-BE49-F238E27FC236}">
                  <a16:creationId xmlns:a16="http://schemas.microsoft.com/office/drawing/2014/main" id="{9BB45E85-72C6-9743-86A9-14DDA28C8C36}"/>
                </a:ext>
              </a:extLst>
            </p:cNvPr>
            <p:cNvCxnSpPr>
              <a:cxnSpLocks/>
              <a:endCxn id="28"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7" name="Rectangle 4">
              <a:extLst>
                <a:ext uri="{FF2B5EF4-FFF2-40B4-BE49-F238E27FC236}">
                  <a16:creationId xmlns:a16="http://schemas.microsoft.com/office/drawing/2014/main" id="{6213648D-C886-DC49-AD38-F8108926AF6B}"/>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28" name="Rectangle 4">
              <a:extLst>
                <a:ext uri="{FF2B5EF4-FFF2-40B4-BE49-F238E27FC236}">
                  <a16:creationId xmlns:a16="http://schemas.microsoft.com/office/drawing/2014/main" id="{D48DC0FF-DD5D-5249-93D7-6EC90E7D1FAD}"/>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29" name="Title 1">
            <a:extLst>
              <a:ext uri="{FF2B5EF4-FFF2-40B4-BE49-F238E27FC236}">
                <a16:creationId xmlns:a16="http://schemas.microsoft.com/office/drawing/2014/main" id="{11AF4EC6-DD46-3844-9AB2-2A0F7C07C6ED}"/>
              </a:ext>
            </a:extLst>
          </p:cNvPr>
          <p:cNvSpPr>
            <a:spLocks noGrp="1"/>
          </p:cNvSpPr>
          <p:nvPr>
            <p:ph type="title" hasCustomPrompt="1"/>
          </p:nvPr>
        </p:nvSpPr>
        <p:spPr>
          <a:xfrm>
            <a:off x="183445" y="622423"/>
            <a:ext cx="11817280" cy="1184716"/>
          </a:xfrm>
          <a:prstGeom prst="rect">
            <a:avLst/>
          </a:prstGeom>
        </p:spPr>
        <p:txBody>
          <a:bodyPr lIns="0" tIns="0" rIns="0" bIns="0" anchor="t" anchorCtr="0">
            <a:normAutofit/>
          </a:bodyPr>
          <a:lstStyle>
            <a:lvl1pPr>
              <a:defRPr sz="4267" b="1">
                <a:solidFill>
                  <a:schemeClr val="accent6"/>
                </a:solidFill>
                <a:latin typeface="+mn-lt"/>
              </a:defRPr>
            </a:lvl1pPr>
          </a:lstStyle>
          <a:p>
            <a:r>
              <a:rPr lang="en-US"/>
              <a:t>Main Heading Goes Here</a:t>
            </a:r>
          </a:p>
        </p:txBody>
      </p:sp>
    </p:spTree>
    <p:extLst>
      <p:ext uri="{BB962C8B-B14F-4D97-AF65-F5344CB8AC3E}">
        <p14:creationId xmlns:p14="http://schemas.microsoft.com/office/powerpoint/2010/main" val="586078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5253-2AC6-C276-DD91-2A585EFFE9DF}"/>
              </a:ext>
            </a:extLst>
          </p:cNvPr>
          <p:cNvSpPr>
            <a:spLocks noGrp="1"/>
          </p:cNvSpPr>
          <p:nvPr>
            <p:ph type="ctrTitle"/>
          </p:nvPr>
        </p:nvSpPr>
        <p:spPr>
          <a:xfrm>
            <a:off x="716478" y="1122363"/>
            <a:ext cx="91440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099D9853-0990-D039-55B6-F29566016B8E}"/>
              </a:ext>
            </a:extLst>
          </p:cNvPr>
          <p:cNvSpPr>
            <a:spLocks noGrp="1"/>
          </p:cNvSpPr>
          <p:nvPr>
            <p:ph type="subTitle" idx="1"/>
          </p:nvPr>
        </p:nvSpPr>
        <p:spPr>
          <a:xfrm>
            <a:off x="716478"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37262B12-1ED9-B090-3528-16FCD6F9AED0}"/>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Tree>
    <p:extLst>
      <p:ext uri="{BB962C8B-B14F-4D97-AF65-F5344CB8AC3E}">
        <p14:creationId xmlns:p14="http://schemas.microsoft.com/office/powerpoint/2010/main" val="4244062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0669-7B25-28EC-0FD5-29E711DE4CF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0102CEF-D98D-7B8E-9E9B-BD6D1E1B9A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1D4A536-70F4-2C57-F6EE-DEB4D6C56ED8}"/>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5" name="Date Placeholder 3">
            <a:extLst>
              <a:ext uri="{FF2B5EF4-FFF2-40B4-BE49-F238E27FC236}">
                <a16:creationId xmlns:a16="http://schemas.microsoft.com/office/drawing/2014/main" id="{6C46D8F2-7FB4-BF09-55FC-A71B7C1A74B6}"/>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endParaRPr lang="en-US" dirty="0"/>
          </a:p>
        </p:txBody>
      </p:sp>
      <p:pic>
        <p:nvPicPr>
          <p:cNvPr id="6" name="Picture 5">
            <a:extLst>
              <a:ext uri="{FF2B5EF4-FFF2-40B4-BE49-F238E27FC236}">
                <a16:creationId xmlns:a16="http://schemas.microsoft.com/office/drawing/2014/main" id="{68EEE427-FD8B-95DD-B95B-0770393481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2577449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293F-B662-6F8E-EA21-1CA187F93017}"/>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48F8B8B-D47D-8F13-9175-4A94472195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3611E398-BF67-8366-B89B-F2365BE611A0}"/>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5" name="Date Placeholder 3">
            <a:extLst>
              <a:ext uri="{FF2B5EF4-FFF2-40B4-BE49-F238E27FC236}">
                <a16:creationId xmlns:a16="http://schemas.microsoft.com/office/drawing/2014/main" id="{BF40DD5E-B218-282E-B4D1-B44D070285C4}"/>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endParaRPr lang="en-US" dirty="0"/>
          </a:p>
        </p:txBody>
      </p:sp>
      <p:pic>
        <p:nvPicPr>
          <p:cNvPr id="6" name="Picture 5">
            <a:extLst>
              <a:ext uri="{FF2B5EF4-FFF2-40B4-BE49-F238E27FC236}">
                <a16:creationId xmlns:a16="http://schemas.microsoft.com/office/drawing/2014/main" id="{BBF3759D-B5A6-8BDC-7460-75985F9C6F7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1541306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3411-E52B-1FE9-68AA-5C9F649D9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C94DBA-C837-7ED6-546C-9FB60D30F8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637E9-B99D-EEE4-6226-0689C20020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7F45D74A-C846-DB84-DD8D-8A06811073C9}"/>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6" name="Date Placeholder 3">
            <a:extLst>
              <a:ext uri="{FF2B5EF4-FFF2-40B4-BE49-F238E27FC236}">
                <a16:creationId xmlns:a16="http://schemas.microsoft.com/office/drawing/2014/main" id="{20A622D6-A5DF-1956-854A-F551EFAE0E74}"/>
              </a:ext>
            </a:extLst>
          </p:cNvPr>
          <p:cNvSpPr>
            <a:spLocks noGrp="1"/>
          </p:cNvSpPr>
          <p:nvPr>
            <p:ph type="dt" sz="half" idx="10"/>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endParaRPr lang="en-US" dirty="0"/>
          </a:p>
        </p:txBody>
      </p:sp>
      <p:pic>
        <p:nvPicPr>
          <p:cNvPr id="7" name="Picture 6">
            <a:extLst>
              <a:ext uri="{FF2B5EF4-FFF2-40B4-BE49-F238E27FC236}">
                <a16:creationId xmlns:a16="http://schemas.microsoft.com/office/drawing/2014/main" id="{735DDE22-2ED2-ADCA-4700-6449842916A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2018449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35C4-042E-F86E-AAE4-014F0FE73B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671F5C-BF37-A5D8-AF7B-2B0B58F4C1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80119B-2958-0665-9B0F-84DABBE4C4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C74D48-1667-CF73-71FE-CD24C3457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0B2792-E32D-D8EF-53FB-4BC38E111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654B752F-1012-E2CB-8056-65E44EC1BE17}"/>
              </a:ext>
            </a:extLst>
          </p:cNvPr>
          <p:cNvSpPr>
            <a:spLocks noGrp="1"/>
          </p:cNvSpPr>
          <p:nvPr>
            <p:ph type="sldNum" sz="quarter" idx="11"/>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8" name="Date Placeholder 3">
            <a:extLst>
              <a:ext uri="{FF2B5EF4-FFF2-40B4-BE49-F238E27FC236}">
                <a16:creationId xmlns:a16="http://schemas.microsoft.com/office/drawing/2014/main" id="{F8EB2E7F-D873-D0C7-61C1-90EA607409F0}"/>
              </a:ext>
            </a:extLst>
          </p:cNvPr>
          <p:cNvSpPr>
            <a:spLocks noGrp="1"/>
          </p:cNvSpPr>
          <p:nvPr>
            <p:ph type="dt" sz="half" idx="1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endParaRPr lang="en-US" dirty="0"/>
          </a:p>
        </p:txBody>
      </p:sp>
      <p:pic>
        <p:nvPicPr>
          <p:cNvPr id="9" name="Picture 8">
            <a:extLst>
              <a:ext uri="{FF2B5EF4-FFF2-40B4-BE49-F238E27FC236}">
                <a16:creationId xmlns:a16="http://schemas.microsoft.com/office/drawing/2014/main" id="{F1B0BA8E-E3AE-F424-46A4-34A591436C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127591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0669-7B25-28EC-0FD5-29E711DE4C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102CEF-D98D-7B8E-9E9B-BD6D1E1B9A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1D4A536-70F4-2C57-F6EE-DEB4D6C56ED8}"/>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F7EACFB7-4F89-7987-F5B3-C5D9F42912C5}"/>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1" name="Picture 10">
            <a:extLst>
              <a:ext uri="{FF2B5EF4-FFF2-40B4-BE49-F238E27FC236}">
                <a16:creationId xmlns:a16="http://schemas.microsoft.com/office/drawing/2014/main" id="{E3B306CD-8EB6-8A8B-3722-4DA23FF4BA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2162711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BEF98-5323-9BE0-3B73-14B27F179EA2}"/>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0118C23A-EBA6-2644-75F9-853637CB7F9F}"/>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5" name="Date Placeholder 3">
            <a:extLst>
              <a:ext uri="{FF2B5EF4-FFF2-40B4-BE49-F238E27FC236}">
                <a16:creationId xmlns:a16="http://schemas.microsoft.com/office/drawing/2014/main" id="{84292395-6DA6-2053-F993-CF48DD632F8A}"/>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endParaRPr lang="en-US" dirty="0"/>
          </a:p>
        </p:txBody>
      </p:sp>
      <p:pic>
        <p:nvPicPr>
          <p:cNvPr id="8" name="Picture 7">
            <a:extLst>
              <a:ext uri="{FF2B5EF4-FFF2-40B4-BE49-F238E27FC236}">
                <a16:creationId xmlns:a16="http://schemas.microsoft.com/office/drawing/2014/main" id="{E5AC9049-BBD6-E979-B57D-2ED9D3FB062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3645576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728176-92A5-99C0-1116-2D0F65133928}"/>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3" name="Date Placeholder 3">
            <a:extLst>
              <a:ext uri="{FF2B5EF4-FFF2-40B4-BE49-F238E27FC236}">
                <a16:creationId xmlns:a16="http://schemas.microsoft.com/office/drawing/2014/main" id="{90FC334F-EA58-018C-15C1-5E85E8302AAE}"/>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endParaRPr lang="en-US" dirty="0"/>
          </a:p>
        </p:txBody>
      </p:sp>
      <p:pic>
        <p:nvPicPr>
          <p:cNvPr id="4" name="Picture 3">
            <a:extLst>
              <a:ext uri="{FF2B5EF4-FFF2-40B4-BE49-F238E27FC236}">
                <a16:creationId xmlns:a16="http://schemas.microsoft.com/office/drawing/2014/main" id="{EDC5A8CC-0037-863B-2109-0A37ABBB286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2458206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2622-59FB-25C5-8833-46A170372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C59A75-92A2-0216-7833-A75DDDF708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EE3B5-5A4C-1A25-3EF3-D4CACCC4F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486C6B2F-C925-6D6E-B7A6-331433FD3B83}"/>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6" name="Date Placeholder 3">
            <a:extLst>
              <a:ext uri="{FF2B5EF4-FFF2-40B4-BE49-F238E27FC236}">
                <a16:creationId xmlns:a16="http://schemas.microsoft.com/office/drawing/2014/main" id="{7BE29E99-925E-B0DE-A8E8-290256C4D4AA}"/>
              </a:ext>
            </a:extLst>
          </p:cNvPr>
          <p:cNvSpPr>
            <a:spLocks noGrp="1"/>
          </p:cNvSpPr>
          <p:nvPr>
            <p:ph type="dt" sz="half" idx="10"/>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endParaRPr lang="en-US" dirty="0"/>
          </a:p>
        </p:txBody>
      </p:sp>
      <p:pic>
        <p:nvPicPr>
          <p:cNvPr id="7" name="Picture 6">
            <a:extLst>
              <a:ext uri="{FF2B5EF4-FFF2-40B4-BE49-F238E27FC236}">
                <a16:creationId xmlns:a16="http://schemas.microsoft.com/office/drawing/2014/main" id="{8098B573-5246-531B-26F0-8C9FFA96B8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2030164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902B-D048-A634-54FD-7B08269B4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726A4B-978D-D5CB-757F-BA1CDE062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AAC823-7ADF-AEFF-787B-ECFBB12D3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C473EA6D-C8EF-4642-11B2-A6E48E9584FA}"/>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6" name="Date Placeholder 3">
            <a:extLst>
              <a:ext uri="{FF2B5EF4-FFF2-40B4-BE49-F238E27FC236}">
                <a16:creationId xmlns:a16="http://schemas.microsoft.com/office/drawing/2014/main" id="{AD09C670-D120-A0F9-22E0-A045A51C8EBE}"/>
              </a:ext>
            </a:extLst>
          </p:cNvPr>
          <p:cNvSpPr txBox="1">
            <a:spLocks/>
          </p:cNvSpPr>
          <p:nvPr userDrawn="1"/>
        </p:nvSpPr>
        <p:spPr>
          <a:xfrm>
            <a:off x="309451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47555D"/>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 | September 6, 2023</a:t>
            </a:r>
            <a:endParaRPr lang="en-US" dirty="0"/>
          </a:p>
        </p:txBody>
      </p:sp>
      <p:pic>
        <p:nvPicPr>
          <p:cNvPr id="7" name="Picture 6">
            <a:extLst>
              <a:ext uri="{FF2B5EF4-FFF2-40B4-BE49-F238E27FC236}">
                <a16:creationId xmlns:a16="http://schemas.microsoft.com/office/drawing/2014/main" id="{3A692449-8A5D-0868-B4FA-05560121555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351533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0669-7B25-28EC-0FD5-29E711DE4CF0}"/>
              </a:ext>
            </a:extLst>
          </p:cNvPr>
          <p:cNvSpPr>
            <a:spLocks noGrp="1"/>
          </p:cNvSpPr>
          <p:nvPr>
            <p:ph type="title"/>
          </p:nvPr>
        </p:nvSpPr>
        <p:spPr>
          <a:xfrm>
            <a:off x="838200" y="900974"/>
            <a:ext cx="4607257"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0102CEF-D98D-7B8E-9E9B-BD6D1E1B9A62}"/>
              </a:ext>
            </a:extLst>
          </p:cNvPr>
          <p:cNvSpPr>
            <a:spLocks noGrp="1"/>
          </p:cNvSpPr>
          <p:nvPr>
            <p:ph idx="1"/>
          </p:nvPr>
        </p:nvSpPr>
        <p:spPr>
          <a:xfrm>
            <a:off x="838200" y="2579427"/>
            <a:ext cx="4607257" cy="35975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B1D4A536-70F4-2C57-F6EE-DEB4D6C56ED8}"/>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F7EACFB7-4F89-7987-F5B3-C5D9F42912C5}"/>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1" name="Picture 10">
            <a:extLst>
              <a:ext uri="{FF2B5EF4-FFF2-40B4-BE49-F238E27FC236}">
                <a16:creationId xmlns:a16="http://schemas.microsoft.com/office/drawing/2014/main" id="{E3B306CD-8EB6-8A8B-3722-4DA23FF4BA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
        <p:nvSpPr>
          <p:cNvPr id="5" name="Picture Placeholder 4">
            <a:extLst>
              <a:ext uri="{FF2B5EF4-FFF2-40B4-BE49-F238E27FC236}">
                <a16:creationId xmlns:a16="http://schemas.microsoft.com/office/drawing/2014/main" id="{12C1FFC4-35EC-91C7-8E46-0567B5F951BE}"/>
              </a:ext>
            </a:extLst>
          </p:cNvPr>
          <p:cNvSpPr>
            <a:spLocks noGrp="1"/>
          </p:cNvSpPr>
          <p:nvPr>
            <p:ph type="pic" sz="quarter" idx="10"/>
          </p:nvPr>
        </p:nvSpPr>
        <p:spPr>
          <a:xfrm>
            <a:off x="5949950" y="0"/>
            <a:ext cx="6242050" cy="6858000"/>
          </a:xfrm>
        </p:spPr>
        <p:txBody>
          <a:bodyPr/>
          <a:lstStyle/>
          <a:p>
            <a:endParaRPr lang="en-US"/>
          </a:p>
        </p:txBody>
      </p:sp>
    </p:spTree>
    <p:extLst>
      <p:ext uri="{BB962C8B-B14F-4D97-AF65-F5344CB8AC3E}">
        <p14:creationId xmlns:p14="http://schemas.microsoft.com/office/powerpoint/2010/main" val="328293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293F-B662-6F8E-EA21-1CA187F930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8F8B8B-D47D-8F13-9175-4A94472195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3611E398-BF67-8366-B89B-F2365BE611A0}"/>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49049D17-C098-6B24-8621-4789DE8E6F0C}"/>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1" name="Picture 10">
            <a:extLst>
              <a:ext uri="{FF2B5EF4-FFF2-40B4-BE49-F238E27FC236}">
                <a16:creationId xmlns:a16="http://schemas.microsoft.com/office/drawing/2014/main" id="{817B5716-BD97-2885-991B-C382D3CF9C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161171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3411-E52B-1FE9-68AA-5C9F649D9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C94DBA-C837-7ED6-546C-9FB60D30F8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637E9-B99D-EEE4-6226-0689C2002025}"/>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F45D74A-C846-DB84-DD8D-8A06811073C9}"/>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1" name="Date Placeholder 3">
            <a:extLst>
              <a:ext uri="{FF2B5EF4-FFF2-40B4-BE49-F238E27FC236}">
                <a16:creationId xmlns:a16="http://schemas.microsoft.com/office/drawing/2014/main" id="{670E8060-60C0-1D49-8A15-B2E9870EDC41}"/>
              </a:ext>
            </a:extLst>
          </p:cNvPr>
          <p:cNvSpPr>
            <a:spLocks noGrp="1"/>
          </p:cNvSpPr>
          <p:nvPr>
            <p:ph type="dt" sz="half" idx="10"/>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2" name="Picture 11">
            <a:extLst>
              <a:ext uri="{FF2B5EF4-FFF2-40B4-BE49-F238E27FC236}">
                <a16:creationId xmlns:a16="http://schemas.microsoft.com/office/drawing/2014/main" id="{2E2EF5D3-562C-FBDD-0D66-A2457E8C2A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67796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35C4-042E-F86E-AAE4-014F0FE73B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671F5C-BF37-A5D8-AF7B-2B0B58F4C1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80119B-2958-0665-9B0F-84DABBE4C4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C74D48-1667-CF73-71FE-CD24C3457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0B2792-E32D-D8EF-53FB-4BC38E111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654B752F-1012-E2CB-8056-65E44EC1BE17}"/>
              </a:ext>
            </a:extLst>
          </p:cNvPr>
          <p:cNvSpPr>
            <a:spLocks noGrp="1"/>
          </p:cNvSpPr>
          <p:nvPr>
            <p:ph type="sldNum" sz="quarter" idx="11"/>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3" name="Date Placeholder 3">
            <a:extLst>
              <a:ext uri="{FF2B5EF4-FFF2-40B4-BE49-F238E27FC236}">
                <a16:creationId xmlns:a16="http://schemas.microsoft.com/office/drawing/2014/main" id="{06DE3AC4-2331-A221-803B-6B7CC300A07D}"/>
              </a:ext>
            </a:extLst>
          </p:cNvPr>
          <p:cNvSpPr>
            <a:spLocks noGrp="1"/>
          </p:cNvSpPr>
          <p:nvPr>
            <p:ph type="dt" sz="half" idx="1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4" name="Picture 13">
            <a:extLst>
              <a:ext uri="{FF2B5EF4-FFF2-40B4-BE49-F238E27FC236}">
                <a16:creationId xmlns:a16="http://schemas.microsoft.com/office/drawing/2014/main" id="{3C529467-5A33-E074-06CC-267B47E243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248909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BEF98-5323-9BE0-3B73-14B27F179EA2}"/>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0118C23A-EBA6-2644-75F9-853637CB7F9F}"/>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9" name="Date Placeholder 3">
            <a:extLst>
              <a:ext uri="{FF2B5EF4-FFF2-40B4-BE49-F238E27FC236}">
                <a16:creationId xmlns:a16="http://schemas.microsoft.com/office/drawing/2014/main" id="{D4CFC548-865A-0460-E38B-32B91B4C3FF2}"/>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0" name="Picture 9">
            <a:extLst>
              <a:ext uri="{FF2B5EF4-FFF2-40B4-BE49-F238E27FC236}">
                <a16:creationId xmlns:a16="http://schemas.microsoft.com/office/drawing/2014/main" id="{8B78EDB2-B87C-A547-C153-2FBD1CB5A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421022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728176-92A5-99C0-1116-2D0F65133928}"/>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8" name="Date Placeholder 3">
            <a:extLst>
              <a:ext uri="{FF2B5EF4-FFF2-40B4-BE49-F238E27FC236}">
                <a16:creationId xmlns:a16="http://schemas.microsoft.com/office/drawing/2014/main" id="{86A56F93-3043-FFF3-CD88-8481CFF831DF}"/>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9" name="Picture 8">
            <a:extLst>
              <a:ext uri="{FF2B5EF4-FFF2-40B4-BE49-F238E27FC236}">
                <a16:creationId xmlns:a16="http://schemas.microsoft.com/office/drawing/2014/main" id="{093F96B6-5535-027C-F083-632AD7AC28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266343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2622-59FB-25C5-8833-46A170372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C59A75-92A2-0216-7833-A75DDDF708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EE3B5-5A4C-1A25-3EF3-D4CACCC4F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486C6B2F-C925-6D6E-B7A6-331433FD3B83}"/>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1" name="Date Placeholder 3">
            <a:extLst>
              <a:ext uri="{FF2B5EF4-FFF2-40B4-BE49-F238E27FC236}">
                <a16:creationId xmlns:a16="http://schemas.microsoft.com/office/drawing/2014/main" id="{11931FB1-EDD3-7359-9893-4CF0CB9FAF2E}"/>
              </a:ext>
            </a:extLst>
          </p:cNvPr>
          <p:cNvSpPr>
            <a:spLocks noGrp="1"/>
          </p:cNvSpPr>
          <p:nvPr>
            <p:ph type="dt" sz="half" idx="10"/>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pic>
        <p:nvPicPr>
          <p:cNvPr id="12" name="Picture 11">
            <a:extLst>
              <a:ext uri="{FF2B5EF4-FFF2-40B4-BE49-F238E27FC236}">
                <a16:creationId xmlns:a16="http://schemas.microsoft.com/office/drawing/2014/main" id="{9117672E-64D6-B584-F0BC-F7E0FD54A6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228040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7555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46DD7C-B810-6415-ECAD-11CA1F040473}"/>
              </a:ext>
            </a:extLst>
          </p:cNvPr>
          <p:cNvSpPr>
            <a:spLocks noGrp="1"/>
          </p:cNvSpPr>
          <p:nvPr>
            <p:ph type="title"/>
          </p:nvPr>
        </p:nvSpPr>
        <p:spPr>
          <a:xfrm>
            <a:off x="838200" y="341416"/>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48FD9B4A-5F5D-5633-6836-95F53E1FB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3945C9-E34A-DFDC-7AED-F7301CB67E44}"/>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endParaRPr lang="en-US" dirty="0"/>
          </a:p>
        </p:txBody>
      </p:sp>
      <p:sp>
        <p:nvSpPr>
          <p:cNvPr id="6" name="Slide Number Placeholder 5">
            <a:extLst>
              <a:ext uri="{FF2B5EF4-FFF2-40B4-BE49-F238E27FC236}">
                <a16:creationId xmlns:a16="http://schemas.microsoft.com/office/drawing/2014/main" id="{F0A0810D-236A-65CD-9148-089BD5043F72}"/>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Tree>
    <p:extLst>
      <p:ext uri="{BB962C8B-B14F-4D97-AF65-F5344CB8AC3E}">
        <p14:creationId xmlns:p14="http://schemas.microsoft.com/office/powerpoint/2010/main" val="70567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6"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97" r:id="rId13"/>
    <p:sldLayoutId id="2147483698" r:id="rId14"/>
  </p:sldLayoutIdLst>
  <p:hf hdr="0" dt="0"/>
  <p:txStyles>
    <p:titleStyle>
      <a:lvl1pPr algn="l" defTabSz="914400" rtl="0" eaLnBrk="1" latinLnBrk="0" hangingPunct="1">
        <a:lnSpc>
          <a:spcPct val="90000"/>
        </a:lnSpc>
        <a:spcBef>
          <a:spcPct val="0"/>
        </a:spcBef>
        <a:buNone/>
        <a:defRPr sz="4400" b="1" i="0" kern="1200">
          <a:solidFill>
            <a:srgbClr val="CEDC00"/>
          </a:solidFill>
          <a:latin typeface="Source Sans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46DD7C-B810-6415-ECAD-11CA1F0404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48FD9B4A-5F5D-5633-6836-95F53E1FB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0A0810D-236A-65CD-9148-089BD5043F72}"/>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FE1C4D93-1780-A478-58DF-48ABA72C5370}"/>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endParaRPr lang="en-US" dirty="0"/>
          </a:p>
        </p:txBody>
      </p:sp>
    </p:spTree>
    <p:extLst>
      <p:ext uri="{BB962C8B-B14F-4D97-AF65-F5344CB8AC3E}">
        <p14:creationId xmlns:p14="http://schemas.microsoft.com/office/powerpoint/2010/main" val="3057696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dt="0"/>
  <p:txStyles>
    <p:titleStyle>
      <a:lvl1pPr algn="l" defTabSz="914400" rtl="0" eaLnBrk="1" latinLnBrk="0" hangingPunct="1">
        <a:lnSpc>
          <a:spcPct val="90000"/>
        </a:lnSpc>
        <a:spcBef>
          <a:spcPct val="0"/>
        </a:spcBef>
        <a:buNone/>
        <a:defRPr sz="4400" b="1" i="0" kern="1200">
          <a:solidFill>
            <a:schemeClr val="accent1"/>
          </a:solidFill>
          <a:latin typeface="Source Sans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5.xml"/><Relationship Id="rId5" Type="http://schemas.openxmlformats.org/officeDocument/2006/relationships/hyperlink" Target="https://whova.com/portal/registration/mdic1_202404/"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s://app.smartsheet.com/b/form/413a512deded404a851a6e68a6ca921c?utm_campaign=MXR&amp;utm_source=hs_email&amp;utm_medium=email&amp;_hsenc=p2ANqtz-8n72XSjfwdmP0jixb6MWFOQV0Qyv4WFNmAIUGmcgQgqqFFgAhfuNgMiGOJqDDcEezu9ygg" TargetMode="External"/><Relationship Id="rId2" Type="http://schemas.openxmlformats.org/officeDocument/2006/relationships/hyperlink" Target="https://mdic.org/wp-content/uploads/2023/11/MXR-2024_Sponsor-Exhibitor-Prospectus.pdf"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mdic.org/event/mdic-medical-extended-reality-summit/" TargetMode="External"/><Relationship Id="rId7" Type="http://schemas.openxmlformats.org/officeDocument/2006/relationships/hyperlink" Target="https://www.marriott.com/event-reservations/reservation-link.mi?id=1698433438551&amp;key=GRP&amp;app=resvlink" TargetMode="External"/><Relationship Id="rId2" Type="http://schemas.openxmlformats.org/officeDocument/2006/relationships/hyperlink" Target="mailto:MXR@mdic.org" TargetMode="External"/><Relationship Id="rId1" Type="http://schemas.openxmlformats.org/officeDocument/2006/relationships/slideLayout" Target="../slideLayouts/slideLayout21.xml"/><Relationship Id="rId6" Type="http://schemas.openxmlformats.org/officeDocument/2006/relationships/hyperlink" Target="https://app.smartsheet.com/b/form/413a512deded404a851a6e68a6ca921c?utm_campaign=MXR&amp;utm_source=hs_email&amp;utm_medium=email&amp;_hsenc=p2ANqtz-8n72XSjfwdmP0jixb6MWFOQV0Qyv4WFNmAIUGmcgQgqqFFgAhfuNgMiGOJqDDcEezu9ygg" TargetMode="External"/><Relationship Id="rId5" Type="http://schemas.openxmlformats.org/officeDocument/2006/relationships/hyperlink" Target="https://mdic.org/wp-content/uploads/2023/11/MXR-2024_Sponsor-Exhibitor-Prospectus.pdf" TargetMode="External"/><Relationship Id="rId4" Type="http://schemas.openxmlformats.org/officeDocument/2006/relationships/hyperlink" Target="https://mdic.org/mxr2024-agenda/" TargetMode="External"/><Relationship Id="rId9" Type="http://schemas.openxmlformats.org/officeDocument/2006/relationships/hyperlink" Target="https://whova.com/portal/registration/mdic1_20240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0.emf"/><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descr="A person wearing scrubs and mask holding a touch screen&#10;&#10;Description automatically generated">
            <a:extLst>
              <a:ext uri="{FF2B5EF4-FFF2-40B4-BE49-F238E27FC236}">
                <a16:creationId xmlns:a16="http://schemas.microsoft.com/office/drawing/2014/main" id="{2FB43BF7-B1DE-6D3C-05D2-4D954976694F}"/>
              </a:ext>
            </a:extLst>
          </p:cNvPr>
          <p:cNvPicPr>
            <a:picLocks noChangeAspect="1"/>
          </p:cNvPicPr>
          <p:nvPr/>
        </p:nvPicPr>
        <p:blipFill rotWithShape="1">
          <a:blip r:embed="rId2">
            <a:alphaModFix amt="39000"/>
          </a:blip>
          <a:srcRect t="13997" b="29753"/>
          <a:stretch/>
        </p:blipFill>
        <p:spPr>
          <a:xfrm>
            <a:off x="37322" y="142033"/>
            <a:ext cx="12192000" cy="4572000"/>
          </a:xfrm>
          <a:prstGeom prst="rect">
            <a:avLst/>
          </a:prstGeom>
          <a:solidFill>
            <a:schemeClr val="tx1">
              <a:lumMod val="50000"/>
            </a:schemeClr>
          </a:solidFill>
        </p:spPr>
      </p:pic>
      <p:sp>
        <p:nvSpPr>
          <p:cNvPr id="4" name="Title 3">
            <a:extLst>
              <a:ext uri="{FF2B5EF4-FFF2-40B4-BE49-F238E27FC236}">
                <a16:creationId xmlns:a16="http://schemas.microsoft.com/office/drawing/2014/main" id="{57E09BD8-0B2A-04DE-FF61-6439E9CF221F}"/>
              </a:ext>
            </a:extLst>
          </p:cNvPr>
          <p:cNvSpPr>
            <a:spLocks noGrp="1"/>
          </p:cNvSpPr>
          <p:nvPr>
            <p:ph type="ctrTitle"/>
          </p:nvPr>
        </p:nvSpPr>
        <p:spPr>
          <a:xfrm>
            <a:off x="716478" y="1701394"/>
            <a:ext cx="6704739" cy="1655762"/>
          </a:xfrm>
        </p:spPr>
        <p:txBody>
          <a:bodyPr/>
          <a:lstStyle/>
          <a:p>
            <a:r>
              <a:rPr lang="en-US" sz="4800" dirty="0">
                <a:solidFill>
                  <a:schemeClr val="bg1"/>
                </a:solidFill>
              </a:rPr>
              <a:t>Medical Extended Reality Summit</a:t>
            </a:r>
          </a:p>
        </p:txBody>
      </p:sp>
      <p:sp>
        <p:nvSpPr>
          <p:cNvPr id="5" name="Subtitle 4">
            <a:extLst>
              <a:ext uri="{FF2B5EF4-FFF2-40B4-BE49-F238E27FC236}">
                <a16:creationId xmlns:a16="http://schemas.microsoft.com/office/drawing/2014/main" id="{F721F396-C1F5-A964-1D7B-DB7D6DD0E9FF}"/>
              </a:ext>
            </a:extLst>
          </p:cNvPr>
          <p:cNvSpPr>
            <a:spLocks noGrp="1"/>
          </p:cNvSpPr>
          <p:nvPr>
            <p:ph type="subTitle" idx="1"/>
          </p:nvPr>
        </p:nvSpPr>
        <p:spPr>
          <a:xfrm>
            <a:off x="716478" y="3429000"/>
            <a:ext cx="11475522" cy="676991"/>
          </a:xfrm>
        </p:spPr>
        <p:txBody>
          <a:bodyPr/>
          <a:lstStyle/>
          <a:p>
            <a:r>
              <a:rPr lang="en-US" sz="3000" dirty="0">
                <a:solidFill>
                  <a:schemeClr val="bg1"/>
                </a:solidFill>
              </a:rPr>
              <a:t>Advancements in Technology, Applications, and Regulatory Science</a:t>
            </a:r>
          </a:p>
        </p:txBody>
      </p:sp>
      <p:sp>
        <p:nvSpPr>
          <p:cNvPr id="11" name="Subtitle 4">
            <a:extLst>
              <a:ext uri="{FF2B5EF4-FFF2-40B4-BE49-F238E27FC236}">
                <a16:creationId xmlns:a16="http://schemas.microsoft.com/office/drawing/2014/main" id="{11FD4C02-2951-5F1A-0CA1-4D0EC539B417}"/>
              </a:ext>
            </a:extLst>
          </p:cNvPr>
          <p:cNvSpPr txBox="1">
            <a:spLocks/>
          </p:cNvSpPr>
          <p:nvPr/>
        </p:nvSpPr>
        <p:spPr>
          <a:xfrm>
            <a:off x="888755" y="5024852"/>
            <a:ext cx="9143999" cy="20229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Source Sans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Source Sans Pro" panose="020B05030304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panose="020B05030304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latin typeface="Source Sans Pro SemiBold" panose="020B0503030403020204" pitchFamily="34" charset="0"/>
              </a:rPr>
              <a:t>April 16-17, 2024</a:t>
            </a:r>
          </a:p>
          <a:p>
            <a:pPr>
              <a:lnSpc>
                <a:spcPts val="1600"/>
              </a:lnSpc>
            </a:pPr>
            <a:r>
              <a:rPr lang="en-US" sz="2000" dirty="0">
                <a:latin typeface="Source Sans Pro Semibold" panose="020B0503030403020204" pitchFamily="34" charset="0"/>
              </a:rPr>
              <a:t>Hyattsville, MD</a:t>
            </a:r>
          </a:p>
          <a:p>
            <a:pPr>
              <a:lnSpc>
                <a:spcPts val="1600"/>
              </a:lnSpc>
            </a:pPr>
            <a:r>
              <a:rPr lang="en-US" sz="2000" dirty="0"/>
              <a:t>College Park Marriott Hotel &amp; Conference Center</a:t>
            </a:r>
          </a:p>
        </p:txBody>
      </p:sp>
      <p:pic>
        <p:nvPicPr>
          <p:cNvPr id="14" name="Picture 13">
            <a:extLst>
              <a:ext uri="{FF2B5EF4-FFF2-40B4-BE49-F238E27FC236}">
                <a16:creationId xmlns:a16="http://schemas.microsoft.com/office/drawing/2014/main" id="{10E34888-A0D2-F9D3-7A15-2A22C82778F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88755" y="974754"/>
            <a:ext cx="4366394" cy="491218"/>
          </a:xfrm>
          <a:prstGeom prst="rect">
            <a:avLst/>
          </a:prstGeom>
        </p:spPr>
      </p:pic>
      <p:sp>
        <p:nvSpPr>
          <p:cNvPr id="17" name="Rectangle 16">
            <a:extLst>
              <a:ext uri="{FF2B5EF4-FFF2-40B4-BE49-F238E27FC236}">
                <a16:creationId xmlns:a16="http://schemas.microsoft.com/office/drawing/2014/main" id="{82F0E244-57C2-F270-5BEB-C417F190E841}"/>
              </a:ext>
            </a:extLst>
          </p:cNvPr>
          <p:cNvSpPr/>
          <p:nvPr/>
        </p:nvSpPr>
        <p:spPr>
          <a:xfrm>
            <a:off x="-1" y="4574246"/>
            <a:ext cx="12443791" cy="145815"/>
          </a:xfrm>
          <a:prstGeom prst="rect">
            <a:avLst/>
          </a:prstGeom>
          <a:solidFill>
            <a:srgbClr val="007F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18F4AF7A-7BBF-F93A-2750-F6251966D834}"/>
              </a:ext>
            </a:extLst>
          </p:cNvPr>
          <p:cNvPicPr>
            <a:picLocks noChangeAspect="1"/>
          </p:cNvPicPr>
          <p:nvPr/>
        </p:nvPicPr>
        <p:blipFill>
          <a:blip r:embed="rId4"/>
          <a:srcRect/>
          <a:stretch/>
        </p:blipFill>
        <p:spPr>
          <a:xfrm>
            <a:off x="10194582" y="4931335"/>
            <a:ext cx="1565136" cy="1565136"/>
          </a:xfrm>
          <a:prstGeom prst="rect">
            <a:avLst/>
          </a:prstGeom>
        </p:spPr>
      </p:pic>
      <p:sp>
        <p:nvSpPr>
          <p:cNvPr id="23" name="Subtitle 4">
            <a:extLst>
              <a:ext uri="{FF2B5EF4-FFF2-40B4-BE49-F238E27FC236}">
                <a16:creationId xmlns:a16="http://schemas.microsoft.com/office/drawing/2014/main" id="{9B161201-77E2-4BC6-F32C-527B185D6B9B}"/>
              </a:ext>
            </a:extLst>
          </p:cNvPr>
          <p:cNvSpPr txBox="1">
            <a:spLocks/>
          </p:cNvSpPr>
          <p:nvPr/>
        </p:nvSpPr>
        <p:spPr>
          <a:xfrm>
            <a:off x="7421217" y="5882358"/>
            <a:ext cx="2253522" cy="7820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Source Sans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Source Sans Pro" panose="020B05030304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panose="020B05030304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800" b="1" dirty="0">
                <a:latin typeface="Source Sans Pro SemiBold" panose="020B0503030403020204" pitchFamily="34" charset="0"/>
              </a:rPr>
              <a:t>#MXR2024</a:t>
            </a:r>
            <a:endParaRPr lang="en-US" sz="1800" dirty="0"/>
          </a:p>
        </p:txBody>
      </p:sp>
      <p:grpSp>
        <p:nvGrpSpPr>
          <p:cNvPr id="2" name="Group 1">
            <a:extLst>
              <a:ext uri="{FF2B5EF4-FFF2-40B4-BE49-F238E27FC236}">
                <a16:creationId xmlns:a16="http://schemas.microsoft.com/office/drawing/2014/main" id="{0F92BE6F-33B1-1E2B-1533-C08B75F0303C}"/>
              </a:ext>
            </a:extLst>
          </p:cNvPr>
          <p:cNvGrpSpPr/>
          <p:nvPr/>
        </p:nvGrpSpPr>
        <p:grpSpPr>
          <a:xfrm>
            <a:off x="7068457" y="5207830"/>
            <a:ext cx="2964297" cy="579878"/>
            <a:chOff x="8777759" y="1342059"/>
            <a:chExt cx="2525485" cy="579878"/>
          </a:xfrm>
        </p:grpSpPr>
        <p:sp>
          <p:nvSpPr>
            <p:cNvPr id="3" name="Rounded Rectangle 2">
              <a:hlinkClick r:id="rId5"/>
              <a:extLst>
                <a:ext uri="{FF2B5EF4-FFF2-40B4-BE49-F238E27FC236}">
                  <a16:creationId xmlns:a16="http://schemas.microsoft.com/office/drawing/2014/main" id="{DD78680C-E412-EC13-5C4D-451DBE79A736}"/>
                </a:ext>
              </a:extLst>
            </p:cNvPr>
            <p:cNvSpPr/>
            <p:nvPr/>
          </p:nvSpPr>
          <p:spPr>
            <a:xfrm>
              <a:off x="8777759" y="1342059"/>
              <a:ext cx="2525485" cy="544798"/>
            </a:xfrm>
            <a:prstGeom prst="roundRect">
              <a:avLst/>
            </a:prstGeom>
            <a:solidFill>
              <a:srgbClr val="007F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7AD0589-E8C7-D7B5-AF90-B0A298877798}"/>
                </a:ext>
              </a:extLst>
            </p:cNvPr>
            <p:cNvSpPr txBox="1"/>
            <p:nvPr/>
          </p:nvSpPr>
          <p:spPr>
            <a:xfrm>
              <a:off x="8809790" y="1398717"/>
              <a:ext cx="2461422" cy="523220"/>
            </a:xfrm>
            <a:prstGeom prst="rect">
              <a:avLst/>
            </a:prstGeom>
            <a:noFill/>
            <a:ln>
              <a:noFill/>
            </a:ln>
          </p:spPr>
          <p:txBody>
            <a:bodyPr wrap="square" rtlCol="0">
              <a:spAutoFit/>
            </a:bodyPr>
            <a:lstStyle/>
            <a:p>
              <a:pPr algn="ctr"/>
              <a:r>
                <a:rPr lang="en-US" sz="2800" b="1" dirty="0">
                  <a:solidFill>
                    <a:schemeClr val="bg1"/>
                  </a:solidFill>
                  <a:latin typeface="Source Sans Pro SemiBold" panose="020B0503030403020204" pitchFamily="34" charset="0"/>
                </a:rPr>
                <a:t>REGISTER NOW</a:t>
              </a:r>
            </a:p>
          </p:txBody>
        </p:sp>
      </p:grpSp>
    </p:spTree>
    <p:extLst>
      <p:ext uri="{BB962C8B-B14F-4D97-AF65-F5344CB8AC3E}">
        <p14:creationId xmlns:p14="http://schemas.microsoft.com/office/powerpoint/2010/main" val="393194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7E63-1C16-91F1-6D8D-B342A35B0EAE}"/>
              </a:ext>
            </a:extLst>
          </p:cNvPr>
          <p:cNvSpPr>
            <a:spLocks noGrp="1"/>
          </p:cNvSpPr>
          <p:nvPr>
            <p:ph type="title"/>
          </p:nvPr>
        </p:nvSpPr>
        <p:spPr>
          <a:xfrm>
            <a:off x="838200" y="909637"/>
            <a:ext cx="10515600" cy="1325563"/>
          </a:xfrm>
        </p:spPr>
        <p:txBody>
          <a:bodyPr/>
          <a:lstStyle/>
          <a:p>
            <a:r>
              <a:rPr lang="en-US" dirty="0">
                <a:solidFill>
                  <a:schemeClr val="accent3"/>
                </a:solidFill>
              </a:rPr>
              <a:t>Experience the Future of Medical Extended Reality at #MXR2024 </a:t>
            </a:r>
          </a:p>
        </p:txBody>
      </p:sp>
      <p:sp>
        <p:nvSpPr>
          <p:cNvPr id="3" name="Content Placeholder 2">
            <a:extLst>
              <a:ext uri="{FF2B5EF4-FFF2-40B4-BE49-F238E27FC236}">
                <a16:creationId xmlns:a16="http://schemas.microsoft.com/office/drawing/2014/main" id="{FAAB19A2-A0B1-EE9A-68D9-DACD4FE456F0}"/>
              </a:ext>
            </a:extLst>
          </p:cNvPr>
          <p:cNvSpPr>
            <a:spLocks noGrp="1"/>
          </p:cNvSpPr>
          <p:nvPr>
            <p:ph idx="1"/>
          </p:nvPr>
        </p:nvSpPr>
        <p:spPr>
          <a:xfrm>
            <a:off x="838200" y="2370137"/>
            <a:ext cx="10515600" cy="4351338"/>
          </a:xfrm>
        </p:spPr>
        <p:txBody>
          <a:bodyPr>
            <a:noAutofit/>
          </a:bodyPr>
          <a:lstStyle/>
          <a:p>
            <a:pPr marL="0" indent="0">
              <a:lnSpc>
                <a:spcPct val="100000"/>
              </a:lnSpc>
              <a:buNone/>
            </a:pPr>
            <a:r>
              <a:rPr lang="en-US" sz="2400" b="1" dirty="0"/>
              <a:t>Join a dynamic community of industry leaders, regulatory experts, and technology innovators as we collectively develop a strategic roadmap to drive MXR innovation and foster a collaborative ecosystem. </a:t>
            </a:r>
          </a:p>
          <a:p>
            <a:pPr marL="0" indent="0">
              <a:lnSpc>
                <a:spcPct val="100000"/>
              </a:lnSpc>
              <a:buNone/>
            </a:pPr>
            <a:r>
              <a:rPr lang="en-US" sz="2400" dirty="0"/>
              <a:t>This exciting two-day regulatory science conference will bring together leaders in Augmented/Virtual/Mixed reality (AR/VR/MR) who are focusing on healthcare applications. Learn about technological advances, current medical applications, drivers of innovation and adoption, and recent regulatory advances in the field of medical extended reality (MXR).</a:t>
            </a:r>
          </a:p>
        </p:txBody>
      </p:sp>
      <p:sp>
        <p:nvSpPr>
          <p:cNvPr id="4" name="Slide Number Placeholder 3">
            <a:extLst>
              <a:ext uri="{FF2B5EF4-FFF2-40B4-BE49-F238E27FC236}">
                <a16:creationId xmlns:a16="http://schemas.microsoft.com/office/drawing/2014/main" id="{7319AA13-9C80-F705-E508-C3D38EDF20CD}"/>
              </a:ext>
            </a:extLst>
          </p:cNvPr>
          <p:cNvSpPr>
            <a:spLocks noGrp="1"/>
          </p:cNvSpPr>
          <p:nvPr>
            <p:ph type="sldNum" sz="quarter" idx="4"/>
          </p:nvPr>
        </p:nvSpPr>
        <p:spPr/>
        <p:txBody>
          <a:bodyPr/>
          <a:lstStyle/>
          <a:p>
            <a:fld id="{2590A94A-5F08-924F-8204-A4B736D0E398}" type="slidenum">
              <a:rPr lang="en-US" smtClean="0"/>
              <a:pPr/>
              <a:t>2</a:t>
            </a:fld>
            <a:endParaRPr lang="en-US"/>
          </a:p>
        </p:txBody>
      </p:sp>
      <p:pic>
        <p:nvPicPr>
          <p:cNvPr id="7" name="Picture 6">
            <a:extLst>
              <a:ext uri="{FF2B5EF4-FFF2-40B4-BE49-F238E27FC236}">
                <a16:creationId xmlns:a16="http://schemas.microsoft.com/office/drawing/2014/main" id="{23893E36-3539-88EB-2345-A9339AB3909C}"/>
              </a:ext>
            </a:extLst>
          </p:cNvPr>
          <p:cNvPicPr>
            <a:picLocks noChangeAspect="1"/>
          </p:cNvPicPr>
          <p:nvPr/>
        </p:nvPicPr>
        <p:blipFill>
          <a:blip r:embed="rId2"/>
          <a:stretch>
            <a:fillRect/>
          </a:stretch>
        </p:blipFill>
        <p:spPr>
          <a:xfrm rot="1745218">
            <a:off x="9707335" y="479879"/>
            <a:ext cx="1755321" cy="1755321"/>
          </a:xfrm>
          <a:prstGeom prst="rect">
            <a:avLst/>
          </a:prstGeom>
        </p:spPr>
      </p:pic>
    </p:spTree>
    <p:extLst>
      <p:ext uri="{BB962C8B-B14F-4D97-AF65-F5344CB8AC3E}">
        <p14:creationId xmlns:p14="http://schemas.microsoft.com/office/powerpoint/2010/main" val="291240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7E63-1C16-91F1-6D8D-B342A35B0EAE}"/>
              </a:ext>
            </a:extLst>
          </p:cNvPr>
          <p:cNvSpPr>
            <a:spLocks noGrp="1"/>
          </p:cNvSpPr>
          <p:nvPr>
            <p:ph type="title"/>
          </p:nvPr>
        </p:nvSpPr>
        <p:spPr>
          <a:xfrm>
            <a:off x="838199" y="365125"/>
            <a:ext cx="11141765" cy="1325563"/>
          </a:xfrm>
          <a:noFill/>
        </p:spPr>
        <p:txBody>
          <a:bodyPr/>
          <a:lstStyle/>
          <a:p>
            <a:r>
              <a:rPr lang="en-US" dirty="0">
                <a:solidFill>
                  <a:schemeClr val="accent3"/>
                </a:solidFill>
              </a:rPr>
              <a:t>Why attend?</a:t>
            </a:r>
          </a:p>
        </p:txBody>
      </p:sp>
      <p:sp>
        <p:nvSpPr>
          <p:cNvPr id="3" name="Content Placeholder 2">
            <a:extLst>
              <a:ext uri="{FF2B5EF4-FFF2-40B4-BE49-F238E27FC236}">
                <a16:creationId xmlns:a16="http://schemas.microsoft.com/office/drawing/2014/main" id="{FAAB19A2-A0B1-EE9A-68D9-DACD4FE456F0}"/>
              </a:ext>
            </a:extLst>
          </p:cNvPr>
          <p:cNvSpPr>
            <a:spLocks noGrp="1"/>
          </p:cNvSpPr>
          <p:nvPr>
            <p:ph sz="half" idx="1"/>
          </p:nvPr>
        </p:nvSpPr>
        <p:spPr>
          <a:xfrm>
            <a:off x="940904" y="2751189"/>
            <a:ext cx="8878957" cy="2648382"/>
          </a:xfrm>
        </p:spPr>
        <p:txBody>
          <a:bodyPr>
            <a:noAutofit/>
          </a:bodyPr>
          <a:lstStyle/>
          <a:p>
            <a:pPr>
              <a:buClr>
                <a:schemeClr val="accent1"/>
              </a:buClr>
              <a:buSzPct val="125000"/>
            </a:pPr>
            <a:r>
              <a:rPr lang="en-US" sz="2400" dirty="0"/>
              <a:t>What developments have transpired since the FDA 2020 Workshop on MXR?</a:t>
            </a:r>
          </a:p>
          <a:p>
            <a:pPr>
              <a:buClr>
                <a:schemeClr val="accent1"/>
              </a:buClr>
              <a:buSzPct val="125000"/>
            </a:pPr>
            <a:r>
              <a:rPr lang="en-US" sz="2400" dirty="0"/>
              <a:t>How can we effectively navigate the obstacles hindering the seamless transition of innovative MXR devices into widespread clinical use?</a:t>
            </a:r>
          </a:p>
          <a:p>
            <a:pPr>
              <a:buClr>
                <a:schemeClr val="accent1"/>
              </a:buClr>
              <a:buSzPct val="125000"/>
            </a:pPr>
            <a:r>
              <a:rPr lang="en-US" sz="2400" dirty="0"/>
              <a:t>What collaborative strategies can we implement to accelerate MXR innovation and adoption?</a:t>
            </a:r>
          </a:p>
          <a:p>
            <a:pPr>
              <a:buClr>
                <a:schemeClr val="accent1"/>
              </a:buClr>
              <a:buSzPct val="125000"/>
            </a:pPr>
            <a:endParaRPr lang="en-US" sz="2400" dirty="0"/>
          </a:p>
        </p:txBody>
      </p:sp>
      <p:sp>
        <p:nvSpPr>
          <p:cNvPr id="4" name="Slide Number Placeholder 3">
            <a:extLst>
              <a:ext uri="{FF2B5EF4-FFF2-40B4-BE49-F238E27FC236}">
                <a16:creationId xmlns:a16="http://schemas.microsoft.com/office/drawing/2014/main" id="{7319AA13-9C80-F705-E508-C3D38EDF20CD}"/>
              </a:ext>
            </a:extLst>
          </p:cNvPr>
          <p:cNvSpPr>
            <a:spLocks noGrp="1"/>
          </p:cNvSpPr>
          <p:nvPr>
            <p:ph type="sldNum" sz="quarter" idx="4"/>
          </p:nvPr>
        </p:nvSpPr>
        <p:spPr/>
        <p:txBody>
          <a:bodyPr/>
          <a:lstStyle/>
          <a:p>
            <a:fld id="{2590A94A-5F08-924F-8204-A4B736D0E398}" type="slidenum">
              <a:rPr lang="en-US" smtClean="0"/>
              <a:pPr/>
              <a:t>3</a:t>
            </a:fld>
            <a:endParaRPr lang="en-US"/>
          </a:p>
        </p:txBody>
      </p:sp>
      <p:sp>
        <p:nvSpPr>
          <p:cNvPr id="6" name="Content Placeholder 2">
            <a:extLst>
              <a:ext uri="{FF2B5EF4-FFF2-40B4-BE49-F238E27FC236}">
                <a16:creationId xmlns:a16="http://schemas.microsoft.com/office/drawing/2014/main" id="{7924A431-02AC-5338-EB15-AC4998C069E1}"/>
              </a:ext>
            </a:extLst>
          </p:cNvPr>
          <p:cNvSpPr txBox="1">
            <a:spLocks/>
          </p:cNvSpPr>
          <p:nvPr/>
        </p:nvSpPr>
        <p:spPr>
          <a:xfrm>
            <a:off x="838200" y="1690688"/>
            <a:ext cx="9273209" cy="7083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tx2"/>
                </a:solidFill>
              </a:rPr>
              <a:t>At #MXR2024, we're set to address some of the most pressing questions in the field, such as:</a:t>
            </a:r>
          </a:p>
        </p:txBody>
      </p:sp>
    </p:spTree>
    <p:extLst>
      <p:ext uri="{BB962C8B-B14F-4D97-AF65-F5344CB8AC3E}">
        <p14:creationId xmlns:p14="http://schemas.microsoft.com/office/powerpoint/2010/main" val="37715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19C4-2683-531A-85EE-03D3E7E91884}"/>
              </a:ext>
            </a:extLst>
          </p:cNvPr>
          <p:cNvSpPr>
            <a:spLocks noGrp="1"/>
          </p:cNvSpPr>
          <p:nvPr>
            <p:ph type="title"/>
          </p:nvPr>
        </p:nvSpPr>
        <p:spPr>
          <a:xfrm>
            <a:off x="676407" y="365125"/>
            <a:ext cx="10677393" cy="1325563"/>
          </a:xfrm>
        </p:spPr>
        <p:txBody>
          <a:bodyPr/>
          <a:lstStyle/>
          <a:p>
            <a:r>
              <a:rPr lang="en-US" dirty="0">
                <a:solidFill>
                  <a:schemeClr val="accent3"/>
                </a:solidFill>
              </a:rPr>
              <a:t>What are the Goals at #MXR2024?</a:t>
            </a:r>
          </a:p>
        </p:txBody>
      </p:sp>
      <p:sp>
        <p:nvSpPr>
          <p:cNvPr id="4" name="Slide Number Placeholder 3">
            <a:extLst>
              <a:ext uri="{FF2B5EF4-FFF2-40B4-BE49-F238E27FC236}">
                <a16:creationId xmlns:a16="http://schemas.microsoft.com/office/drawing/2014/main" id="{7B7F8BC9-8631-7D9C-1E91-C8FA634C5A84}"/>
              </a:ext>
            </a:extLst>
          </p:cNvPr>
          <p:cNvSpPr>
            <a:spLocks noGrp="1"/>
          </p:cNvSpPr>
          <p:nvPr>
            <p:ph type="sldNum" sz="quarter" idx="4"/>
          </p:nvPr>
        </p:nvSpPr>
        <p:spPr>
          <a:xfrm>
            <a:off x="8736419" y="6356350"/>
            <a:ext cx="2743200" cy="365125"/>
          </a:xfrm>
        </p:spPr>
        <p:txBody>
          <a:bodyPr/>
          <a:lstStyle/>
          <a:p>
            <a:fld id="{2590A94A-5F08-924F-8204-A4B736D0E398}" type="slidenum">
              <a:rPr lang="en-US" smtClean="0"/>
              <a:pPr/>
              <a:t>4</a:t>
            </a:fld>
            <a:endParaRPr lang="en-US"/>
          </a:p>
        </p:txBody>
      </p:sp>
      <p:sp>
        <p:nvSpPr>
          <p:cNvPr id="5" name="Content Placeholder 5">
            <a:extLst>
              <a:ext uri="{FF2B5EF4-FFF2-40B4-BE49-F238E27FC236}">
                <a16:creationId xmlns:a16="http://schemas.microsoft.com/office/drawing/2014/main" id="{A83119F7-1A83-132A-3E41-AD2FB4B96461}"/>
              </a:ext>
            </a:extLst>
          </p:cNvPr>
          <p:cNvSpPr txBox="1">
            <a:spLocks/>
          </p:cNvSpPr>
          <p:nvPr/>
        </p:nvSpPr>
        <p:spPr>
          <a:xfrm>
            <a:off x="676406" y="1470118"/>
            <a:ext cx="9766297" cy="4031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None/>
            </a:pPr>
            <a:r>
              <a:rPr lang="en-US" b="1" dirty="0">
                <a:solidFill>
                  <a:schemeClr val="tx2"/>
                </a:solidFill>
              </a:rPr>
              <a:t>What’s New in MXR</a:t>
            </a:r>
          </a:p>
          <a:p>
            <a:pPr marL="0" indent="0">
              <a:lnSpc>
                <a:spcPct val="100000"/>
              </a:lnSpc>
              <a:spcBef>
                <a:spcPts val="0"/>
              </a:spcBef>
              <a:spcAft>
                <a:spcPts val="400"/>
              </a:spcAft>
              <a:buNone/>
            </a:pPr>
            <a:r>
              <a:rPr lang="en-US" sz="2000" dirty="0"/>
              <a:t>An update to FDA 2020 Workshop on MXR: What has changed? Where are we? Progress? What are the big challenges that we face today? How to address the challenges? </a:t>
            </a:r>
            <a:endParaRPr lang="en-US" sz="2400" dirty="0"/>
          </a:p>
        </p:txBody>
      </p:sp>
      <p:sp>
        <p:nvSpPr>
          <p:cNvPr id="13" name="Content Placeholder 5">
            <a:extLst>
              <a:ext uri="{FF2B5EF4-FFF2-40B4-BE49-F238E27FC236}">
                <a16:creationId xmlns:a16="http://schemas.microsoft.com/office/drawing/2014/main" id="{A5B5B2C3-CB5C-8A6A-52CB-856DDEDB16D4}"/>
              </a:ext>
            </a:extLst>
          </p:cNvPr>
          <p:cNvSpPr txBox="1">
            <a:spLocks/>
          </p:cNvSpPr>
          <p:nvPr/>
        </p:nvSpPr>
        <p:spPr>
          <a:xfrm>
            <a:off x="634174" y="4090380"/>
            <a:ext cx="8337548" cy="4531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00"/>
              </a:spcAft>
              <a:buNone/>
            </a:pPr>
            <a:r>
              <a:rPr lang="en-US" b="1" dirty="0">
                <a:solidFill>
                  <a:schemeClr val="tx2"/>
                </a:solidFill>
              </a:rPr>
              <a:t>Provide a Neutral Space</a:t>
            </a:r>
          </a:p>
          <a:p>
            <a:pPr marL="0" indent="0">
              <a:lnSpc>
                <a:spcPct val="100000"/>
              </a:lnSpc>
              <a:spcBef>
                <a:spcPts val="0"/>
              </a:spcBef>
              <a:spcAft>
                <a:spcPts val="400"/>
              </a:spcAft>
              <a:buNone/>
            </a:pPr>
            <a:r>
              <a:rPr lang="en-US" sz="2000" dirty="0"/>
              <a:t>Provide a neutral space for stakeholder representatives from industry and regulators in AR/VR/MR.</a:t>
            </a:r>
            <a:endParaRPr lang="en-US" sz="2400" dirty="0"/>
          </a:p>
        </p:txBody>
      </p:sp>
      <p:sp>
        <p:nvSpPr>
          <p:cNvPr id="15" name="Content Placeholder 5">
            <a:extLst>
              <a:ext uri="{FF2B5EF4-FFF2-40B4-BE49-F238E27FC236}">
                <a16:creationId xmlns:a16="http://schemas.microsoft.com/office/drawing/2014/main" id="{26E729AA-5597-6DE9-C3C7-AFD7E8995551}"/>
              </a:ext>
            </a:extLst>
          </p:cNvPr>
          <p:cNvSpPr txBox="1">
            <a:spLocks/>
          </p:cNvSpPr>
          <p:nvPr/>
        </p:nvSpPr>
        <p:spPr>
          <a:xfrm>
            <a:off x="718638" y="2687652"/>
            <a:ext cx="9766297" cy="4031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None/>
            </a:pPr>
            <a:r>
              <a:rPr lang="en-US" b="1" dirty="0">
                <a:solidFill>
                  <a:schemeClr val="tx2"/>
                </a:solidFill>
              </a:rPr>
              <a:t>Discuss Implementation Challenges</a:t>
            </a:r>
          </a:p>
          <a:p>
            <a:pPr marL="0" indent="0">
              <a:lnSpc>
                <a:spcPct val="100000"/>
              </a:lnSpc>
              <a:spcBef>
                <a:spcPts val="400"/>
              </a:spcBef>
              <a:spcAft>
                <a:spcPts val="400"/>
              </a:spcAft>
              <a:buNone/>
            </a:pPr>
            <a:r>
              <a:rPr lang="en-US" sz="2000" dirty="0"/>
              <a:t>Discuss challenges to implementation: Innovative MXR devices are not transitioning effectively from the development stage to clinical use and widespread adoption. </a:t>
            </a:r>
            <a:endParaRPr lang="en-US" sz="2400" dirty="0"/>
          </a:p>
        </p:txBody>
      </p:sp>
    </p:spTree>
    <p:extLst>
      <p:ext uri="{BB962C8B-B14F-4D97-AF65-F5344CB8AC3E}">
        <p14:creationId xmlns:p14="http://schemas.microsoft.com/office/powerpoint/2010/main" val="53033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19C4-2683-531A-85EE-03D3E7E91884}"/>
              </a:ext>
            </a:extLst>
          </p:cNvPr>
          <p:cNvSpPr>
            <a:spLocks noGrp="1"/>
          </p:cNvSpPr>
          <p:nvPr>
            <p:ph type="title"/>
          </p:nvPr>
        </p:nvSpPr>
        <p:spPr>
          <a:xfrm>
            <a:off x="676407" y="365125"/>
            <a:ext cx="10677393" cy="1325563"/>
          </a:xfrm>
        </p:spPr>
        <p:txBody>
          <a:bodyPr/>
          <a:lstStyle/>
          <a:p>
            <a:r>
              <a:rPr lang="en-US" dirty="0">
                <a:solidFill>
                  <a:schemeClr val="accent3"/>
                </a:solidFill>
              </a:rPr>
              <a:t>What are the Goals at #MXR2024?</a:t>
            </a:r>
          </a:p>
        </p:txBody>
      </p:sp>
      <p:sp>
        <p:nvSpPr>
          <p:cNvPr id="4" name="Slide Number Placeholder 3">
            <a:extLst>
              <a:ext uri="{FF2B5EF4-FFF2-40B4-BE49-F238E27FC236}">
                <a16:creationId xmlns:a16="http://schemas.microsoft.com/office/drawing/2014/main" id="{7B7F8BC9-8631-7D9C-1E91-C8FA634C5A84}"/>
              </a:ext>
            </a:extLst>
          </p:cNvPr>
          <p:cNvSpPr>
            <a:spLocks noGrp="1"/>
          </p:cNvSpPr>
          <p:nvPr>
            <p:ph type="sldNum" sz="quarter" idx="4"/>
          </p:nvPr>
        </p:nvSpPr>
        <p:spPr>
          <a:xfrm>
            <a:off x="8736419" y="6356350"/>
            <a:ext cx="2743200" cy="365125"/>
          </a:xfrm>
        </p:spPr>
        <p:txBody>
          <a:bodyPr/>
          <a:lstStyle/>
          <a:p>
            <a:fld id="{2590A94A-5F08-924F-8204-A4B736D0E398}" type="slidenum">
              <a:rPr lang="en-US" smtClean="0"/>
              <a:pPr/>
              <a:t>5</a:t>
            </a:fld>
            <a:endParaRPr lang="en-US"/>
          </a:p>
        </p:txBody>
      </p:sp>
      <p:sp>
        <p:nvSpPr>
          <p:cNvPr id="3" name="Content Placeholder 5">
            <a:extLst>
              <a:ext uri="{FF2B5EF4-FFF2-40B4-BE49-F238E27FC236}">
                <a16:creationId xmlns:a16="http://schemas.microsoft.com/office/drawing/2014/main" id="{70135B4C-FEC0-3E1B-BDC6-AB6431677C6D}"/>
              </a:ext>
            </a:extLst>
          </p:cNvPr>
          <p:cNvSpPr txBox="1">
            <a:spLocks/>
          </p:cNvSpPr>
          <p:nvPr/>
        </p:nvSpPr>
        <p:spPr>
          <a:xfrm>
            <a:off x="676406" y="1690688"/>
            <a:ext cx="10839187" cy="6225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00"/>
              </a:spcAft>
              <a:buNone/>
            </a:pPr>
            <a:r>
              <a:rPr lang="en-US" b="1" dirty="0">
                <a:solidFill>
                  <a:schemeClr val="tx2"/>
                </a:solidFill>
              </a:rPr>
              <a:t>Develop a Collaborative Ecosystem</a:t>
            </a:r>
          </a:p>
          <a:p>
            <a:pPr marL="0" indent="0">
              <a:lnSpc>
                <a:spcPct val="100000"/>
              </a:lnSpc>
              <a:spcBef>
                <a:spcPts val="0"/>
              </a:spcBef>
              <a:spcAft>
                <a:spcPts val="400"/>
              </a:spcAft>
              <a:buNone/>
            </a:pPr>
            <a:r>
              <a:rPr lang="en-US" sz="2000" dirty="0">
                <a:solidFill>
                  <a:schemeClr val="tx2"/>
                </a:solidFill>
              </a:rPr>
              <a:t>Develop an ecosystem to bring disparate components together, facilitate synergies between stakeholders across the total product lifecycle. </a:t>
            </a:r>
            <a:endParaRPr lang="en-US" sz="2400" dirty="0">
              <a:solidFill>
                <a:schemeClr val="tx2"/>
              </a:solidFill>
            </a:endParaRPr>
          </a:p>
        </p:txBody>
      </p:sp>
      <p:sp>
        <p:nvSpPr>
          <p:cNvPr id="6" name="Content Placeholder 5">
            <a:extLst>
              <a:ext uri="{FF2B5EF4-FFF2-40B4-BE49-F238E27FC236}">
                <a16:creationId xmlns:a16="http://schemas.microsoft.com/office/drawing/2014/main" id="{5DFB7B0A-A842-06E7-70EE-79079F92C7E7}"/>
              </a:ext>
            </a:extLst>
          </p:cNvPr>
          <p:cNvSpPr txBox="1">
            <a:spLocks/>
          </p:cNvSpPr>
          <p:nvPr/>
        </p:nvSpPr>
        <p:spPr>
          <a:xfrm>
            <a:off x="676406" y="3243677"/>
            <a:ext cx="8337548" cy="4531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00"/>
              </a:spcAft>
              <a:buNone/>
            </a:pPr>
            <a:r>
              <a:rPr lang="en-US" b="1" dirty="0">
                <a:solidFill>
                  <a:schemeClr val="tx2"/>
                </a:solidFill>
              </a:rPr>
              <a:t>Identify an Acceleration Roadmap</a:t>
            </a:r>
          </a:p>
          <a:p>
            <a:pPr marL="0" indent="0">
              <a:lnSpc>
                <a:spcPct val="100000"/>
              </a:lnSpc>
              <a:spcAft>
                <a:spcPts val="400"/>
              </a:spcAft>
              <a:buNone/>
            </a:pPr>
            <a:r>
              <a:rPr lang="en-US" sz="2000" dirty="0"/>
              <a:t>Identify a roadmap to accelerate MXR innovation and adoption by clarifying evaluation challenges and solutions.</a:t>
            </a:r>
            <a:endParaRPr lang="en-US" sz="2400" dirty="0"/>
          </a:p>
        </p:txBody>
      </p:sp>
    </p:spTree>
    <p:extLst>
      <p:ext uri="{BB962C8B-B14F-4D97-AF65-F5344CB8AC3E}">
        <p14:creationId xmlns:p14="http://schemas.microsoft.com/office/powerpoint/2010/main" val="219981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19C4-2683-531A-85EE-03D3E7E91884}"/>
              </a:ext>
            </a:extLst>
          </p:cNvPr>
          <p:cNvSpPr>
            <a:spLocks noGrp="1"/>
          </p:cNvSpPr>
          <p:nvPr>
            <p:ph type="title"/>
          </p:nvPr>
        </p:nvSpPr>
        <p:spPr>
          <a:xfrm>
            <a:off x="676407" y="365125"/>
            <a:ext cx="10677393" cy="1325563"/>
          </a:xfrm>
        </p:spPr>
        <p:txBody>
          <a:bodyPr/>
          <a:lstStyle/>
          <a:p>
            <a:r>
              <a:rPr lang="en-US" dirty="0">
                <a:solidFill>
                  <a:schemeClr val="accent3"/>
                </a:solidFill>
              </a:rPr>
              <a:t>Who Should Attend #MXR2024?</a:t>
            </a:r>
          </a:p>
        </p:txBody>
      </p:sp>
      <p:sp>
        <p:nvSpPr>
          <p:cNvPr id="4" name="Slide Number Placeholder 3">
            <a:extLst>
              <a:ext uri="{FF2B5EF4-FFF2-40B4-BE49-F238E27FC236}">
                <a16:creationId xmlns:a16="http://schemas.microsoft.com/office/drawing/2014/main" id="{7B7F8BC9-8631-7D9C-1E91-C8FA634C5A84}"/>
              </a:ext>
            </a:extLst>
          </p:cNvPr>
          <p:cNvSpPr>
            <a:spLocks noGrp="1"/>
          </p:cNvSpPr>
          <p:nvPr>
            <p:ph type="sldNum" sz="quarter" idx="4"/>
          </p:nvPr>
        </p:nvSpPr>
        <p:spPr>
          <a:xfrm>
            <a:off x="8736419" y="6356350"/>
            <a:ext cx="2743200" cy="365125"/>
          </a:xfrm>
        </p:spPr>
        <p:txBody>
          <a:bodyPr/>
          <a:lstStyle/>
          <a:p>
            <a:fld id="{2590A94A-5F08-924F-8204-A4B736D0E398}" type="slidenum">
              <a:rPr lang="en-US" smtClean="0"/>
              <a:pPr/>
              <a:t>6</a:t>
            </a:fld>
            <a:endParaRPr lang="en-US"/>
          </a:p>
        </p:txBody>
      </p:sp>
      <p:sp>
        <p:nvSpPr>
          <p:cNvPr id="5" name="Content Placeholder 5">
            <a:extLst>
              <a:ext uri="{FF2B5EF4-FFF2-40B4-BE49-F238E27FC236}">
                <a16:creationId xmlns:a16="http://schemas.microsoft.com/office/drawing/2014/main" id="{A83119F7-1A83-132A-3E41-AD2FB4B96461}"/>
              </a:ext>
            </a:extLst>
          </p:cNvPr>
          <p:cNvSpPr txBox="1">
            <a:spLocks/>
          </p:cNvSpPr>
          <p:nvPr/>
        </p:nvSpPr>
        <p:spPr>
          <a:xfrm>
            <a:off x="676406" y="1470118"/>
            <a:ext cx="10548185" cy="4031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None/>
            </a:pPr>
            <a:r>
              <a:rPr lang="en-US" b="1" dirty="0">
                <a:solidFill>
                  <a:schemeClr val="tx2"/>
                </a:solidFill>
              </a:rPr>
              <a:t>Medical Device Industry Professionals</a:t>
            </a:r>
          </a:p>
          <a:p>
            <a:pPr>
              <a:lnSpc>
                <a:spcPct val="100000"/>
              </a:lnSpc>
              <a:spcBef>
                <a:spcPts val="400"/>
              </a:spcBef>
              <a:spcAft>
                <a:spcPts val="400"/>
              </a:spcAft>
              <a:buClr>
                <a:schemeClr val="accent1"/>
              </a:buClr>
              <a:buSzPct val="125000"/>
            </a:pPr>
            <a:r>
              <a:rPr lang="en-US" sz="2000" dirty="0"/>
              <a:t>Quality &amp; Regulatory (QA/RA) professionals, including those who are responsible for regulatory and economic strategy or implementation of AR/VR/MR</a:t>
            </a:r>
          </a:p>
          <a:p>
            <a:pPr>
              <a:lnSpc>
                <a:spcPct val="100000"/>
              </a:lnSpc>
              <a:spcBef>
                <a:spcPts val="400"/>
              </a:spcBef>
              <a:spcAft>
                <a:spcPts val="400"/>
              </a:spcAft>
              <a:buClr>
                <a:schemeClr val="accent1"/>
              </a:buClr>
              <a:buSzPct val="125000"/>
            </a:pPr>
            <a:r>
              <a:rPr lang="en-US" sz="2000" dirty="0"/>
              <a:t>Technology experts that are making advances in the MXR space through new technology or use</a:t>
            </a:r>
            <a:endParaRPr lang="en-US" sz="2400" dirty="0"/>
          </a:p>
        </p:txBody>
      </p:sp>
      <p:sp>
        <p:nvSpPr>
          <p:cNvPr id="6" name="Content Placeholder 5">
            <a:extLst>
              <a:ext uri="{FF2B5EF4-FFF2-40B4-BE49-F238E27FC236}">
                <a16:creationId xmlns:a16="http://schemas.microsoft.com/office/drawing/2014/main" id="{5002070F-942F-6974-7253-31B5648543EF}"/>
              </a:ext>
            </a:extLst>
          </p:cNvPr>
          <p:cNvSpPr txBox="1">
            <a:spLocks/>
          </p:cNvSpPr>
          <p:nvPr/>
        </p:nvSpPr>
        <p:spPr>
          <a:xfrm>
            <a:off x="676405" y="3215572"/>
            <a:ext cx="10839187" cy="6225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00"/>
              </a:spcAft>
              <a:buNone/>
            </a:pPr>
            <a:r>
              <a:rPr lang="en-US" b="1" dirty="0">
                <a:solidFill>
                  <a:schemeClr val="tx2"/>
                </a:solidFill>
              </a:rPr>
              <a:t>Platform Developers</a:t>
            </a:r>
            <a:endParaRPr lang="en-US" sz="2400" dirty="0">
              <a:solidFill>
                <a:schemeClr val="tx2"/>
              </a:solidFill>
            </a:endParaRPr>
          </a:p>
        </p:txBody>
      </p:sp>
      <p:sp>
        <p:nvSpPr>
          <p:cNvPr id="3" name="Content Placeholder 5">
            <a:extLst>
              <a:ext uri="{FF2B5EF4-FFF2-40B4-BE49-F238E27FC236}">
                <a16:creationId xmlns:a16="http://schemas.microsoft.com/office/drawing/2014/main" id="{C1911F2A-7AD6-9860-F47E-303830D898C2}"/>
              </a:ext>
            </a:extLst>
          </p:cNvPr>
          <p:cNvSpPr txBox="1">
            <a:spLocks/>
          </p:cNvSpPr>
          <p:nvPr/>
        </p:nvSpPr>
        <p:spPr>
          <a:xfrm>
            <a:off x="676406" y="4253074"/>
            <a:ext cx="10548185" cy="4031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None/>
            </a:pPr>
            <a:r>
              <a:rPr lang="en-US" b="1" dirty="0">
                <a:solidFill>
                  <a:schemeClr val="tx2"/>
                </a:solidFill>
              </a:rPr>
              <a:t>Healthcare Professionals</a:t>
            </a:r>
          </a:p>
          <a:p>
            <a:pPr>
              <a:lnSpc>
                <a:spcPct val="100000"/>
              </a:lnSpc>
              <a:spcBef>
                <a:spcPts val="400"/>
              </a:spcBef>
              <a:spcAft>
                <a:spcPts val="400"/>
              </a:spcAft>
              <a:buClr>
                <a:schemeClr val="accent1"/>
              </a:buClr>
              <a:buSzPct val="125000"/>
            </a:pPr>
            <a:r>
              <a:rPr lang="en-US" sz="2000" dirty="0"/>
              <a:t>Early adopters of AR/VR/MR technology in their practice</a:t>
            </a:r>
          </a:p>
          <a:p>
            <a:pPr>
              <a:lnSpc>
                <a:spcPct val="100000"/>
              </a:lnSpc>
              <a:spcBef>
                <a:spcPts val="400"/>
              </a:spcBef>
              <a:spcAft>
                <a:spcPts val="400"/>
              </a:spcAft>
              <a:buClr>
                <a:schemeClr val="accent1"/>
              </a:buClr>
              <a:buSzPct val="125000"/>
            </a:pPr>
            <a:r>
              <a:rPr lang="en-US" sz="2000" dirty="0"/>
              <a:t>Those who have used AR/VR/MR but want to learn more</a:t>
            </a:r>
            <a:endParaRPr lang="en-US" sz="2400" dirty="0"/>
          </a:p>
        </p:txBody>
      </p:sp>
      <p:sp>
        <p:nvSpPr>
          <p:cNvPr id="7" name="Content Placeholder 5">
            <a:extLst>
              <a:ext uri="{FF2B5EF4-FFF2-40B4-BE49-F238E27FC236}">
                <a16:creationId xmlns:a16="http://schemas.microsoft.com/office/drawing/2014/main" id="{6AE5BCF5-3C47-B49F-3351-8586142786FA}"/>
              </a:ext>
            </a:extLst>
          </p:cNvPr>
          <p:cNvSpPr txBox="1">
            <a:spLocks/>
          </p:cNvSpPr>
          <p:nvPr/>
        </p:nvSpPr>
        <p:spPr>
          <a:xfrm>
            <a:off x="676405" y="5636839"/>
            <a:ext cx="10548185" cy="4031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None/>
            </a:pPr>
            <a:r>
              <a:rPr lang="en-US" b="1" dirty="0">
                <a:solidFill>
                  <a:schemeClr val="tx2"/>
                </a:solidFill>
              </a:rPr>
              <a:t>Regulatory Affairs and Policy Professionals </a:t>
            </a:r>
            <a:br>
              <a:rPr lang="en-US" b="1" dirty="0">
                <a:solidFill>
                  <a:schemeClr val="tx2"/>
                </a:solidFill>
              </a:rPr>
            </a:br>
            <a:endParaRPr lang="en-US" sz="2400" dirty="0"/>
          </a:p>
        </p:txBody>
      </p:sp>
      <p:sp>
        <p:nvSpPr>
          <p:cNvPr id="8" name="Content Placeholder 5">
            <a:extLst>
              <a:ext uri="{FF2B5EF4-FFF2-40B4-BE49-F238E27FC236}">
                <a16:creationId xmlns:a16="http://schemas.microsoft.com/office/drawing/2014/main" id="{2F464C2B-4A18-3C3A-C2BB-8634CBC60BDE}"/>
              </a:ext>
            </a:extLst>
          </p:cNvPr>
          <p:cNvSpPr txBox="1">
            <a:spLocks/>
          </p:cNvSpPr>
          <p:nvPr/>
        </p:nvSpPr>
        <p:spPr>
          <a:xfrm>
            <a:off x="676406" y="3969221"/>
            <a:ext cx="10839187" cy="6225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00"/>
              </a:spcAft>
              <a:buNone/>
            </a:pPr>
            <a:r>
              <a:rPr lang="en-US" b="1" dirty="0">
                <a:solidFill>
                  <a:schemeClr val="tx2"/>
                </a:solidFill>
              </a:rPr>
              <a:t>Patients and Patient Advocates</a:t>
            </a:r>
            <a:endParaRPr lang="en-US" sz="2400" dirty="0">
              <a:solidFill>
                <a:schemeClr val="tx2"/>
              </a:solidFill>
            </a:endParaRPr>
          </a:p>
        </p:txBody>
      </p:sp>
    </p:spTree>
    <p:extLst>
      <p:ext uri="{BB962C8B-B14F-4D97-AF65-F5344CB8AC3E}">
        <p14:creationId xmlns:p14="http://schemas.microsoft.com/office/powerpoint/2010/main" val="132807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par>
                                <p:cTn id="17" presetID="2" presetClass="entr" presetSubtype="2"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3"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7E63-1C16-91F1-6D8D-B342A35B0EAE}"/>
              </a:ext>
            </a:extLst>
          </p:cNvPr>
          <p:cNvSpPr>
            <a:spLocks noGrp="1"/>
          </p:cNvSpPr>
          <p:nvPr>
            <p:ph type="title"/>
          </p:nvPr>
        </p:nvSpPr>
        <p:spPr/>
        <p:txBody>
          <a:bodyPr/>
          <a:lstStyle/>
          <a:p>
            <a:r>
              <a:rPr lang="en-US" dirty="0">
                <a:solidFill>
                  <a:schemeClr val="accent3"/>
                </a:solidFill>
              </a:rPr>
              <a:t>Don’t Miss These Opportunities</a:t>
            </a:r>
          </a:p>
        </p:txBody>
      </p:sp>
      <p:sp>
        <p:nvSpPr>
          <p:cNvPr id="3" name="Content Placeholder 2">
            <a:extLst>
              <a:ext uri="{FF2B5EF4-FFF2-40B4-BE49-F238E27FC236}">
                <a16:creationId xmlns:a16="http://schemas.microsoft.com/office/drawing/2014/main" id="{FAAB19A2-A0B1-EE9A-68D9-DACD4FE456F0}"/>
              </a:ext>
            </a:extLst>
          </p:cNvPr>
          <p:cNvSpPr>
            <a:spLocks noGrp="1"/>
          </p:cNvSpPr>
          <p:nvPr>
            <p:ph sz="half" idx="1"/>
          </p:nvPr>
        </p:nvSpPr>
        <p:spPr>
          <a:xfrm>
            <a:off x="838201" y="1690688"/>
            <a:ext cx="4634948" cy="4351338"/>
          </a:xfrm>
        </p:spPr>
        <p:txBody>
          <a:bodyPr>
            <a:noAutofit/>
          </a:bodyPr>
          <a:lstStyle/>
          <a:p>
            <a:pPr marL="0" indent="0">
              <a:lnSpc>
                <a:spcPct val="100000"/>
              </a:lnSpc>
              <a:buNone/>
            </a:pPr>
            <a:r>
              <a:rPr lang="en-US" b="1" dirty="0"/>
              <a:t>Get a Booth! </a:t>
            </a:r>
            <a:br>
              <a:rPr lang="en-US" b="1" dirty="0"/>
            </a:br>
            <a:r>
              <a:rPr lang="en-US" b="1" dirty="0"/>
              <a:t>Engage the MXR Industry</a:t>
            </a:r>
          </a:p>
          <a:p>
            <a:pPr marL="0" indent="0">
              <a:lnSpc>
                <a:spcPct val="100000"/>
              </a:lnSpc>
              <a:buNone/>
            </a:pPr>
            <a:r>
              <a:rPr lang="en-US" sz="2000" dirty="0"/>
              <a:t>Make an impression on attendees! From exhibiting your latest solution or technology directly to attendees to sponsorship opportunities designed to make a big splash at every budget point, your company doesn't want to miss the chance to be engaged in this first-of-its-kind event! </a:t>
            </a:r>
            <a:r>
              <a:rPr lang="en-US" sz="2000" b="1" dirty="0">
                <a:solidFill>
                  <a:schemeClr val="accent1"/>
                </a:solidFill>
                <a:hlinkClick r:id="rId2">
                  <a:extLst>
                    <a:ext uri="{A12FA001-AC4F-418D-AE19-62706E023703}">
                      <ahyp:hlinkClr xmlns:ahyp="http://schemas.microsoft.com/office/drawing/2018/hyperlinkcolor" val="tx"/>
                    </a:ext>
                  </a:extLst>
                </a:hlinkClick>
              </a:rPr>
              <a:t>Click to learn more.</a:t>
            </a:r>
            <a:endParaRPr lang="en-US" sz="2000" b="1" dirty="0">
              <a:solidFill>
                <a:schemeClr val="accent1"/>
              </a:solidFill>
            </a:endParaRPr>
          </a:p>
        </p:txBody>
      </p:sp>
      <p:sp>
        <p:nvSpPr>
          <p:cNvPr id="19" name="Content Placeholder 18">
            <a:extLst>
              <a:ext uri="{FF2B5EF4-FFF2-40B4-BE49-F238E27FC236}">
                <a16:creationId xmlns:a16="http://schemas.microsoft.com/office/drawing/2014/main" id="{4EC46E5E-0581-1FC1-CE5E-ED71D11E0123}"/>
              </a:ext>
            </a:extLst>
          </p:cNvPr>
          <p:cNvSpPr>
            <a:spLocks noGrp="1"/>
          </p:cNvSpPr>
          <p:nvPr>
            <p:ph sz="half" idx="2"/>
          </p:nvPr>
        </p:nvSpPr>
        <p:spPr>
          <a:xfrm>
            <a:off x="6172200" y="1690688"/>
            <a:ext cx="4961351" cy="4351338"/>
          </a:xfrm>
        </p:spPr>
        <p:txBody>
          <a:bodyPr/>
          <a:lstStyle/>
          <a:p>
            <a:pPr marL="0" indent="0">
              <a:lnSpc>
                <a:spcPct val="100000"/>
              </a:lnSpc>
              <a:buFont typeface="Arial" panose="020B0604020202020204" pitchFamily="34" charset="0"/>
              <a:buNone/>
            </a:pPr>
            <a:r>
              <a:rPr lang="en-US" b="1" dirty="0">
                <a:solidFill>
                  <a:schemeClr val="tx1"/>
                </a:solidFill>
              </a:rPr>
              <a:t>Share Your Expertise with a Poster Session</a:t>
            </a:r>
          </a:p>
          <a:p>
            <a:pPr marL="0" indent="0">
              <a:lnSpc>
                <a:spcPct val="100000"/>
              </a:lnSpc>
              <a:buNone/>
            </a:pPr>
            <a:r>
              <a:rPr lang="en-US" sz="2000" dirty="0">
                <a:solidFill>
                  <a:schemeClr val="tx1"/>
                </a:solidFill>
              </a:rPr>
              <a:t>MDIC is pleased to provide an opportunity for various stakeholders in the medical extended reality MXR ecosystem to showcase their work in this field through our POSTER sessions and engage with the conference attendees. </a:t>
            </a:r>
            <a:r>
              <a:rPr lang="en-US" sz="2000" b="1" dirty="0">
                <a:solidFill>
                  <a:schemeClr val="accent1"/>
                </a:solidFill>
                <a:hlinkClick r:id="rId3">
                  <a:extLst>
                    <a:ext uri="{A12FA001-AC4F-418D-AE19-62706E023703}">
                      <ahyp:hlinkClr xmlns:ahyp="http://schemas.microsoft.com/office/drawing/2018/hyperlinkcolor" val="tx"/>
                    </a:ext>
                  </a:extLst>
                </a:hlinkClick>
              </a:rPr>
              <a:t>Click to learn more.</a:t>
            </a:r>
            <a:endParaRPr lang="en-US" sz="2000" b="1" dirty="0">
              <a:solidFill>
                <a:schemeClr val="accent1"/>
              </a:solidFill>
            </a:endParaRPr>
          </a:p>
          <a:p>
            <a:pPr marL="0" indent="0">
              <a:lnSpc>
                <a:spcPct val="100000"/>
              </a:lnSpc>
              <a:buFont typeface="Arial" panose="020B0604020202020204" pitchFamily="34" charset="0"/>
              <a:buNone/>
            </a:pPr>
            <a:endParaRPr lang="en-US" dirty="0">
              <a:solidFill>
                <a:schemeClr val="tx1"/>
              </a:solidFill>
            </a:endParaRPr>
          </a:p>
          <a:p>
            <a:pPr>
              <a:lnSpc>
                <a:spcPct val="100000"/>
              </a:lnSpc>
            </a:pPr>
            <a:endParaRPr lang="en-US" dirty="0"/>
          </a:p>
        </p:txBody>
      </p:sp>
      <p:sp>
        <p:nvSpPr>
          <p:cNvPr id="4" name="Slide Number Placeholder 3">
            <a:extLst>
              <a:ext uri="{FF2B5EF4-FFF2-40B4-BE49-F238E27FC236}">
                <a16:creationId xmlns:a16="http://schemas.microsoft.com/office/drawing/2014/main" id="{7319AA13-9C80-F705-E508-C3D38EDF20CD}"/>
              </a:ext>
            </a:extLst>
          </p:cNvPr>
          <p:cNvSpPr>
            <a:spLocks noGrp="1"/>
          </p:cNvSpPr>
          <p:nvPr>
            <p:ph type="sldNum" sz="quarter" idx="4"/>
          </p:nvPr>
        </p:nvSpPr>
        <p:spPr/>
        <p:txBody>
          <a:bodyPr/>
          <a:lstStyle/>
          <a:p>
            <a:fld id="{2590A94A-5F08-924F-8204-A4B736D0E398}" type="slidenum">
              <a:rPr lang="en-US" smtClean="0"/>
              <a:pPr/>
              <a:t>7</a:t>
            </a:fld>
            <a:endParaRPr lang="en-US"/>
          </a:p>
        </p:txBody>
      </p:sp>
    </p:spTree>
    <p:extLst>
      <p:ext uri="{BB962C8B-B14F-4D97-AF65-F5344CB8AC3E}">
        <p14:creationId xmlns:p14="http://schemas.microsoft.com/office/powerpoint/2010/main" val="299858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 calcmode="lin" valueType="num">
                                      <p:cBhvr additive="base">
                                        <p:cTn id="2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A53951-AEC2-5335-F2A0-400181AF5D6B}"/>
              </a:ext>
            </a:extLst>
          </p:cNvPr>
          <p:cNvSpPr>
            <a:spLocks noGrp="1"/>
          </p:cNvSpPr>
          <p:nvPr>
            <p:ph type="sldNum" sz="quarter" idx="4"/>
          </p:nvPr>
        </p:nvSpPr>
        <p:spPr/>
        <p:txBody>
          <a:bodyPr/>
          <a:lstStyle/>
          <a:p>
            <a:fld id="{2590A94A-5F08-924F-8204-A4B736D0E398}" type="slidenum">
              <a:rPr lang="en-US" smtClean="0"/>
              <a:pPr/>
              <a:t>8</a:t>
            </a:fld>
            <a:endParaRPr lang="en-US"/>
          </a:p>
        </p:txBody>
      </p:sp>
      <p:sp>
        <p:nvSpPr>
          <p:cNvPr id="21" name="TextBox 20">
            <a:extLst>
              <a:ext uri="{FF2B5EF4-FFF2-40B4-BE49-F238E27FC236}">
                <a16:creationId xmlns:a16="http://schemas.microsoft.com/office/drawing/2014/main" id="{69D46E03-44C0-CAB1-2E92-58BD326A76F4}"/>
              </a:ext>
            </a:extLst>
          </p:cNvPr>
          <p:cNvSpPr txBox="1"/>
          <p:nvPr/>
        </p:nvSpPr>
        <p:spPr>
          <a:xfrm>
            <a:off x="526784" y="3725504"/>
            <a:ext cx="5235879" cy="1200329"/>
          </a:xfrm>
          <a:prstGeom prst="rect">
            <a:avLst/>
          </a:prstGeom>
          <a:noFill/>
        </p:spPr>
        <p:txBody>
          <a:bodyPr wrap="square" rtlCol="0">
            <a:spAutoFit/>
          </a:bodyPr>
          <a:lstStyle/>
          <a:p>
            <a:r>
              <a:rPr lang="en-US" sz="2400" b="1" dirty="0">
                <a:effectLst/>
                <a:latin typeface="Source Sans Pro" panose="020B0503030403020204" pitchFamily="34" charset="0"/>
              </a:rPr>
              <a:t>Additional Inquiries? </a:t>
            </a:r>
          </a:p>
          <a:p>
            <a:r>
              <a:rPr lang="en-US" sz="2400" dirty="0">
                <a:effectLst/>
                <a:latin typeface="Source Sans Pro" panose="020B0503030403020204" pitchFamily="34" charset="0"/>
              </a:rPr>
              <a:t>Please contact MDIC staff at </a:t>
            </a:r>
            <a:r>
              <a:rPr lang="en-US" sz="2400" dirty="0">
                <a:effectLst/>
                <a:latin typeface="Source Sans Pro" panose="020B0503030403020204" pitchFamily="34" charset="0"/>
                <a:hlinkClick r:id="rId2">
                  <a:extLst>
                    <a:ext uri="{A12FA001-AC4F-418D-AE19-62706E023703}">
                      <ahyp:hlinkClr xmlns:ahyp="http://schemas.microsoft.com/office/drawing/2018/hyperlinkcolor" val="tx"/>
                    </a:ext>
                  </a:extLst>
                </a:hlinkClick>
              </a:rPr>
              <a:t>MXR@mdic.org</a:t>
            </a:r>
            <a:endParaRPr lang="en-US" sz="2400" dirty="0">
              <a:latin typeface="Source Sans Pro" panose="020B0503030403020204" pitchFamily="34" charset="0"/>
            </a:endParaRPr>
          </a:p>
        </p:txBody>
      </p:sp>
      <p:grpSp>
        <p:nvGrpSpPr>
          <p:cNvPr id="15" name="Group 14">
            <a:extLst>
              <a:ext uri="{FF2B5EF4-FFF2-40B4-BE49-F238E27FC236}">
                <a16:creationId xmlns:a16="http://schemas.microsoft.com/office/drawing/2014/main" id="{3F698F07-D080-696E-E2AC-B879961BE232}"/>
              </a:ext>
            </a:extLst>
          </p:cNvPr>
          <p:cNvGrpSpPr/>
          <p:nvPr/>
        </p:nvGrpSpPr>
        <p:grpSpPr>
          <a:xfrm>
            <a:off x="-1760786" y="1682787"/>
            <a:ext cx="8085860" cy="951016"/>
            <a:chOff x="-1760786" y="1682787"/>
            <a:chExt cx="8085860" cy="951016"/>
          </a:xfrm>
        </p:grpSpPr>
        <p:sp>
          <p:nvSpPr>
            <p:cNvPr id="10" name="Parallelogram 9">
              <a:extLst>
                <a:ext uri="{FF2B5EF4-FFF2-40B4-BE49-F238E27FC236}">
                  <a16:creationId xmlns:a16="http://schemas.microsoft.com/office/drawing/2014/main" id="{AD874C44-E91E-5619-2851-15C90BF9E20F}"/>
                </a:ext>
              </a:extLst>
            </p:cNvPr>
            <p:cNvSpPr/>
            <p:nvPr/>
          </p:nvSpPr>
          <p:spPr>
            <a:xfrm>
              <a:off x="-1760786" y="1682787"/>
              <a:ext cx="7204525" cy="913657"/>
            </a:xfrm>
            <a:prstGeom prst="parallelogram">
              <a:avLst>
                <a:gd name="adj" fmla="val 6912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Title 3">
              <a:extLst>
                <a:ext uri="{FF2B5EF4-FFF2-40B4-BE49-F238E27FC236}">
                  <a16:creationId xmlns:a16="http://schemas.microsoft.com/office/drawing/2014/main" id="{4EBA61BB-99F4-9AEF-EADB-34BD864D9B47}"/>
                </a:ext>
              </a:extLst>
            </p:cNvPr>
            <p:cNvSpPr txBox="1">
              <a:spLocks/>
            </p:cNvSpPr>
            <p:nvPr/>
          </p:nvSpPr>
          <p:spPr>
            <a:xfrm>
              <a:off x="506375" y="1840793"/>
              <a:ext cx="5818699" cy="793010"/>
            </a:xfrm>
            <a:prstGeom prst="rect">
              <a:avLst/>
            </a:prstGeom>
          </p:spPr>
          <p:txBody>
            <a:bodyPr/>
            <a:lstStyle>
              <a:lvl1pPr algn="l" defTabSz="914400" rtl="0" eaLnBrk="1" latinLnBrk="0" hangingPunct="1">
                <a:lnSpc>
                  <a:spcPct val="90000"/>
                </a:lnSpc>
                <a:spcBef>
                  <a:spcPct val="0"/>
                </a:spcBef>
                <a:buNone/>
                <a:defRPr sz="4400" b="1" i="0" kern="1200">
                  <a:solidFill>
                    <a:schemeClr val="accent1"/>
                  </a:solidFill>
                  <a:latin typeface="Source Sans Pro" panose="020B0503030403020204" pitchFamily="34" charset="0"/>
                  <a:ea typeface="+mj-ea"/>
                  <a:cs typeface="+mj-cs"/>
                </a:defRPr>
              </a:lvl1pPr>
            </a:lstStyle>
            <a:p>
              <a:r>
                <a:rPr lang="en-US" sz="4000" dirty="0">
                  <a:solidFill>
                    <a:schemeClr val="bg1"/>
                  </a:solidFill>
                </a:rPr>
                <a:t>Discover more at</a:t>
              </a:r>
            </a:p>
          </p:txBody>
        </p:sp>
      </p:grpSp>
      <p:grpSp>
        <p:nvGrpSpPr>
          <p:cNvPr id="16" name="Group 15">
            <a:extLst>
              <a:ext uri="{FF2B5EF4-FFF2-40B4-BE49-F238E27FC236}">
                <a16:creationId xmlns:a16="http://schemas.microsoft.com/office/drawing/2014/main" id="{76618DBF-7B6C-1D1F-4B74-F0C10ECBA7DE}"/>
              </a:ext>
            </a:extLst>
          </p:cNvPr>
          <p:cNvGrpSpPr/>
          <p:nvPr/>
        </p:nvGrpSpPr>
        <p:grpSpPr>
          <a:xfrm>
            <a:off x="1913061" y="2480020"/>
            <a:ext cx="8132975" cy="957858"/>
            <a:chOff x="1913061" y="2480020"/>
            <a:chExt cx="8132975" cy="957858"/>
          </a:xfrm>
        </p:grpSpPr>
        <p:sp>
          <p:nvSpPr>
            <p:cNvPr id="12" name="Parallelogram 11">
              <a:extLst>
                <a:ext uri="{FF2B5EF4-FFF2-40B4-BE49-F238E27FC236}">
                  <a16:creationId xmlns:a16="http://schemas.microsoft.com/office/drawing/2014/main" id="{FE6DE3EC-8705-21AB-7487-9A3B3065C361}"/>
                </a:ext>
              </a:extLst>
            </p:cNvPr>
            <p:cNvSpPr/>
            <p:nvPr/>
          </p:nvSpPr>
          <p:spPr>
            <a:xfrm>
              <a:off x="1913061" y="2480020"/>
              <a:ext cx="4412014" cy="871680"/>
            </a:xfrm>
            <a:prstGeom prst="parallelogram">
              <a:avLst>
                <a:gd name="adj" fmla="val 6912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Subtitle 4">
              <a:extLst>
                <a:ext uri="{FF2B5EF4-FFF2-40B4-BE49-F238E27FC236}">
                  <a16:creationId xmlns:a16="http://schemas.microsoft.com/office/drawing/2014/main" id="{250FCB97-489A-3A87-AB07-DD6A181C5A0E}"/>
                </a:ext>
              </a:extLst>
            </p:cNvPr>
            <p:cNvSpPr txBox="1">
              <a:spLocks/>
            </p:cNvSpPr>
            <p:nvPr/>
          </p:nvSpPr>
          <p:spPr>
            <a:xfrm>
              <a:off x="2690161" y="2581579"/>
              <a:ext cx="7355875" cy="8562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err="1">
                  <a:solidFill>
                    <a:schemeClr val="tx2">
                      <a:lumMod val="20000"/>
                      <a:lumOff val="80000"/>
                    </a:schemeClr>
                  </a:solidFill>
                  <a:ea typeface="+mj-ea"/>
                  <a:cs typeface="+mj-cs"/>
                </a:rPr>
                <a:t>MDIC.org</a:t>
              </a:r>
              <a:endParaRPr lang="en-US" sz="2000" dirty="0">
                <a:solidFill>
                  <a:schemeClr val="tx2">
                    <a:lumMod val="20000"/>
                    <a:lumOff val="80000"/>
                  </a:schemeClr>
                </a:solidFill>
              </a:endParaRPr>
            </a:p>
          </p:txBody>
        </p:sp>
      </p:grpSp>
      <p:sp>
        <p:nvSpPr>
          <p:cNvPr id="2" name="TextBox 1">
            <a:extLst>
              <a:ext uri="{FF2B5EF4-FFF2-40B4-BE49-F238E27FC236}">
                <a16:creationId xmlns:a16="http://schemas.microsoft.com/office/drawing/2014/main" id="{A515CD16-8FA6-F8E0-C8A8-712BAF0EFB0D}"/>
              </a:ext>
            </a:extLst>
          </p:cNvPr>
          <p:cNvSpPr txBox="1"/>
          <p:nvPr/>
        </p:nvSpPr>
        <p:spPr>
          <a:xfrm>
            <a:off x="7097500" y="929249"/>
            <a:ext cx="5241701" cy="2554545"/>
          </a:xfrm>
          <a:prstGeom prst="rect">
            <a:avLst/>
          </a:prstGeom>
          <a:noFill/>
        </p:spPr>
        <p:txBody>
          <a:bodyPr wrap="square" rtlCol="0">
            <a:spAutoFit/>
          </a:bodyPr>
          <a:lstStyle/>
          <a:p>
            <a:r>
              <a:rPr lang="en-US" sz="3200" b="1" dirty="0">
                <a:hlinkClick r:id="rId3">
                  <a:extLst>
                    <a:ext uri="{A12FA001-AC4F-418D-AE19-62706E023703}">
                      <ahyp:hlinkClr xmlns:ahyp="http://schemas.microsoft.com/office/drawing/2018/hyperlinkcolor" val="tx"/>
                    </a:ext>
                  </a:extLst>
                </a:hlinkClick>
              </a:rPr>
              <a:t>Overview</a:t>
            </a:r>
            <a:endParaRPr lang="en-US" sz="3200" b="1" dirty="0"/>
          </a:p>
          <a:p>
            <a:r>
              <a:rPr lang="en-US" sz="3200" b="1" dirty="0">
                <a:hlinkClick r:id="rId4">
                  <a:extLst>
                    <a:ext uri="{A12FA001-AC4F-418D-AE19-62706E023703}">
                      <ahyp:hlinkClr xmlns:ahyp="http://schemas.microsoft.com/office/drawing/2018/hyperlinkcolor" val="tx"/>
                    </a:ext>
                  </a:extLst>
                </a:hlinkClick>
              </a:rPr>
              <a:t>Agenda</a:t>
            </a:r>
            <a:endParaRPr lang="en-US" sz="3200" b="1" dirty="0"/>
          </a:p>
          <a:p>
            <a:r>
              <a:rPr lang="en-US" sz="3200" b="1" dirty="0">
                <a:hlinkClick r:id="rId5">
                  <a:extLst>
                    <a:ext uri="{A12FA001-AC4F-418D-AE19-62706E023703}">
                      <ahyp:hlinkClr xmlns:ahyp="http://schemas.microsoft.com/office/drawing/2018/hyperlinkcolor" val="tx"/>
                    </a:ext>
                  </a:extLst>
                </a:hlinkClick>
              </a:rPr>
              <a:t>Submit a Poster Abstract</a:t>
            </a:r>
            <a:endParaRPr lang="en-US" sz="3200" b="1" dirty="0"/>
          </a:p>
          <a:p>
            <a:r>
              <a:rPr lang="en-US" sz="3200" b="1" dirty="0">
                <a:hlinkClick r:id="rId6">
                  <a:extLst>
                    <a:ext uri="{A12FA001-AC4F-418D-AE19-62706E023703}">
                      <ahyp:hlinkClr xmlns:ahyp="http://schemas.microsoft.com/office/drawing/2018/hyperlinkcolor" val="tx"/>
                    </a:ext>
                  </a:extLst>
                </a:hlinkClick>
              </a:rPr>
              <a:t>Exhibit and Sponsor</a:t>
            </a:r>
            <a:endParaRPr lang="en-US" sz="3200" b="1" dirty="0"/>
          </a:p>
          <a:p>
            <a:r>
              <a:rPr lang="en-US" sz="3200" b="1" dirty="0">
                <a:hlinkClick r:id="rId7">
                  <a:extLst>
                    <a:ext uri="{A12FA001-AC4F-418D-AE19-62706E023703}">
                      <ahyp:hlinkClr xmlns:ahyp="http://schemas.microsoft.com/office/drawing/2018/hyperlinkcolor" val="tx"/>
                    </a:ext>
                  </a:extLst>
                </a:hlinkClick>
              </a:rPr>
              <a:t>Hotel Reservations</a:t>
            </a:r>
            <a:endParaRPr lang="en-US" sz="3200" b="1" dirty="0"/>
          </a:p>
        </p:txBody>
      </p:sp>
      <p:pic>
        <p:nvPicPr>
          <p:cNvPr id="3" name="Picture 2">
            <a:extLst>
              <a:ext uri="{FF2B5EF4-FFF2-40B4-BE49-F238E27FC236}">
                <a16:creationId xmlns:a16="http://schemas.microsoft.com/office/drawing/2014/main" id="{5B5EF10B-0265-4542-8071-E577DB1BE494}"/>
              </a:ext>
            </a:extLst>
          </p:cNvPr>
          <p:cNvPicPr>
            <a:picLocks noChangeAspect="1"/>
          </p:cNvPicPr>
          <p:nvPr/>
        </p:nvPicPr>
        <p:blipFill>
          <a:blip r:embed="rId8"/>
          <a:srcRect/>
          <a:stretch/>
        </p:blipFill>
        <p:spPr>
          <a:xfrm>
            <a:off x="7061702" y="3793084"/>
            <a:ext cx="2285781" cy="2285781"/>
          </a:xfrm>
          <a:prstGeom prst="rect">
            <a:avLst/>
          </a:prstGeom>
        </p:spPr>
      </p:pic>
      <p:grpSp>
        <p:nvGrpSpPr>
          <p:cNvPr id="4" name="Group 3">
            <a:extLst>
              <a:ext uri="{FF2B5EF4-FFF2-40B4-BE49-F238E27FC236}">
                <a16:creationId xmlns:a16="http://schemas.microsoft.com/office/drawing/2014/main" id="{2CA6B21D-367C-A910-9FA9-5B9F0596DA9B}"/>
              </a:ext>
            </a:extLst>
          </p:cNvPr>
          <p:cNvGrpSpPr/>
          <p:nvPr/>
        </p:nvGrpSpPr>
        <p:grpSpPr>
          <a:xfrm>
            <a:off x="8563887" y="4800269"/>
            <a:ext cx="2964297" cy="579878"/>
            <a:chOff x="8777759" y="1342059"/>
            <a:chExt cx="2525485" cy="579878"/>
          </a:xfrm>
        </p:grpSpPr>
        <p:sp>
          <p:nvSpPr>
            <p:cNvPr id="5" name="Rounded Rectangle 4">
              <a:hlinkClick r:id="rId9"/>
              <a:extLst>
                <a:ext uri="{FF2B5EF4-FFF2-40B4-BE49-F238E27FC236}">
                  <a16:creationId xmlns:a16="http://schemas.microsoft.com/office/drawing/2014/main" id="{0F8C92B3-555B-F74D-A6C3-606D86015FDC}"/>
                </a:ext>
              </a:extLst>
            </p:cNvPr>
            <p:cNvSpPr/>
            <p:nvPr/>
          </p:nvSpPr>
          <p:spPr>
            <a:xfrm>
              <a:off x="8777759" y="1342059"/>
              <a:ext cx="2525485" cy="544798"/>
            </a:xfrm>
            <a:prstGeom prst="roundRect">
              <a:avLst/>
            </a:prstGeom>
            <a:solidFill>
              <a:srgbClr val="007F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BC0E649-A89D-4050-8928-56EB86A0408D}"/>
                </a:ext>
              </a:extLst>
            </p:cNvPr>
            <p:cNvSpPr txBox="1"/>
            <p:nvPr/>
          </p:nvSpPr>
          <p:spPr>
            <a:xfrm>
              <a:off x="8809790" y="1398717"/>
              <a:ext cx="2461422" cy="523220"/>
            </a:xfrm>
            <a:prstGeom prst="rect">
              <a:avLst/>
            </a:prstGeom>
            <a:noFill/>
            <a:ln>
              <a:noFill/>
            </a:ln>
          </p:spPr>
          <p:txBody>
            <a:bodyPr wrap="square" rtlCol="0">
              <a:spAutoFit/>
            </a:bodyPr>
            <a:lstStyle/>
            <a:p>
              <a:pPr algn="ctr"/>
              <a:r>
                <a:rPr lang="en-US" sz="2800" b="1" dirty="0">
                  <a:solidFill>
                    <a:schemeClr val="bg1"/>
                  </a:solidFill>
                  <a:latin typeface="Source Sans Pro SemiBold" panose="020B0503030403020204" pitchFamily="34" charset="0"/>
                </a:rPr>
                <a:t>REGISTER NOW</a:t>
              </a:r>
            </a:p>
          </p:txBody>
        </p:sp>
      </p:grpSp>
    </p:spTree>
    <p:extLst>
      <p:ext uri="{BB962C8B-B14F-4D97-AF65-F5344CB8AC3E}">
        <p14:creationId xmlns:p14="http://schemas.microsoft.com/office/powerpoint/2010/main" val="81973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87EC03F-1323-30DC-AA71-88CDB2C114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134" r="25326"/>
          <a:stretch/>
        </p:blipFill>
        <p:spPr>
          <a:xfrm>
            <a:off x="3594879" y="1"/>
            <a:ext cx="8597121" cy="6858000"/>
          </a:xfrm>
          <a:prstGeom prst="rect">
            <a:avLst/>
          </a:prstGeom>
        </p:spPr>
      </p:pic>
      <p:grpSp>
        <p:nvGrpSpPr>
          <p:cNvPr id="22" name="Group 21">
            <a:extLst>
              <a:ext uri="{FF2B5EF4-FFF2-40B4-BE49-F238E27FC236}">
                <a16:creationId xmlns:a16="http://schemas.microsoft.com/office/drawing/2014/main" id="{90BD5A3F-F079-E7E4-F2CE-E469C6EC15DC}"/>
              </a:ext>
            </a:extLst>
          </p:cNvPr>
          <p:cNvGrpSpPr/>
          <p:nvPr/>
        </p:nvGrpSpPr>
        <p:grpSpPr>
          <a:xfrm>
            <a:off x="-8586" y="0"/>
            <a:ext cx="9930388" cy="6858000"/>
            <a:chOff x="7280" y="0"/>
            <a:chExt cx="9930388" cy="6858000"/>
          </a:xfrm>
        </p:grpSpPr>
        <p:sp>
          <p:nvSpPr>
            <p:cNvPr id="6" name="Rectangle 5">
              <a:extLst>
                <a:ext uri="{FF2B5EF4-FFF2-40B4-BE49-F238E27FC236}">
                  <a16:creationId xmlns:a16="http://schemas.microsoft.com/office/drawing/2014/main" id="{628E32B9-66DC-FDC7-26CF-D40ED22F54DF}"/>
                </a:ext>
              </a:extLst>
            </p:cNvPr>
            <p:cNvSpPr/>
            <p:nvPr/>
          </p:nvSpPr>
          <p:spPr>
            <a:xfrm>
              <a:off x="7280" y="0"/>
              <a:ext cx="4049486" cy="6858000"/>
            </a:xfrm>
            <a:prstGeom prst="rect">
              <a:avLst/>
            </a:prstGeom>
            <a:solidFill>
              <a:srgbClr val="4755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EA10155-E775-FA86-2555-37256F266C38}"/>
                </a:ext>
              </a:extLst>
            </p:cNvPr>
            <p:cNvPicPr>
              <a:picLocks noChangeAspect="1"/>
            </p:cNvPicPr>
            <p:nvPr/>
          </p:nvPicPr>
          <p:blipFill>
            <a:blip r:embed="rId4" cstate="screen">
              <a:extLst>
                <a:ext uri="{28A0092B-C50C-407E-A947-70E740481C1C}">
                  <a14:useLocalDpi xmlns:a14="http://schemas.microsoft.com/office/drawing/2010/main"/>
                </a:ext>
              </a:extLst>
            </a:blip>
            <a:srcRect t="1633" b="1633"/>
            <a:stretch/>
          </p:blipFill>
          <p:spPr>
            <a:xfrm>
              <a:off x="3270635" y="0"/>
              <a:ext cx="6667033" cy="6858000"/>
            </a:xfrm>
            <a:prstGeom prst="rect">
              <a:avLst/>
            </a:prstGeom>
          </p:spPr>
        </p:pic>
      </p:grpSp>
      <p:pic>
        <p:nvPicPr>
          <p:cNvPr id="10" name="Picture 9">
            <a:extLst>
              <a:ext uri="{FF2B5EF4-FFF2-40B4-BE49-F238E27FC236}">
                <a16:creationId xmlns:a16="http://schemas.microsoft.com/office/drawing/2014/main" id="{A521E61C-5EE3-E7A9-563C-210A64A3317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72771" y="1493263"/>
            <a:ext cx="4366394" cy="491218"/>
          </a:xfrm>
          <a:prstGeom prst="rect">
            <a:avLst/>
          </a:prstGeom>
        </p:spPr>
      </p:pic>
      <p:pic>
        <p:nvPicPr>
          <p:cNvPr id="19" name="Picture 18">
            <a:extLst>
              <a:ext uri="{FF2B5EF4-FFF2-40B4-BE49-F238E27FC236}">
                <a16:creationId xmlns:a16="http://schemas.microsoft.com/office/drawing/2014/main" id="{E8D649FB-E8F2-F866-06FC-EDDD362149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86" y="-1"/>
            <a:ext cx="526003" cy="874952"/>
          </a:xfrm>
          <a:prstGeom prst="rect">
            <a:avLst/>
          </a:prstGeom>
        </p:spPr>
      </p:pic>
      <p:sp>
        <p:nvSpPr>
          <p:cNvPr id="2" name="Subtitle 4">
            <a:extLst>
              <a:ext uri="{FF2B5EF4-FFF2-40B4-BE49-F238E27FC236}">
                <a16:creationId xmlns:a16="http://schemas.microsoft.com/office/drawing/2014/main" id="{3EC0510E-D35A-6AEA-DDEC-0C3CA796A1EA}"/>
              </a:ext>
            </a:extLst>
          </p:cNvPr>
          <p:cNvSpPr txBox="1">
            <a:spLocks/>
          </p:cNvSpPr>
          <p:nvPr/>
        </p:nvSpPr>
        <p:spPr>
          <a:xfrm>
            <a:off x="716478" y="4598289"/>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Source Sans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Source Sans Pro" panose="020B05030304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panose="020B05030304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Source Sans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spc="200" dirty="0">
                <a:solidFill>
                  <a:srgbClr val="47555D"/>
                </a:solidFill>
              </a:rPr>
              <a:t>CONTACT</a:t>
            </a:r>
            <a:br>
              <a:rPr lang="en-US" sz="1600" spc="200" dirty="0">
                <a:solidFill>
                  <a:srgbClr val="47555D"/>
                </a:solidFill>
              </a:rPr>
            </a:br>
            <a:endParaRPr lang="en-US" sz="1600" dirty="0">
              <a:solidFill>
                <a:srgbClr val="CEDC00"/>
              </a:solidFill>
            </a:endParaRPr>
          </a:p>
          <a:p>
            <a:r>
              <a:rPr lang="en-US" sz="1600" b="1" dirty="0"/>
              <a:t>Matthew Victoria</a:t>
            </a:r>
            <a:br>
              <a:rPr lang="en-US" sz="1600" dirty="0"/>
            </a:br>
            <a:r>
              <a:rPr lang="en-US" sz="1600" dirty="0"/>
              <a:t>Senior Manager, Marketing &amp; Communications</a:t>
            </a:r>
            <a:br>
              <a:rPr lang="en-US" sz="1600" dirty="0"/>
            </a:br>
            <a:r>
              <a:rPr lang="en-US" sz="1600" dirty="0" err="1"/>
              <a:t>mvictoria@mdic.org</a:t>
            </a:r>
            <a:endParaRPr lang="en-US" sz="1600" dirty="0"/>
          </a:p>
        </p:txBody>
      </p:sp>
      <p:sp>
        <p:nvSpPr>
          <p:cNvPr id="3" name="Slide Number Placeholder 2">
            <a:extLst>
              <a:ext uri="{FF2B5EF4-FFF2-40B4-BE49-F238E27FC236}">
                <a16:creationId xmlns:a16="http://schemas.microsoft.com/office/drawing/2014/main" id="{95EF360E-E713-47C4-856F-FD4CB609DD3E}"/>
              </a:ext>
            </a:extLst>
          </p:cNvPr>
          <p:cNvSpPr>
            <a:spLocks noGrp="1"/>
          </p:cNvSpPr>
          <p:nvPr>
            <p:ph type="sldNum" sz="quarter" idx="4"/>
          </p:nvPr>
        </p:nvSpPr>
        <p:spPr/>
        <p:txBody>
          <a:bodyPr/>
          <a:lstStyle/>
          <a:p>
            <a:fld id="{2590A94A-5F08-924F-8204-A4B736D0E398}" type="slidenum">
              <a:rPr lang="en-US" smtClean="0"/>
              <a:pPr/>
              <a:t>9</a:t>
            </a:fld>
            <a:endParaRPr lang="en-US"/>
          </a:p>
        </p:txBody>
      </p:sp>
      <p:grpSp>
        <p:nvGrpSpPr>
          <p:cNvPr id="13" name="Group 12">
            <a:extLst>
              <a:ext uri="{FF2B5EF4-FFF2-40B4-BE49-F238E27FC236}">
                <a16:creationId xmlns:a16="http://schemas.microsoft.com/office/drawing/2014/main" id="{3091E16C-680C-4657-5FB9-C1F9061AAE2F}"/>
              </a:ext>
            </a:extLst>
          </p:cNvPr>
          <p:cNvGrpSpPr/>
          <p:nvPr/>
        </p:nvGrpSpPr>
        <p:grpSpPr>
          <a:xfrm>
            <a:off x="-1654721" y="2467813"/>
            <a:ext cx="6161674" cy="1059017"/>
            <a:chOff x="-1654721" y="2467813"/>
            <a:chExt cx="6161674" cy="1059017"/>
          </a:xfrm>
        </p:grpSpPr>
        <p:sp>
          <p:nvSpPr>
            <p:cNvPr id="24" name="Parallelogram 23">
              <a:extLst>
                <a:ext uri="{FF2B5EF4-FFF2-40B4-BE49-F238E27FC236}">
                  <a16:creationId xmlns:a16="http://schemas.microsoft.com/office/drawing/2014/main" id="{F6344FDC-2C4C-C826-D7D2-A395C570AACD}"/>
                </a:ext>
              </a:extLst>
            </p:cNvPr>
            <p:cNvSpPr/>
            <p:nvPr/>
          </p:nvSpPr>
          <p:spPr>
            <a:xfrm>
              <a:off x="-1654721" y="2467813"/>
              <a:ext cx="6161674" cy="967105"/>
            </a:xfrm>
            <a:prstGeom prst="parallelogram">
              <a:avLst>
                <a:gd name="adj" fmla="val 6912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EAFEF3F-3306-FACB-AEDF-BD8EF7F35642}"/>
                </a:ext>
              </a:extLst>
            </p:cNvPr>
            <p:cNvSpPr txBox="1"/>
            <p:nvPr/>
          </p:nvSpPr>
          <p:spPr>
            <a:xfrm>
              <a:off x="716478" y="2511167"/>
              <a:ext cx="3564383" cy="1015663"/>
            </a:xfrm>
            <a:prstGeom prst="rect">
              <a:avLst/>
            </a:prstGeom>
            <a:noFill/>
          </p:spPr>
          <p:txBody>
            <a:bodyPr wrap="square">
              <a:spAutoFit/>
            </a:bodyPr>
            <a:lstStyle/>
            <a:p>
              <a:r>
                <a:rPr lang="en-US" sz="6000" b="1" dirty="0">
                  <a:solidFill>
                    <a:srgbClr val="EFEFE4"/>
                  </a:solidFill>
                  <a:latin typeface="Source Sans Pro" panose="020B0503030403020204" pitchFamily="34" charset="0"/>
                </a:rPr>
                <a:t>Thanks!</a:t>
              </a:r>
              <a:endParaRPr lang="en-US" sz="6000" b="1" dirty="0">
                <a:latin typeface="Source Sans Pro" panose="020B0503030403020204" pitchFamily="34" charset="0"/>
              </a:endParaRPr>
            </a:p>
          </p:txBody>
        </p:sp>
      </p:grpSp>
      <p:grpSp>
        <p:nvGrpSpPr>
          <p:cNvPr id="20" name="Group 19">
            <a:extLst>
              <a:ext uri="{FF2B5EF4-FFF2-40B4-BE49-F238E27FC236}">
                <a16:creationId xmlns:a16="http://schemas.microsoft.com/office/drawing/2014/main" id="{C512134E-DFBD-24B3-0403-0BC0A24D8605}"/>
              </a:ext>
            </a:extLst>
          </p:cNvPr>
          <p:cNvGrpSpPr/>
          <p:nvPr/>
        </p:nvGrpSpPr>
        <p:grpSpPr>
          <a:xfrm>
            <a:off x="1426116" y="3426155"/>
            <a:ext cx="3360039" cy="604949"/>
            <a:chOff x="1426116" y="3426155"/>
            <a:chExt cx="3360039" cy="604949"/>
          </a:xfrm>
        </p:grpSpPr>
        <p:sp>
          <p:nvSpPr>
            <p:cNvPr id="25" name="Parallelogram 24">
              <a:extLst>
                <a:ext uri="{FF2B5EF4-FFF2-40B4-BE49-F238E27FC236}">
                  <a16:creationId xmlns:a16="http://schemas.microsoft.com/office/drawing/2014/main" id="{39C11874-162B-7E99-7F76-38297505F706}"/>
                </a:ext>
              </a:extLst>
            </p:cNvPr>
            <p:cNvSpPr/>
            <p:nvPr/>
          </p:nvSpPr>
          <p:spPr>
            <a:xfrm>
              <a:off x="1426116" y="3426155"/>
              <a:ext cx="3360039" cy="604949"/>
            </a:xfrm>
            <a:prstGeom prst="parallelogram">
              <a:avLst>
                <a:gd name="adj" fmla="val 6912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14734FB-B3F6-D407-E62E-073231F3F37F}"/>
                </a:ext>
              </a:extLst>
            </p:cNvPr>
            <p:cNvSpPr txBox="1"/>
            <p:nvPr/>
          </p:nvSpPr>
          <p:spPr>
            <a:xfrm>
              <a:off x="2019807" y="3526830"/>
              <a:ext cx="2261054" cy="461665"/>
            </a:xfrm>
            <a:prstGeom prst="rect">
              <a:avLst/>
            </a:prstGeom>
            <a:noFill/>
          </p:spPr>
          <p:txBody>
            <a:bodyPr wrap="square">
              <a:spAutoFit/>
            </a:bodyPr>
            <a:lstStyle/>
            <a:p>
              <a:r>
                <a:rPr lang="en-US" sz="2400" dirty="0">
                  <a:solidFill>
                    <a:schemeClr val="tx2">
                      <a:lumMod val="20000"/>
                      <a:lumOff val="80000"/>
                    </a:schemeClr>
                  </a:solidFill>
                  <a:latin typeface="Source Sans Pro" panose="020B0503030403020204" pitchFamily="34" charset="0"/>
                </a:rPr>
                <a:t>Any questions?</a:t>
              </a:r>
            </a:p>
          </p:txBody>
        </p:sp>
      </p:grpSp>
    </p:spTree>
    <p:extLst>
      <p:ext uri="{BB962C8B-B14F-4D97-AF65-F5344CB8AC3E}">
        <p14:creationId xmlns:p14="http://schemas.microsoft.com/office/powerpoint/2010/main" val="81800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 presetClass="entr" presetSubtype="8" fill="hold" nodeType="withEffect">
                                  <p:stCondLst>
                                    <p:cond delay="50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50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5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Theme">
  <a:themeElements>
    <a:clrScheme name="MDIC">
      <a:dk1>
        <a:srgbClr val="47555D"/>
      </a:dk1>
      <a:lt1>
        <a:srgbClr val="FFFFFF"/>
      </a:lt1>
      <a:dk2>
        <a:srgbClr val="44546A"/>
      </a:dk2>
      <a:lt2>
        <a:srgbClr val="E5F2F6"/>
      </a:lt2>
      <a:accent1>
        <a:srgbClr val="00AB83"/>
      </a:accent1>
      <a:accent2>
        <a:srgbClr val="CEDC00"/>
      </a:accent2>
      <a:accent3>
        <a:srgbClr val="007FA3"/>
      </a:accent3>
      <a:accent4>
        <a:srgbClr val="AF0578"/>
      </a:accent4>
      <a:accent5>
        <a:srgbClr val="671E75"/>
      </a:accent5>
      <a:accent6>
        <a:srgbClr val="DC4405"/>
      </a:accent6>
      <a:hlink>
        <a:srgbClr val="492CA9"/>
      </a:hlink>
      <a:folHlink>
        <a:srgbClr val="AF05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MDIC">
      <a:dk1>
        <a:srgbClr val="47555D"/>
      </a:dk1>
      <a:lt1>
        <a:srgbClr val="FFFFFF"/>
      </a:lt1>
      <a:dk2>
        <a:srgbClr val="47555D"/>
      </a:dk2>
      <a:lt2>
        <a:srgbClr val="E5F2F6"/>
      </a:lt2>
      <a:accent1>
        <a:srgbClr val="00AB83"/>
      </a:accent1>
      <a:accent2>
        <a:srgbClr val="CEDC00"/>
      </a:accent2>
      <a:accent3>
        <a:srgbClr val="007FA3"/>
      </a:accent3>
      <a:accent4>
        <a:srgbClr val="AA4C7D"/>
      </a:accent4>
      <a:accent5>
        <a:srgbClr val="671E75"/>
      </a:accent5>
      <a:accent6>
        <a:srgbClr val="DC4405"/>
      </a:accent6>
      <a:hlink>
        <a:srgbClr val="492CA9"/>
      </a:hlink>
      <a:folHlink>
        <a:srgbClr val="AA4C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4643</TotalTime>
  <Words>614</Words>
  <Application>Microsoft Macintosh PowerPoint</Application>
  <PresentationFormat>Widescreen</PresentationFormat>
  <Paragraphs>65</Paragraphs>
  <Slides>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Source Sans Pro</vt:lpstr>
      <vt:lpstr>Source Sans Pro Semibold</vt:lpstr>
      <vt:lpstr>Calibri</vt:lpstr>
      <vt:lpstr>Source Sans Pro Semibold</vt:lpstr>
      <vt:lpstr>Calibri Light</vt:lpstr>
      <vt:lpstr>Arial</vt:lpstr>
      <vt:lpstr>1_Office Theme</vt:lpstr>
      <vt:lpstr>2_Office Theme</vt:lpstr>
      <vt:lpstr>Medical Extended Reality Summit</vt:lpstr>
      <vt:lpstr>Experience the Future of Medical Extended Reality at #MXR2024 </vt:lpstr>
      <vt:lpstr>Why attend?</vt:lpstr>
      <vt:lpstr>What are the Goals at #MXR2024?</vt:lpstr>
      <vt:lpstr>What are the Goals at #MXR2024?</vt:lpstr>
      <vt:lpstr>Who Should Attend #MXR2024?</vt:lpstr>
      <vt:lpstr>Don’t Miss These Opportunities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Leigh Williams</dc:creator>
  <cp:lastModifiedBy>Colin Huband</cp:lastModifiedBy>
  <cp:revision>32</cp:revision>
  <dcterms:created xsi:type="dcterms:W3CDTF">2023-09-06T15:38:43Z</dcterms:created>
  <dcterms:modified xsi:type="dcterms:W3CDTF">2024-02-26T14:33:31Z</dcterms:modified>
</cp:coreProperties>
</file>