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72" r:id="rId1"/>
  </p:sldMasterIdLst>
  <p:notesMasterIdLst>
    <p:notesMasterId r:id="rId9"/>
  </p:notesMasterIdLst>
  <p:handoutMasterIdLst>
    <p:handoutMasterId r:id="rId10"/>
  </p:handout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embeddedFontLst>
    <p:embeddedFont>
      <p:font typeface="Open Sans" panose="020B0604020202020204" charset="0"/>
      <p:regular r:id="rId11"/>
      <p:bold r:id="rId12"/>
      <p:italic r:id="rId13"/>
      <p:boldItalic r:id="rId14"/>
    </p:embeddedFont>
    <p:embeddedFont>
      <p:font typeface="Source Sans Pro" panose="020B060402020202020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AF444A0-2647-37B8-9D47-129645273B97}" name="Leigh Williams" initials="LW" userId="d9a4dd1fc18f77d7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FA3"/>
    <a:srgbClr val="26A989"/>
    <a:srgbClr val="EFEFE4"/>
    <a:srgbClr val="CEDC00"/>
    <a:srgbClr val="EFF2F4"/>
    <a:srgbClr val="AF0578"/>
    <a:srgbClr val="47555D"/>
    <a:srgbClr val="00AB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microsoft.com/office/2018/10/relationships/authors" Target="authors.xml"/><Relationship Id="rId10" Type="http://schemas.openxmlformats.org/officeDocument/2006/relationships/handoutMaster" Target="handoutMasters/handout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58B5E9-497D-A0E5-1914-9AADCF0074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C44B64-4BB9-F2BA-6CAF-7BA82D524B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E8E9D-46BC-704A-8CC7-73A6A6932061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2F301-4204-DB43-0B3C-01EE1F70696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2ADC2B-2740-DFA8-27FA-B83BE51BA83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2C163F-1905-1345-AC57-40C038A0E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578844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6D6017-CA3F-6C40-8F7E-B1356107D186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782709-527D-314E-84F3-558378AEF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83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45253-2AC6-C276-DD91-2A585EFFE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478" y="112236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9D9853-0990-D039-55B6-F29566016B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478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44062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50669-7B25-28EC-0FD5-29E711DE4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02CEF-D98D-7B8E-9E9B-BD6D1E1B9A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7449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293F-B662-6F8E-EA21-1CA187F93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F8B8B-D47D-8F13-9175-4A9447219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1306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13411-E52B-1FE9-68AA-5C9F649D9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94DBA-C837-7ED6-546C-9FB60D30F8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6637E9-B99D-EEE4-6226-0689C20020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8449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635C4-042E-F86E-AAE4-014F0FE73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671F5C-BF37-A5D8-AF7B-2B0B58F4C1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80119B-2958-0665-9B0F-84DABBE4C4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C74D48-1667-CF73-71FE-CD24C3457B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0B2792-E32D-D8EF-53FB-4BC38E1117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5915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BEF98-5323-9BE0-3B73-14B27F179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5576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206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E2622-59FB-25C5-8833-46A170372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59A75-92A2-0216-7833-A75DDDF70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EE3B5-5A4C-1A25-3EF3-D4CACCC4F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0164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9902B-D048-A634-54FD-7B08269B4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726A4B-978D-D5CB-757F-BA1CDE0624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AAC823-7ADF-AEFF-787B-ECFBB12D3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5337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46DD7C-B810-6415-ECAD-11CA1F040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FD9B4A-5F5D-5633-6836-95F53E1FB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096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0DBBE1-F14E-C52E-4807-171944816C9A}"/>
              </a:ext>
            </a:extLst>
          </p:cNvPr>
          <p:cNvSpPr txBox="1"/>
          <p:nvPr userDrawn="1"/>
        </p:nvSpPr>
        <p:spPr>
          <a:xfrm>
            <a:off x="200421" y="6289951"/>
            <a:ext cx="47989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007FA3"/>
                </a:solidFill>
                <a:latin typeface="Source Sans Pro" panose="020B0503030403020204" pitchFamily="34" charset="0"/>
              </a:rPr>
              <a:t>2024 Medical Extended Reality Summit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D20C4E-9598-7D94-F096-6DA0CE59893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8526684" y="6276666"/>
            <a:ext cx="3338285" cy="365125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919CED8-9152-F2E7-F278-91FEC3E011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31372" y="6206254"/>
            <a:ext cx="1529256" cy="5059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/>
              <a:t>#MXR2024</a:t>
            </a:r>
          </a:p>
        </p:txBody>
      </p:sp>
    </p:spTree>
    <p:extLst>
      <p:ext uri="{BB962C8B-B14F-4D97-AF65-F5344CB8AC3E}">
        <p14:creationId xmlns:p14="http://schemas.microsoft.com/office/powerpoint/2010/main" val="305769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07FA3"/>
          </a:solidFill>
          <a:latin typeface="Source Sans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7555D"/>
          </a:solidFill>
          <a:latin typeface="Source Sans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7555D"/>
          </a:solidFill>
          <a:latin typeface="Source Sans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7555D"/>
          </a:solidFill>
          <a:latin typeface="Source Sans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7555D"/>
          </a:solidFill>
          <a:latin typeface="Source Sans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7555D"/>
          </a:solidFill>
          <a:latin typeface="Source Sans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FB11CCDD-FADC-AB35-BCE8-EE6954378AFF}"/>
              </a:ext>
            </a:extLst>
          </p:cNvPr>
          <p:cNvSpPr txBox="1">
            <a:spLocks/>
          </p:cNvSpPr>
          <p:nvPr/>
        </p:nvSpPr>
        <p:spPr>
          <a:xfrm>
            <a:off x="2497182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4E9CDA5E-410C-6D69-4E6C-F6FD5D8978E7}"/>
              </a:ext>
            </a:extLst>
          </p:cNvPr>
          <p:cNvSpPr txBox="1">
            <a:spLocks/>
          </p:cNvSpPr>
          <p:nvPr/>
        </p:nvSpPr>
        <p:spPr>
          <a:xfrm>
            <a:off x="4156165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B1DE282A-A370-60AE-21B6-FABE969BE1DF}"/>
              </a:ext>
            </a:extLst>
          </p:cNvPr>
          <p:cNvSpPr txBox="1">
            <a:spLocks/>
          </p:cNvSpPr>
          <p:nvPr/>
        </p:nvSpPr>
        <p:spPr>
          <a:xfrm>
            <a:off x="2497182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9" name="Picture 18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115CBA53-9E89-69A5-C8C6-77A1D22CD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82" y="3214640"/>
            <a:ext cx="1192427" cy="1192427"/>
          </a:xfrm>
          <a:prstGeom prst="rect">
            <a:avLst/>
          </a:prstGeom>
        </p:spPr>
      </p:pic>
      <p:pic>
        <p:nvPicPr>
          <p:cNvPr id="20" name="Picture 19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B22C888A-DBD5-B2F1-728A-12514810A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304" y="3214641"/>
            <a:ext cx="1192427" cy="1192427"/>
          </a:xfrm>
          <a:prstGeom prst="rect">
            <a:avLst/>
          </a:prstGeom>
        </p:spPr>
      </p:pic>
      <p:pic>
        <p:nvPicPr>
          <p:cNvPr id="21" name="Picture 20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D4AD7EA6-9C57-2BFB-6E21-1F8993FB6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0858" y="3214641"/>
            <a:ext cx="1192427" cy="1192427"/>
          </a:xfrm>
          <a:prstGeom prst="rect">
            <a:avLst/>
          </a:prstGeom>
        </p:spPr>
      </p:pic>
      <p:pic>
        <p:nvPicPr>
          <p:cNvPr id="22" name="Picture 21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3564BB6F-9BBD-7AED-D9CE-2D213BB58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828" y="3214641"/>
            <a:ext cx="1192427" cy="1192427"/>
          </a:xfrm>
          <a:prstGeom prst="rect">
            <a:avLst/>
          </a:prstGeom>
        </p:spPr>
      </p:pic>
      <p:pic>
        <p:nvPicPr>
          <p:cNvPr id="23" name="Picture 22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42826A8C-40B6-5DBB-C179-032A2C4D3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9050" y="3214853"/>
            <a:ext cx="1192427" cy="1192427"/>
          </a:xfrm>
          <a:prstGeom prst="rect">
            <a:avLst/>
          </a:prstGeom>
        </p:spPr>
      </p:pic>
      <p:pic>
        <p:nvPicPr>
          <p:cNvPr id="24" name="Picture 23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D77A1867-D08C-7768-1DCF-B55D05314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7604" y="3214641"/>
            <a:ext cx="1192427" cy="1192427"/>
          </a:xfrm>
          <a:prstGeom prst="rect">
            <a:avLst/>
          </a:prstGeom>
        </p:spPr>
      </p:pic>
      <p:pic>
        <p:nvPicPr>
          <p:cNvPr id="25" name="Picture 24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3B13078A-EA1E-D3F7-32AE-62B8173CA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0991" y="3214642"/>
            <a:ext cx="1192427" cy="119242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AC79D20-AB09-FD4E-89DF-0DE7542F1832}"/>
              </a:ext>
            </a:extLst>
          </p:cNvPr>
          <p:cNvSpPr txBox="1"/>
          <p:nvPr/>
        </p:nvSpPr>
        <p:spPr>
          <a:xfrm>
            <a:off x="2231458" y="4609070"/>
            <a:ext cx="1192427" cy="1567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F845E6-68EF-102D-2EEA-338E7F8CC551}"/>
              </a:ext>
            </a:extLst>
          </p:cNvPr>
          <p:cNvSpPr txBox="1"/>
          <p:nvPr/>
        </p:nvSpPr>
        <p:spPr>
          <a:xfrm>
            <a:off x="284206" y="4609071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Laurence Coyne </a:t>
            </a:r>
            <a:br>
              <a:rPr lang="en-US" sz="1600" b="1"/>
            </a:br>
            <a:r>
              <a:rPr lang="en-US" sz="1400" b="1">
                <a:solidFill>
                  <a:srgbClr val="007FA3"/>
                </a:solidFill>
              </a:rPr>
              <a:t>FDA</a:t>
            </a:r>
            <a:br>
              <a:rPr lang="en-US" sz="1200"/>
            </a:br>
            <a:r>
              <a:rPr lang="en-US" sz="1200"/>
              <a:t>Division Director, OHT6: Office of Orthopedic Devices, OPEQ, CDRH</a:t>
            </a:r>
          </a:p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CC86D6-03D8-B261-AAA0-853680DFE45D}"/>
              </a:ext>
            </a:extLst>
          </p:cNvPr>
          <p:cNvSpPr txBox="1"/>
          <p:nvPr/>
        </p:nvSpPr>
        <p:spPr>
          <a:xfrm>
            <a:off x="1977082" y="4609071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Laurence Coyne </a:t>
            </a:r>
            <a:br>
              <a:rPr lang="en-US" sz="1600" b="1"/>
            </a:br>
            <a:r>
              <a:rPr lang="en-US" sz="1400" b="1">
                <a:solidFill>
                  <a:srgbClr val="007FA3"/>
                </a:solidFill>
              </a:rPr>
              <a:t>FDA</a:t>
            </a:r>
            <a:br>
              <a:rPr lang="en-US" sz="1200"/>
            </a:br>
            <a:r>
              <a:rPr lang="en-US" sz="1200"/>
              <a:t>Division Director, OHT6: Office of Orthopedic Devices, OPEQ, CDRH</a:t>
            </a:r>
          </a:p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F7F8423-C3BE-1652-AE44-0BC55B4C5EFA}"/>
              </a:ext>
            </a:extLst>
          </p:cNvPr>
          <p:cNvSpPr txBox="1"/>
          <p:nvPr/>
        </p:nvSpPr>
        <p:spPr>
          <a:xfrm>
            <a:off x="3620531" y="4609071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Laurence Coyne </a:t>
            </a:r>
            <a:br>
              <a:rPr lang="en-US" sz="1600" b="1"/>
            </a:br>
            <a:r>
              <a:rPr lang="en-US" sz="1400" b="1">
                <a:solidFill>
                  <a:srgbClr val="007FA3"/>
                </a:solidFill>
              </a:rPr>
              <a:t>FDA</a:t>
            </a:r>
            <a:br>
              <a:rPr lang="en-US" sz="1200"/>
            </a:br>
            <a:r>
              <a:rPr lang="en-US" sz="1200"/>
              <a:t>Division Director, OHT6: Office of Orthopedic Devices, OPEQ, CDRH</a:t>
            </a:r>
          </a:p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E62522-F793-0CAD-C877-3C1E318DBD17}"/>
              </a:ext>
            </a:extLst>
          </p:cNvPr>
          <p:cNvSpPr txBox="1"/>
          <p:nvPr/>
        </p:nvSpPr>
        <p:spPr>
          <a:xfrm>
            <a:off x="5251623" y="4609071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Laurence Coyne </a:t>
            </a:r>
            <a:br>
              <a:rPr lang="en-US" sz="1600" b="1"/>
            </a:br>
            <a:r>
              <a:rPr lang="en-US" sz="1400" b="1">
                <a:solidFill>
                  <a:srgbClr val="007FA3"/>
                </a:solidFill>
              </a:rPr>
              <a:t>FDA</a:t>
            </a:r>
            <a:br>
              <a:rPr lang="en-US" sz="1200"/>
            </a:br>
            <a:r>
              <a:rPr lang="en-US" sz="1200"/>
              <a:t>Division Director, OHT6: Office of Orthopedic Devices, OPEQ, CDRH</a:t>
            </a:r>
          </a:p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B2905C-886A-95E7-EB21-2BD1FA0F0E0D}"/>
              </a:ext>
            </a:extLst>
          </p:cNvPr>
          <p:cNvSpPr txBox="1"/>
          <p:nvPr/>
        </p:nvSpPr>
        <p:spPr>
          <a:xfrm>
            <a:off x="6919785" y="4609071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Christopher </a:t>
            </a:r>
            <a:r>
              <a:rPr lang="en-US" sz="1600" b="1" err="1"/>
              <a:t>Harner</a:t>
            </a:r>
            <a:br>
              <a:rPr lang="en-US" sz="1600" b="1"/>
            </a:br>
            <a:r>
              <a:rPr lang="en-US" sz="1400" b="1">
                <a:solidFill>
                  <a:srgbClr val="007FA3"/>
                </a:solidFill>
              </a:rPr>
              <a:t>FDA</a:t>
            </a:r>
            <a:br>
              <a:rPr lang="en-US" sz="1200"/>
            </a:br>
            <a:r>
              <a:rPr lang="en-US" sz="1200"/>
              <a:t>Division Director, OHT6: Office of Orthopedic Devices, OPEQ, CDRH</a:t>
            </a:r>
          </a:p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44686D5-8EAC-246C-6721-8325861EE980}"/>
              </a:ext>
            </a:extLst>
          </p:cNvPr>
          <p:cNvSpPr txBox="1"/>
          <p:nvPr/>
        </p:nvSpPr>
        <p:spPr>
          <a:xfrm>
            <a:off x="8550877" y="4609071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Laurence Coyne </a:t>
            </a:r>
            <a:br>
              <a:rPr lang="en-US" sz="1600" b="1"/>
            </a:br>
            <a:r>
              <a:rPr lang="en-US" sz="1400" b="1">
                <a:solidFill>
                  <a:srgbClr val="007FA3"/>
                </a:solidFill>
              </a:rPr>
              <a:t>FDA</a:t>
            </a:r>
            <a:br>
              <a:rPr lang="en-US" sz="1200"/>
            </a:br>
            <a:r>
              <a:rPr lang="en-US" sz="1200"/>
              <a:t>Division Director, OHT6: Office of Orthopedic Devices, OPEQ, CDRH</a:t>
            </a:r>
          </a:p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88EA1B3-4D62-C596-4A04-EA1772BF4C4D}"/>
              </a:ext>
            </a:extLst>
          </p:cNvPr>
          <p:cNvSpPr txBox="1"/>
          <p:nvPr/>
        </p:nvSpPr>
        <p:spPr>
          <a:xfrm>
            <a:off x="10206682" y="4609071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Laurence Coyne </a:t>
            </a:r>
            <a:br>
              <a:rPr lang="en-US" sz="1600" b="1"/>
            </a:br>
            <a:r>
              <a:rPr lang="en-US" sz="1400" b="1">
                <a:solidFill>
                  <a:srgbClr val="007FA3"/>
                </a:solidFill>
              </a:rPr>
              <a:t>FDA</a:t>
            </a:r>
            <a:br>
              <a:rPr lang="en-US" sz="1200"/>
            </a:br>
            <a:r>
              <a:rPr lang="en-US" sz="1200"/>
              <a:t>Division Director, OHT6: Office of Orthopedic Devices, OPEQ, CDRH</a:t>
            </a:r>
          </a:p>
          <a:p>
            <a:pPr algn="ctr"/>
            <a:endParaRPr lang="en-US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8FF62DFD-822A-E418-DE3F-2D76CDD9B321}"/>
              </a:ext>
            </a:extLst>
          </p:cNvPr>
          <p:cNvSpPr txBox="1">
            <a:spLocks/>
          </p:cNvSpPr>
          <p:nvPr/>
        </p:nvSpPr>
        <p:spPr>
          <a:xfrm>
            <a:off x="374848" y="2345203"/>
            <a:ext cx="9319970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7FA3"/>
                </a:solidFill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r>
              <a:rPr lang="en-US" sz="2400"/>
              <a:t>Medical XR Clinician Perspective on Clinical Innovation</a:t>
            </a: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721FBDB6-9C87-B931-C5CC-BC9063218C93}"/>
              </a:ext>
            </a:extLst>
          </p:cNvPr>
          <p:cNvSpPr txBox="1">
            <a:spLocks/>
          </p:cNvSpPr>
          <p:nvPr/>
        </p:nvSpPr>
        <p:spPr>
          <a:xfrm>
            <a:off x="8147865" y="2345203"/>
            <a:ext cx="361278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7FA3"/>
                </a:solidFill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US" sz="1800" b="0">
                <a:solidFill>
                  <a:schemeClr val="tx1"/>
                </a:solidFill>
              </a:rPr>
              <a:t>Tuesday, April 16</a:t>
            </a:r>
            <a:r>
              <a:rPr lang="en-US" sz="1800" b="0" baseline="30000">
                <a:solidFill>
                  <a:schemeClr val="tx1"/>
                </a:solidFill>
              </a:rPr>
              <a:t>th</a:t>
            </a:r>
            <a:endParaRPr lang="en-US" sz="1800" b="0">
              <a:solidFill>
                <a:schemeClr val="tx1"/>
              </a:solidFill>
            </a:endParaRPr>
          </a:p>
          <a:p>
            <a:pPr algn="r"/>
            <a:r>
              <a:rPr lang="en-US" sz="1200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1:30 PM – 2:30 PM</a:t>
            </a:r>
            <a:endParaRPr 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830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92B045B-58BA-8E85-9717-836E1435A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848" y="2345203"/>
            <a:ext cx="9319970" cy="701731"/>
          </a:xfrm>
        </p:spPr>
        <p:txBody>
          <a:bodyPr>
            <a:normAutofit/>
          </a:bodyPr>
          <a:lstStyle/>
          <a:p>
            <a:r>
              <a:rPr lang="en-US" sz="2400"/>
              <a:t>Medical XR Clinician Perspective on Clinical Innovation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FB11CCDD-FADC-AB35-BCE8-EE6954378AFF}"/>
              </a:ext>
            </a:extLst>
          </p:cNvPr>
          <p:cNvSpPr txBox="1">
            <a:spLocks/>
          </p:cNvSpPr>
          <p:nvPr/>
        </p:nvSpPr>
        <p:spPr>
          <a:xfrm>
            <a:off x="2497182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4E9CDA5E-410C-6D69-4E6C-F6FD5D8978E7}"/>
              </a:ext>
            </a:extLst>
          </p:cNvPr>
          <p:cNvSpPr txBox="1">
            <a:spLocks/>
          </p:cNvSpPr>
          <p:nvPr/>
        </p:nvSpPr>
        <p:spPr>
          <a:xfrm>
            <a:off x="4156165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B1DE282A-A370-60AE-21B6-FABE969BE1DF}"/>
              </a:ext>
            </a:extLst>
          </p:cNvPr>
          <p:cNvSpPr txBox="1">
            <a:spLocks/>
          </p:cNvSpPr>
          <p:nvPr/>
        </p:nvSpPr>
        <p:spPr>
          <a:xfrm>
            <a:off x="2497182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9" name="Picture 18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115CBA53-9E89-69A5-C8C6-77A1D22CD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61" y="3214641"/>
            <a:ext cx="1579781" cy="1579781"/>
          </a:xfrm>
          <a:prstGeom prst="rect">
            <a:avLst/>
          </a:prstGeom>
        </p:spPr>
      </p:pic>
      <p:pic>
        <p:nvPicPr>
          <p:cNvPr id="20" name="Picture 19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B22C888A-DBD5-B2F1-728A-12514810A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460" y="3214641"/>
            <a:ext cx="1579781" cy="1579781"/>
          </a:xfrm>
          <a:prstGeom prst="rect">
            <a:avLst/>
          </a:prstGeom>
        </p:spPr>
      </p:pic>
      <p:pic>
        <p:nvPicPr>
          <p:cNvPr id="21" name="Picture 20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D4AD7EA6-9C57-2BFB-6E21-1F8993FB6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6559" y="3214641"/>
            <a:ext cx="1579781" cy="1579781"/>
          </a:xfrm>
          <a:prstGeom prst="rect">
            <a:avLst/>
          </a:prstGeom>
        </p:spPr>
      </p:pic>
      <p:pic>
        <p:nvPicPr>
          <p:cNvPr id="22" name="Picture 21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3564BB6F-9BBD-7AED-D9CE-2D213BB58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658" y="3214641"/>
            <a:ext cx="1579781" cy="1579781"/>
          </a:xfrm>
          <a:prstGeom prst="rect">
            <a:avLst/>
          </a:prstGeom>
        </p:spPr>
      </p:pic>
      <p:pic>
        <p:nvPicPr>
          <p:cNvPr id="23" name="Picture 22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42826A8C-40B6-5DBB-C179-032A2C4D3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757" y="3214853"/>
            <a:ext cx="1579781" cy="1579781"/>
          </a:xfrm>
          <a:prstGeom prst="rect">
            <a:avLst/>
          </a:prstGeom>
        </p:spPr>
      </p:pic>
      <p:pic>
        <p:nvPicPr>
          <p:cNvPr id="24" name="Picture 23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D77A1867-D08C-7768-1DCF-B55D05314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3858" y="3214641"/>
            <a:ext cx="1579781" cy="157978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AC79D20-AB09-FD4E-89DF-0DE7542F1832}"/>
              </a:ext>
            </a:extLst>
          </p:cNvPr>
          <p:cNvSpPr txBox="1"/>
          <p:nvPr/>
        </p:nvSpPr>
        <p:spPr>
          <a:xfrm>
            <a:off x="2231458" y="4609070"/>
            <a:ext cx="1192427" cy="1567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F845E6-68EF-102D-2EEA-338E7F8CC551}"/>
              </a:ext>
            </a:extLst>
          </p:cNvPr>
          <p:cNvSpPr txBox="1"/>
          <p:nvPr/>
        </p:nvSpPr>
        <p:spPr>
          <a:xfrm>
            <a:off x="284206" y="4962129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Laurence Coyne </a:t>
            </a:r>
            <a:br>
              <a:rPr lang="en-US" sz="1600" b="1"/>
            </a:br>
            <a:r>
              <a:rPr lang="en-US" sz="1400" b="1">
                <a:solidFill>
                  <a:srgbClr val="007FA3"/>
                </a:solidFill>
              </a:rPr>
              <a:t>FDA</a:t>
            </a:r>
            <a:br>
              <a:rPr lang="en-US" sz="1200"/>
            </a:br>
            <a:r>
              <a:rPr lang="en-US" sz="1200"/>
              <a:t>Division Director, OHT6: Office of Orthopedic Devices, OPEQ, CDRH</a:t>
            </a:r>
          </a:p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CC86D6-03D8-B261-AAA0-853680DFE45D}"/>
              </a:ext>
            </a:extLst>
          </p:cNvPr>
          <p:cNvSpPr txBox="1"/>
          <p:nvPr/>
        </p:nvSpPr>
        <p:spPr>
          <a:xfrm>
            <a:off x="2255867" y="4962129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Laurence Coyne </a:t>
            </a:r>
            <a:br>
              <a:rPr lang="en-US" sz="1600" b="1"/>
            </a:br>
            <a:r>
              <a:rPr lang="en-US" sz="1400" b="1">
                <a:solidFill>
                  <a:srgbClr val="007FA3"/>
                </a:solidFill>
              </a:rPr>
              <a:t>FDA</a:t>
            </a:r>
            <a:br>
              <a:rPr lang="en-US" sz="1200"/>
            </a:br>
            <a:r>
              <a:rPr lang="en-US" sz="1200"/>
              <a:t>Division Director, OHT6: Office of Orthopedic Devices, OPEQ, CDRH</a:t>
            </a:r>
          </a:p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F7F8423-C3BE-1652-AE44-0BC55B4C5EFA}"/>
              </a:ext>
            </a:extLst>
          </p:cNvPr>
          <p:cNvSpPr txBox="1"/>
          <p:nvPr/>
        </p:nvSpPr>
        <p:spPr>
          <a:xfrm>
            <a:off x="4227528" y="4962129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Laurence Coyne </a:t>
            </a:r>
            <a:br>
              <a:rPr lang="en-US" sz="1600" b="1"/>
            </a:br>
            <a:r>
              <a:rPr lang="en-US" sz="1400" b="1">
                <a:solidFill>
                  <a:srgbClr val="007FA3"/>
                </a:solidFill>
              </a:rPr>
              <a:t>FDA</a:t>
            </a:r>
            <a:br>
              <a:rPr lang="en-US" sz="1200"/>
            </a:br>
            <a:r>
              <a:rPr lang="en-US" sz="1200"/>
              <a:t>Division Director, OHT6: Office of Orthopedic Devices, OPEQ, CDRH</a:t>
            </a:r>
          </a:p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E62522-F793-0CAD-C877-3C1E318DBD17}"/>
              </a:ext>
            </a:extLst>
          </p:cNvPr>
          <p:cNvSpPr txBox="1"/>
          <p:nvPr/>
        </p:nvSpPr>
        <p:spPr>
          <a:xfrm>
            <a:off x="6199189" y="4962129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Laurence Coyne </a:t>
            </a:r>
            <a:br>
              <a:rPr lang="en-US" sz="1600" b="1"/>
            </a:br>
            <a:r>
              <a:rPr lang="en-US" sz="1400" b="1">
                <a:solidFill>
                  <a:srgbClr val="007FA3"/>
                </a:solidFill>
              </a:rPr>
              <a:t>FDA</a:t>
            </a:r>
            <a:br>
              <a:rPr lang="en-US" sz="1200"/>
            </a:br>
            <a:r>
              <a:rPr lang="en-US" sz="1200"/>
              <a:t>Division Director, OHT6: Office of Orthopedic Devices, OPEQ, CDRH</a:t>
            </a:r>
          </a:p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B2905C-886A-95E7-EB21-2BD1FA0F0E0D}"/>
              </a:ext>
            </a:extLst>
          </p:cNvPr>
          <p:cNvSpPr txBox="1"/>
          <p:nvPr/>
        </p:nvSpPr>
        <p:spPr>
          <a:xfrm>
            <a:off x="8170850" y="4962129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Christopher </a:t>
            </a:r>
            <a:r>
              <a:rPr lang="en-US" sz="1600" b="1" err="1"/>
              <a:t>Harner</a:t>
            </a:r>
            <a:br>
              <a:rPr lang="en-US" sz="1600" b="1"/>
            </a:br>
            <a:r>
              <a:rPr lang="en-US" sz="1400" b="1">
                <a:solidFill>
                  <a:srgbClr val="007FA3"/>
                </a:solidFill>
              </a:rPr>
              <a:t>FDA</a:t>
            </a:r>
            <a:br>
              <a:rPr lang="en-US" sz="1200"/>
            </a:br>
            <a:r>
              <a:rPr lang="en-US" sz="1200"/>
              <a:t>Division Director, OHT6: Office of Orthopedic Devices, OPEQ, CDRH</a:t>
            </a:r>
          </a:p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44686D5-8EAC-246C-6721-8325861EE980}"/>
              </a:ext>
            </a:extLst>
          </p:cNvPr>
          <p:cNvSpPr txBox="1"/>
          <p:nvPr/>
        </p:nvSpPr>
        <p:spPr>
          <a:xfrm>
            <a:off x="10142513" y="4962129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Laurence Coyne </a:t>
            </a:r>
            <a:br>
              <a:rPr lang="en-US" sz="1600" b="1"/>
            </a:br>
            <a:r>
              <a:rPr lang="en-US" sz="1400" b="1">
                <a:solidFill>
                  <a:srgbClr val="007FA3"/>
                </a:solidFill>
              </a:rPr>
              <a:t>FDA</a:t>
            </a:r>
            <a:br>
              <a:rPr lang="en-US" sz="1200"/>
            </a:br>
            <a:r>
              <a:rPr lang="en-US" sz="1200"/>
              <a:t>Division Director, OHT6: Office of Orthopedic Devices, OPEQ, CDRH</a:t>
            </a:r>
          </a:p>
          <a:p>
            <a:pPr algn="ctr"/>
            <a:endParaRPr lang="en-US"/>
          </a:p>
        </p:txBody>
      </p:sp>
      <p:sp>
        <p:nvSpPr>
          <p:cNvPr id="38" name="Title 7">
            <a:extLst>
              <a:ext uri="{FF2B5EF4-FFF2-40B4-BE49-F238E27FC236}">
                <a16:creationId xmlns:a16="http://schemas.microsoft.com/office/drawing/2014/main" id="{0CE6D580-0D0A-410B-5ED4-5782F0C52755}"/>
              </a:ext>
            </a:extLst>
          </p:cNvPr>
          <p:cNvSpPr txBox="1">
            <a:spLocks/>
          </p:cNvSpPr>
          <p:nvPr/>
        </p:nvSpPr>
        <p:spPr>
          <a:xfrm>
            <a:off x="8147865" y="2345203"/>
            <a:ext cx="361278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7FA3"/>
                </a:solidFill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US" sz="1800" b="0">
                <a:solidFill>
                  <a:schemeClr val="tx1"/>
                </a:solidFill>
              </a:rPr>
              <a:t>Tuesday, April 16</a:t>
            </a:r>
            <a:r>
              <a:rPr lang="en-US" sz="1800" b="0" baseline="30000">
                <a:solidFill>
                  <a:schemeClr val="tx1"/>
                </a:solidFill>
              </a:rPr>
              <a:t>th</a:t>
            </a:r>
            <a:endParaRPr lang="en-US" sz="1800" b="0">
              <a:solidFill>
                <a:schemeClr val="tx1"/>
              </a:solidFill>
            </a:endParaRPr>
          </a:p>
          <a:p>
            <a:pPr algn="r"/>
            <a:r>
              <a:rPr lang="en-US" sz="1200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1:30 PM – 2:30 PM</a:t>
            </a:r>
            <a:endParaRPr 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369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92B045B-58BA-8E85-9717-836E1435A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848" y="2345203"/>
            <a:ext cx="9319970" cy="701731"/>
          </a:xfrm>
        </p:spPr>
        <p:txBody>
          <a:bodyPr>
            <a:normAutofit/>
          </a:bodyPr>
          <a:lstStyle/>
          <a:p>
            <a:r>
              <a:rPr lang="en-US" sz="2400"/>
              <a:t>Medical XR Clinician Perspective on Clinical Innovation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FB11CCDD-FADC-AB35-BCE8-EE6954378AFF}"/>
              </a:ext>
            </a:extLst>
          </p:cNvPr>
          <p:cNvSpPr txBox="1">
            <a:spLocks/>
          </p:cNvSpPr>
          <p:nvPr/>
        </p:nvSpPr>
        <p:spPr>
          <a:xfrm>
            <a:off x="2497182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4E9CDA5E-410C-6D69-4E6C-F6FD5D8978E7}"/>
              </a:ext>
            </a:extLst>
          </p:cNvPr>
          <p:cNvSpPr txBox="1">
            <a:spLocks/>
          </p:cNvSpPr>
          <p:nvPr/>
        </p:nvSpPr>
        <p:spPr>
          <a:xfrm>
            <a:off x="4156165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B1DE282A-A370-60AE-21B6-FABE969BE1DF}"/>
              </a:ext>
            </a:extLst>
          </p:cNvPr>
          <p:cNvSpPr txBox="1">
            <a:spLocks/>
          </p:cNvSpPr>
          <p:nvPr/>
        </p:nvSpPr>
        <p:spPr>
          <a:xfrm>
            <a:off x="2497182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9" name="Picture 18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115CBA53-9E89-69A5-C8C6-77A1D22CD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477" y="3280891"/>
            <a:ext cx="1579781" cy="1579781"/>
          </a:xfrm>
          <a:prstGeom prst="rect">
            <a:avLst/>
          </a:prstGeom>
        </p:spPr>
      </p:pic>
      <p:pic>
        <p:nvPicPr>
          <p:cNvPr id="20" name="Picture 19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B22C888A-DBD5-B2F1-728A-12514810A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133" y="3280891"/>
            <a:ext cx="1579781" cy="1579781"/>
          </a:xfrm>
          <a:prstGeom prst="rect">
            <a:avLst/>
          </a:prstGeom>
        </p:spPr>
      </p:pic>
      <p:pic>
        <p:nvPicPr>
          <p:cNvPr id="21" name="Picture 20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D4AD7EA6-9C57-2BFB-6E21-1F8993FB6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789" y="3280891"/>
            <a:ext cx="1579781" cy="1579781"/>
          </a:xfrm>
          <a:prstGeom prst="rect">
            <a:avLst/>
          </a:prstGeom>
        </p:spPr>
      </p:pic>
      <p:pic>
        <p:nvPicPr>
          <p:cNvPr id="22" name="Picture 21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3564BB6F-9BBD-7AED-D9CE-2D213BB58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445" y="3280891"/>
            <a:ext cx="1579781" cy="1579781"/>
          </a:xfrm>
          <a:prstGeom prst="rect">
            <a:avLst/>
          </a:prstGeom>
        </p:spPr>
      </p:pic>
      <p:pic>
        <p:nvPicPr>
          <p:cNvPr id="23" name="Picture 22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42826A8C-40B6-5DBB-C179-032A2C4D3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3099" y="3280891"/>
            <a:ext cx="1579781" cy="157978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AC79D20-AB09-FD4E-89DF-0DE7542F1832}"/>
              </a:ext>
            </a:extLst>
          </p:cNvPr>
          <p:cNvSpPr txBox="1"/>
          <p:nvPr/>
        </p:nvSpPr>
        <p:spPr>
          <a:xfrm>
            <a:off x="2231458" y="4609070"/>
            <a:ext cx="1192427" cy="1567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F845E6-68EF-102D-2EEA-338E7F8CC551}"/>
              </a:ext>
            </a:extLst>
          </p:cNvPr>
          <p:cNvSpPr txBox="1"/>
          <p:nvPr/>
        </p:nvSpPr>
        <p:spPr>
          <a:xfrm>
            <a:off x="691999" y="5028379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Laurence Coyne </a:t>
            </a:r>
            <a:br>
              <a:rPr lang="en-US" sz="1600" b="1"/>
            </a:br>
            <a:r>
              <a:rPr lang="en-US" sz="1400" b="1">
                <a:solidFill>
                  <a:srgbClr val="007FA3"/>
                </a:solidFill>
              </a:rPr>
              <a:t>FDA</a:t>
            </a:r>
            <a:br>
              <a:rPr lang="en-US" sz="1200"/>
            </a:br>
            <a:r>
              <a:rPr lang="en-US" sz="1200"/>
              <a:t>Division Director, OHT6: Office of Orthopedic Devices, OPEQ, CDRH</a:t>
            </a:r>
          </a:p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CC86D6-03D8-B261-AAA0-853680DFE45D}"/>
              </a:ext>
            </a:extLst>
          </p:cNvPr>
          <p:cNvSpPr txBox="1"/>
          <p:nvPr/>
        </p:nvSpPr>
        <p:spPr>
          <a:xfrm>
            <a:off x="2964438" y="5028379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Laurence Coyne </a:t>
            </a:r>
            <a:br>
              <a:rPr lang="en-US" sz="1600" b="1"/>
            </a:br>
            <a:r>
              <a:rPr lang="en-US" sz="1400" b="1">
                <a:solidFill>
                  <a:srgbClr val="007FA3"/>
                </a:solidFill>
              </a:rPr>
              <a:t>FDA</a:t>
            </a:r>
            <a:br>
              <a:rPr lang="en-US" sz="1200"/>
            </a:br>
            <a:r>
              <a:rPr lang="en-US" sz="1200"/>
              <a:t>Division Director, OHT6: Office of Orthopedic Devices, OPEQ, CDRH</a:t>
            </a:r>
          </a:p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F7F8423-C3BE-1652-AE44-0BC55B4C5EFA}"/>
              </a:ext>
            </a:extLst>
          </p:cNvPr>
          <p:cNvSpPr txBox="1"/>
          <p:nvPr/>
        </p:nvSpPr>
        <p:spPr>
          <a:xfrm>
            <a:off x="5236877" y="5028379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Laurence Coyne </a:t>
            </a:r>
            <a:br>
              <a:rPr lang="en-US" sz="1600" b="1"/>
            </a:br>
            <a:r>
              <a:rPr lang="en-US" sz="1400" b="1">
                <a:solidFill>
                  <a:srgbClr val="007FA3"/>
                </a:solidFill>
              </a:rPr>
              <a:t>FDA</a:t>
            </a:r>
            <a:br>
              <a:rPr lang="en-US" sz="1200"/>
            </a:br>
            <a:r>
              <a:rPr lang="en-US" sz="1200"/>
              <a:t>Division Director, OHT6: Office of Orthopedic Devices, OPEQ, CDRH</a:t>
            </a:r>
          </a:p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E62522-F793-0CAD-C877-3C1E318DBD17}"/>
              </a:ext>
            </a:extLst>
          </p:cNvPr>
          <p:cNvSpPr txBox="1"/>
          <p:nvPr/>
        </p:nvSpPr>
        <p:spPr>
          <a:xfrm>
            <a:off x="7509316" y="5028379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Laurence Coyne </a:t>
            </a:r>
            <a:br>
              <a:rPr lang="en-US" sz="1600" b="1"/>
            </a:br>
            <a:r>
              <a:rPr lang="en-US" sz="1400" b="1">
                <a:solidFill>
                  <a:srgbClr val="007FA3"/>
                </a:solidFill>
              </a:rPr>
              <a:t>FDA</a:t>
            </a:r>
            <a:br>
              <a:rPr lang="en-US" sz="1200"/>
            </a:br>
            <a:r>
              <a:rPr lang="en-US" sz="1200"/>
              <a:t>Division Director, OHT6: Office of Orthopedic Devices, OPEQ, CDRH</a:t>
            </a:r>
          </a:p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B2905C-886A-95E7-EB21-2BD1FA0F0E0D}"/>
              </a:ext>
            </a:extLst>
          </p:cNvPr>
          <p:cNvSpPr txBox="1"/>
          <p:nvPr/>
        </p:nvSpPr>
        <p:spPr>
          <a:xfrm>
            <a:off x="9781754" y="5028379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Christopher </a:t>
            </a:r>
            <a:r>
              <a:rPr lang="en-US" sz="1600" b="1" err="1"/>
              <a:t>Harner</a:t>
            </a:r>
            <a:br>
              <a:rPr lang="en-US" sz="1600" b="1"/>
            </a:br>
            <a:r>
              <a:rPr lang="en-US" sz="1400" b="1">
                <a:solidFill>
                  <a:srgbClr val="007FA3"/>
                </a:solidFill>
              </a:rPr>
              <a:t>FDA</a:t>
            </a:r>
            <a:br>
              <a:rPr lang="en-US" sz="1200"/>
            </a:br>
            <a:r>
              <a:rPr lang="en-US" sz="1200"/>
              <a:t>Division Director, OHT6: Office of Orthopedic Devices, OPEQ, CDRH</a:t>
            </a:r>
          </a:p>
          <a:p>
            <a:pPr algn="ctr"/>
            <a:endParaRPr lang="en-US"/>
          </a:p>
        </p:txBody>
      </p:sp>
      <p:sp>
        <p:nvSpPr>
          <p:cNvPr id="38" name="Title 7">
            <a:extLst>
              <a:ext uri="{FF2B5EF4-FFF2-40B4-BE49-F238E27FC236}">
                <a16:creationId xmlns:a16="http://schemas.microsoft.com/office/drawing/2014/main" id="{0CE6D580-0D0A-410B-5ED4-5782F0C52755}"/>
              </a:ext>
            </a:extLst>
          </p:cNvPr>
          <p:cNvSpPr txBox="1">
            <a:spLocks/>
          </p:cNvSpPr>
          <p:nvPr/>
        </p:nvSpPr>
        <p:spPr>
          <a:xfrm>
            <a:off x="8147865" y="2345203"/>
            <a:ext cx="361278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7FA3"/>
                </a:solidFill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US" sz="1800" b="0">
                <a:solidFill>
                  <a:schemeClr val="tx1"/>
                </a:solidFill>
              </a:rPr>
              <a:t>Tuesday, April 16</a:t>
            </a:r>
            <a:r>
              <a:rPr lang="en-US" sz="1800" b="0" baseline="30000">
                <a:solidFill>
                  <a:schemeClr val="tx1"/>
                </a:solidFill>
              </a:rPr>
              <a:t>th</a:t>
            </a:r>
            <a:endParaRPr lang="en-US" sz="1800" b="0">
              <a:solidFill>
                <a:schemeClr val="tx1"/>
              </a:solidFill>
            </a:endParaRPr>
          </a:p>
          <a:p>
            <a:pPr algn="r"/>
            <a:r>
              <a:rPr lang="en-US" sz="1200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1:30 PM – 2:30 PM</a:t>
            </a:r>
            <a:endParaRPr 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527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92B045B-58BA-8E85-9717-836E1435A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848" y="2345203"/>
            <a:ext cx="9319970" cy="701731"/>
          </a:xfrm>
        </p:spPr>
        <p:txBody>
          <a:bodyPr>
            <a:normAutofit/>
          </a:bodyPr>
          <a:lstStyle/>
          <a:p>
            <a:r>
              <a:rPr lang="en-US" sz="2400"/>
              <a:t>Medical XR Clinician Perspective on Clinical Innovation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FB11CCDD-FADC-AB35-BCE8-EE6954378AFF}"/>
              </a:ext>
            </a:extLst>
          </p:cNvPr>
          <p:cNvSpPr txBox="1">
            <a:spLocks/>
          </p:cNvSpPr>
          <p:nvPr/>
        </p:nvSpPr>
        <p:spPr>
          <a:xfrm>
            <a:off x="2497182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4E9CDA5E-410C-6D69-4E6C-F6FD5D8978E7}"/>
              </a:ext>
            </a:extLst>
          </p:cNvPr>
          <p:cNvSpPr txBox="1">
            <a:spLocks/>
          </p:cNvSpPr>
          <p:nvPr/>
        </p:nvSpPr>
        <p:spPr>
          <a:xfrm>
            <a:off x="4156165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B1DE282A-A370-60AE-21B6-FABE969BE1DF}"/>
              </a:ext>
            </a:extLst>
          </p:cNvPr>
          <p:cNvSpPr txBox="1">
            <a:spLocks/>
          </p:cNvSpPr>
          <p:nvPr/>
        </p:nvSpPr>
        <p:spPr>
          <a:xfrm>
            <a:off x="2497182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9" name="Picture 18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115CBA53-9E89-69A5-C8C6-77A1D22CD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921" y="3214641"/>
            <a:ext cx="1579781" cy="1579781"/>
          </a:xfrm>
          <a:prstGeom prst="rect">
            <a:avLst/>
          </a:prstGeom>
        </p:spPr>
      </p:pic>
      <p:pic>
        <p:nvPicPr>
          <p:cNvPr id="20" name="Picture 19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B22C888A-DBD5-B2F1-728A-12514810A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019" y="3214641"/>
            <a:ext cx="1579781" cy="1579781"/>
          </a:xfrm>
          <a:prstGeom prst="rect">
            <a:avLst/>
          </a:prstGeom>
        </p:spPr>
      </p:pic>
      <p:pic>
        <p:nvPicPr>
          <p:cNvPr id="21" name="Picture 20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D4AD7EA6-9C57-2BFB-6E21-1F8993FB6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117" y="3214641"/>
            <a:ext cx="1579781" cy="1579781"/>
          </a:xfrm>
          <a:prstGeom prst="rect">
            <a:avLst/>
          </a:prstGeom>
        </p:spPr>
      </p:pic>
      <p:pic>
        <p:nvPicPr>
          <p:cNvPr id="22" name="Picture 21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3564BB6F-9BBD-7AED-D9CE-2D213BB58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4216" y="3214641"/>
            <a:ext cx="1579781" cy="157978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AC79D20-AB09-FD4E-89DF-0DE7542F1832}"/>
              </a:ext>
            </a:extLst>
          </p:cNvPr>
          <p:cNvSpPr txBox="1"/>
          <p:nvPr/>
        </p:nvSpPr>
        <p:spPr>
          <a:xfrm>
            <a:off x="2231458" y="4609070"/>
            <a:ext cx="1192427" cy="1567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F845E6-68EF-102D-2EEA-338E7F8CC551}"/>
              </a:ext>
            </a:extLst>
          </p:cNvPr>
          <p:cNvSpPr txBox="1"/>
          <p:nvPr/>
        </p:nvSpPr>
        <p:spPr>
          <a:xfrm>
            <a:off x="1088443" y="4962129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Laurence Coyne </a:t>
            </a:r>
            <a:br>
              <a:rPr lang="en-US" sz="1600" b="1"/>
            </a:br>
            <a:r>
              <a:rPr lang="en-US" sz="1400" b="1">
                <a:solidFill>
                  <a:srgbClr val="007FA3"/>
                </a:solidFill>
              </a:rPr>
              <a:t>FDA</a:t>
            </a:r>
            <a:br>
              <a:rPr lang="en-US" sz="1200"/>
            </a:br>
            <a:r>
              <a:rPr lang="en-US" sz="1200"/>
              <a:t>Division Director, OHT6: Office of Orthopedic Devices, OPEQ, CDRH</a:t>
            </a:r>
          </a:p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CC86D6-03D8-B261-AAA0-853680DFE45D}"/>
              </a:ext>
            </a:extLst>
          </p:cNvPr>
          <p:cNvSpPr txBox="1"/>
          <p:nvPr/>
        </p:nvSpPr>
        <p:spPr>
          <a:xfrm>
            <a:off x="3859324" y="4962129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Laurence Coyne </a:t>
            </a:r>
            <a:br>
              <a:rPr lang="en-US" sz="1600" b="1"/>
            </a:br>
            <a:r>
              <a:rPr lang="en-US" sz="1400" b="1">
                <a:solidFill>
                  <a:srgbClr val="007FA3"/>
                </a:solidFill>
              </a:rPr>
              <a:t>FDA</a:t>
            </a:r>
            <a:br>
              <a:rPr lang="en-US" sz="1200"/>
            </a:br>
            <a:r>
              <a:rPr lang="en-US" sz="1200"/>
              <a:t>Division Director, OHT6: Office of Orthopedic Devices, OPEQ, CDRH</a:t>
            </a:r>
          </a:p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F7F8423-C3BE-1652-AE44-0BC55B4C5EFA}"/>
              </a:ext>
            </a:extLst>
          </p:cNvPr>
          <p:cNvSpPr txBox="1"/>
          <p:nvPr/>
        </p:nvSpPr>
        <p:spPr>
          <a:xfrm>
            <a:off x="6630205" y="4962129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Laurence Coyne </a:t>
            </a:r>
            <a:br>
              <a:rPr lang="en-US" sz="1600" b="1"/>
            </a:br>
            <a:r>
              <a:rPr lang="en-US" sz="1400" b="1">
                <a:solidFill>
                  <a:srgbClr val="007FA3"/>
                </a:solidFill>
              </a:rPr>
              <a:t>FDA</a:t>
            </a:r>
            <a:br>
              <a:rPr lang="en-US" sz="1200"/>
            </a:br>
            <a:r>
              <a:rPr lang="en-US" sz="1200"/>
              <a:t>Division Director, OHT6: Office of Orthopedic Devices, OPEQ, CDRH</a:t>
            </a:r>
          </a:p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E62522-F793-0CAD-C877-3C1E318DBD17}"/>
              </a:ext>
            </a:extLst>
          </p:cNvPr>
          <p:cNvSpPr txBox="1"/>
          <p:nvPr/>
        </p:nvSpPr>
        <p:spPr>
          <a:xfrm>
            <a:off x="9401087" y="4962129"/>
            <a:ext cx="1702470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Laurence Coyne </a:t>
            </a:r>
            <a:br>
              <a:rPr lang="en-US" sz="1600" b="1"/>
            </a:br>
            <a:r>
              <a:rPr lang="en-US" sz="1400" b="1">
                <a:solidFill>
                  <a:srgbClr val="007FA3"/>
                </a:solidFill>
              </a:rPr>
              <a:t>FDA</a:t>
            </a:r>
            <a:br>
              <a:rPr lang="en-US" sz="1200"/>
            </a:br>
            <a:r>
              <a:rPr lang="en-US" sz="1200"/>
              <a:t>Division Director, OHT6: Office of Orthopedic Devices, OPEQ, CDRH</a:t>
            </a:r>
          </a:p>
          <a:p>
            <a:pPr algn="ctr"/>
            <a:endParaRPr lang="en-US"/>
          </a:p>
        </p:txBody>
      </p:sp>
      <p:sp>
        <p:nvSpPr>
          <p:cNvPr id="38" name="Title 7">
            <a:extLst>
              <a:ext uri="{FF2B5EF4-FFF2-40B4-BE49-F238E27FC236}">
                <a16:creationId xmlns:a16="http://schemas.microsoft.com/office/drawing/2014/main" id="{0CE6D580-0D0A-410B-5ED4-5782F0C52755}"/>
              </a:ext>
            </a:extLst>
          </p:cNvPr>
          <p:cNvSpPr txBox="1">
            <a:spLocks/>
          </p:cNvSpPr>
          <p:nvPr/>
        </p:nvSpPr>
        <p:spPr>
          <a:xfrm>
            <a:off x="8147865" y="2345203"/>
            <a:ext cx="361278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7FA3"/>
                </a:solidFill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US" sz="1800" b="0">
                <a:solidFill>
                  <a:schemeClr val="tx1"/>
                </a:solidFill>
              </a:rPr>
              <a:t>Tuesday, April 16</a:t>
            </a:r>
            <a:r>
              <a:rPr lang="en-US" sz="1800" b="0" baseline="30000">
                <a:solidFill>
                  <a:schemeClr val="tx1"/>
                </a:solidFill>
              </a:rPr>
              <a:t>th</a:t>
            </a:r>
            <a:endParaRPr lang="en-US" sz="1800" b="0">
              <a:solidFill>
                <a:schemeClr val="tx1"/>
              </a:solidFill>
            </a:endParaRPr>
          </a:p>
          <a:p>
            <a:pPr algn="r"/>
            <a:r>
              <a:rPr lang="en-US" sz="1200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1:30 PM – 2:30 PM</a:t>
            </a:r>
            <a:endParaRPr 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025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92B045B-58BA-8E85-9717-836E1435A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848" y="2345203"/>
            <a:ext cx="9319970" cy="701731"/>
          </a:xfrm>
        </p:spPr>
        <p:txBody>
          <a:bodyPr>
            <a:normAutofit/>
          </a:bodyPr>
          <a:lstStyle/>
          <a:p>
            <a:r>
              <a:rPr lang="en-US" sz="2400"/>
              <a:t>Medical XR Clinician Perspective on Clinical Innovation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FB11CCDD-FADC-AB35-BCE8-EE6954378AFF}"/>
              </a:ext>
            </a:extLst>
          </p:cNvPr>
          <p:cNvSpPr txBox="1">
            <a:spLocks/>
          </p:cNvSpPr>
          <p:nvPr/>
        </p:nvSpPr>
        <p:spPr>
          <a:xfrm>
            <a:off x="2497182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4E9CDA5E-410C-6D69-4E6C-F6FD5D8978E7}"/>
              </a:ext>
            </a:extLst>
          </p:cNvPr>
          <p:cNvSpPr txBox="1">
            <a:spLocks/>
          </p:cNvSpPr>
          <p:nvPr/>
        </p:nvSpPr>
        <p:spPr>
          <a:xfrm>
            <a:off x="4156165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B1DE282A-A370-60AE-21B6-FABE969BE1DF}"/>
              </a:ext>
            </a:extLst>
          </p:cNvPr>
          <p:cNvSpPr txBox="1">
            <a:spLocks/>
          </p:cNvSpPr>
          <p:nvPr/>
        </p:nvSpPr>
        <p:spPr>
          <a:xfrm>
            <a:off x="2497182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9" name="Picture 18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115CBA53-9E89-69A5-C8C6-77A1D22CD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064" y="3152857"/>
            <a:ext cx="1579781" cy="1579781"/>
          </a:xfrm>
          <a:prstGeom prst="rect">
            <a:avLst/>
          </a:prstGeom>
        </p:spPr>
      </p:pic>
      <p:pic>
        <p:nvPicPr>
          <p:cNvPr id="20" name="Picture 19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B22C888A-DBD5-B2F1-728A-12514810A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162" y="3152857"/>
            <a:ext cx="1579781" cy="1579781"/>
          </a:xfrm>
          <a:prstGeom prst="rect">
            <a:avLst/>
          </a:prstGeom>
        </p:spPr>
      </p:pic>
      <p:pic>
        <p:nvPicPr>
          <p:cNvPr id="21" name="Picture 20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D4AD7EA6-9C57-2BFB-6E21-1F8993FB6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7260" y="3152857"/>
            <a:ext cx="1579781" cy="157978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AC79D20-AB09-FD4E-89DF-0DE7542F1832}"/>
              </a:ext>
            </a:extLst>
          </p:cNvPr>
          <p:cNvSpPr txBox="1"/>
          <p:nvPr/>
        </p:nvSpPr>
        <p:spPr>
          <a:xfrm>
            <a:off x="2231458" y="4609070"/>
            <a:ext cx="1192427" cy="1567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F845E6-68EF-102D-2EEA-338E7F8CC551}"/>
              </a:ext>
            </a:extLst>
          </p:cNvPr>
          <p:cNvSpPr txBox="1"/>
          <p:nvPr/>
        </p:nvSpPr>
        <p:spPr>
          <a:xfrm>
            <a:off x="2231457" y="4900345"/>
            <a:ext cx="2093407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Laurence Coyne </a:t>
            </a:r>
            <a:br>
              <a:rPr lang="en-US" sz="1600" b="1"/>
            </a:br>
            <a:r>
              <a:rPr lang="en-US" sz="1400" b="1">
                <a:solidFill>
                  <a:srgbClr val="007FA3"/>
                </a:solidFill>
              </a:rPr>
              <a:t>FDA</a:t>
            </a:r>
            <a:br>
              <a:rPr lang="en-US" sz="1200"/>
            </a:br>
            <a:r>
              <a:rPr lang="en-US" sz="1200"/>
              <a:t>Division Director, OHT6: Office of Orthopedic Devices, OPEQ, CDRH</a:t>
            </a:r>
          </a:p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CC86D6-03D8-B261-AAA0-853680DFE45D}"/>
              </a:ext>
            </a:extLst>
          </p:cNvPr>
          <p:cNvSpPr txBox="1"/>
          <p:nvPr/>
        </p:nvSpPr>
        <p:spPr>
          <a:xfrm>
            <a:off x="5078627" y="4900345"/>
            <a:ext cx="2012742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Laurence Coyne </a:t>
            </a:r>
            <a:br>
              <a:rPr lang="en-US" sz="1600" b="1"/>
            </a:br>
            <a:r>
              <a:rPr lang="en-US" sz="1400" b="1">
                <a:solidFill>
                  <a:srgbClr val="007FA3"/>
                </a:solidFill>
              </a:rPr>
              <a:t>FDA</a:t>
            </a:r>
            <a:br>
              <a:rPr lang="en-US" sz="1200"/>
            </a:br>
            <a:r>
              <a:rPr lang="en-US" sz="1200"/>
              <a:t>Division Director, OHT6: Office of Orthopedic Devices, OPEQ, CDRH</a:t>
            </a:r>
          </a:p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F7F8423-C3BE-1652-AE44-0BC55B4C5EFA}"/>
              </a:ext>
            </a:extLst>
          </p:cNvPr>
          <p:cNvSpPr txBox="1"/>
          <p:nvPr/>
        </p:nvSpPr>
        <p:spPr>
          <a:xfrm>
            <a:off x="7845132" y="4900345"/>
            <a:ext cx="2012742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Laurence Coyne </a:t>
            </a:r>
            <a:br>
              <a:rPr lang="en-US" sz="1600" b="1"/>
            </a:br>
            <a:r>
              <a:rPr lang="en-US" sz="1400" b="1">
                <a:solidFill>
                  <a:srgbClr val="007FA3"/>
                </a:solidFill>
              </a:rPr>
              <a:t>FDA</a:t>
            </a:r>
            <a:br>
              <a:rPr lang="en-US" sz="1200"/>
            </a:br>
            <a:r>
              <a:rPr lang="en-US" sz="1200"/>
              <a:t>Division Director, OHT6: Office of Orthopedic Devices, OPEQ, CDRH</a:t>
            </a:r>
          </a:p>
          <a:p>
            <a:pPr algn="ctr"/>
            <a:endParaRPr lang="en-US"/>
          </a:p>
        </p:txBody>
      </p:sp>
      <p:sp>
        <p:nvSpPr>
          <p:cNvPr id="38" name="Title 7">
            <a:extLst>
              <a:ext uri="{FF2B5EF4-FFF2-40B4-BE49-F238E27FC236}">
                <a16:creationId xmlns:a16="http://schemas.microsoft.com/office/drawing/2014/main" id="{0CE6D580-0D0A-410B-5ED4-5782F0C52755}"/>
              </a:ext>
            </a:extLst>
          </p:cNvPr>
          <p:cNvSpPr txBox="1">
            <a:spLocks/>
          </p:cNvSpPr>
          <p:nvPr/>
        </p:nvSpPr>
        <p:spPr>
          <a:xfrm>
            <a:off x="8147865" y="2345203"/>
            <a:ext cx="361278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7FA3"/>
                </a:solidFill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US" sz="1800" b="0">
                <a:solidFill>
                  <a:schemeClr val="tx1"/>
                </a:solidFill>
              </a:rPr>
              <a:t>Tuesday, April 16</a:t>
            </a:r>
            <a:r>
              <a:rPr lang="en-US" sz="1800" b="0" baseline="30000">
                <a:solidFill>
                  <a:schemeClr val="tx1"/>
                </a:solidFill>
              </a:rPr>
              <a:t>th</a:t>
            </a:r>
            <a:endParaRPr lang="en-US" sz="1800" b="0">
              <a:solidFill>
                <a:schemeClr val="tx1"/>
              </a:solidFill>
            </a:endParaRPr>
          </a:p>
          <a:p>
            <a:pPr algn="r"/>
            <a:r>
              <a:rPr lang="en-US" sz="1200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1:30 PM – 2:30 PM</a:t>
            </a:r>
            <a:endParaRPr 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360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92B045B-58BA-8E85-9717-836E1435A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848" y="2345203"/>
            <a:ext cx="9319970" cy="701731"/>
          </a:xfrm>
        </p:spPr>
        <p:txBody>
          <a:bodyPr>
            <a:normAutofit/>
          </a:bodyPr>
          <a:lstStyle/>
          <a:p>
            <a:r>
              <a:rPr lang="en-US" sz="2400"/>
              <a:t>Medical XR Clinician Perspective on Clinical Innovation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FB11CCDD-FADC-AB35-BCE8-EE6954378AFF}"/>
              </a:ext>
            </a:extLst>
          </p:cNvPr>
          <p:cNvSpPr txBox="1">
            <a:spLocks/>
          </p:cNvSpPr>
          <p:nvPr/>
        </p:nvSpPr>
        <p:spPr>
          <a:xfrm>
            <a:off x="2497182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4E9CDA5E-410C-6D69-4E6C-F6FD5D8978E7}"/>
              </a:ext>
            </a:extLst>
          </p:cNvPr>
          <p:cNvSpPr txBox="1">
            <a:spLocks/>
          </p:cNvSpPr>
          <p:nvPr/>
        </p:nvSpPr>
        <p:spPr>
          <a:xfrm>
            <a:off x="4156165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B1DE282A-A370-60AE-21B6-FABE969BE1DF}"/>
              </a:ext>
            </a:extLst>
          </p:cNvPr>
          <p:cNvSpPr txBox="1">
            <a:spLocks/>
          </p:cNvSpPr>
          <p:nvPr/>
        </p:nvSpPr>
        <p:spPr>
          <a:xfrm>
            <a:off x="2497182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9" name="Picture 18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115CBA53-9E89-69A5-C8C6-77A1D22CD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064" y="3152857"/>
            <a:ext cx="1579781" cy="1579781"/>
          </a:xfrm>
          <a:prstGeom prst="rect">
            <a:avLst/>
          </a:prstGeom>
        </p:spPr>
      </p:pic>
      <p:pic>
        <p:nvPicPr>
          <p:cNvPr id="21" name="Picture 20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D4AD7EA6-9C57-2BFB-6E21-1F8993FB6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7260" y="3152857"/>
            <a:ext cx="1579781" cy="157978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AC79D20-AB09-FD4E-89DF-0DE7542F1832}"/>
              </a:ext>
            </a:extLst>
          </p:cNvPr>
          <p:cNvSpPr txBox="1"/>
          <p:nvPr/>
        </p:nvSpPr>
        <p:spPr>
          <a:xfrm>
            <a:off x="2231458" y="4609070"/>
            <a:ext cx="1192427" cy="1567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F845E6-68EF-102D-2EEA-338E7F8CC551}"/>
              </a:ext>
            </a:extLst>
          </p:cNvPr>
          <p:cNvSpPr txBox="1"/>
          <p:nvPr/>
        </p:nvSpPr>
        <p:spPr>
          <a:xfrm>
            <a:off x="2231457" y="4900345"/>
            <a:ext cx="2093407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Laurence Coyne </a:t>
            </a:r>
            <a:br>
              <a:rPr lang="en-US" sz="1600" b="1"/>
            </a:br>
            <a:r>
              <a:rPr lang="en-US" sz="1400" b="1">
                <a:solidFill>
                  <a:srgbClr val="007FA3"/>
                </a:solidFill>
              </a:rPr>
              <a:t>FDA</a:t>
            </a:r>
            <a:br>
              <a:rPr lang="en-US" sz="1200"/>
            </a:br>
            <a:r>
              <a:rPr lang="en-US" sz="1200"/>
              <a:t>Division Director, OHT6: Office of Orthopedic Devices, OPEQ, CDRH</a:t>
            </a:r>
          </a:p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F7F8423-C3BE-1652-AE44-0BC55B4C5EFA}"/>
              </a:ext>
            </a:extLst>
          </p:cNvPr>
          <p:cNvSpPr txBox="1"/>
          <p:nvPr/>
        </p:nvSpPr>
        <p:spPr>
          <a:xfrm>
            <a:off x="7845132" y="4900345"/>
            <a:ext cx="2012742" cy="166816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b="1"/>
              <a:t>Laurence Coyne </a:t>
            </a:r>
            <a:br>
              <a:rPr lang="en-US" sz="1600" b="1"/>
            </a:br>
            <a:r>
              <a:rPr lang="en-US" sz="1400" b="1">
                <a:solidFill>
                  <a:srgbClr val="007FA3"/>
                </a:solidFill>
              </a:rPr>
              <a:t>FDA</a:t>
            </a:r>
            <a:br>
              <a:rPr lang="en-US" sz="1200"/>
            </a:br>
            <a:r>
              <a:rPr lang="en-US" sz="1200"/>
              <a:t>Division Director, OHT6: Office of Orthopedic Devices, OPEQ, CDRH</a:t>
            </a:r>
          </a:p>
          <a:p>
            <a:pPr algn="ctr"/>
            <a:endParaRPr lang="en-US"/>
          </a:p>
        </p:txBody>
      </p:sp>
      <p:sp>
        <p:nvSpPr>
          <p:cNvPr id="38" name="Title 7">
            <a:extLst>
              <a:ext uri="{FF2B5EF4-FFF2-40B4-BE49-F238E27FC236}">
                <a16:creationId xmlns:a16="http://schemas.microsoft.com/office/drawing/2014/main" id="{0CE6D580-0D0A-410B-5ED4-5782F0C52755}"/>
              </a:ext>
            </a:extLst>
          </p:cNvPr>
          <p:cNvSpPr txBox="1">
            <a:spLocks/>
          </p:cNvSpPr>
          <p:nvPr/>
        </p:nvSpPr>
        <p:spPr>
          <a:xfrm>
            <a:off x="8147865" y="2345203"/>
            <a:ext cx="361278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7FA3"/>
                </a:solidFill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US" sz="1800" b="0">
                <a:solidFill>
                  <a:schemeClr val="tx1"/>
                </a:solidFill>
              </a:rPr>
              <a:t>Tuesday, April 16</a:t>
            </a:r>
            <a:r>
              <a:rPr lang="en-US" sz="1800" b="0" baseline="30000">
                <a:solidFill>
                  <a:schemeClr val="tx1"/>
                </a:solidFill>
              </a:rPr>
              <a:t>th</a:t>
            </a:r>
            <a:endParaRPr lang="en-US" sz="1800" b="0">
              <a:solidFill>
                <a:schemeClr val="tx1"/>
              </a:solidFill>
            </a:endParaRPr>
          </a:p>
          <a:p>
            <a:pPr algn="r"/>
            <a:r>
              <a:rPr lang="en-US" sz="1200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1:30 PM – 2:30 PM</a:t>
            </a:r>
            <a:endParaRPr 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151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92B045B-58BA-8E85-9717-836E1435A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848" y="2345203"/>
            <a:ext cx="9319970" cy="701731"/>
          </a:xfrm>
        </p:spPr>
        <p:txBody>
          <a:bodyPr>
            <a:normAutofit/>
          </a:bodyPr>
          <a:lstStyle/>
          <a:p>
            <a:r>
              <a:rPr lang="en-US" sz="2400"/>
              <a:t>Medical XR Clinician Perspective on Clinical Innovation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FB11CCDD-FADC-AB35-BCE8-EE6954378AFF}"/>
              </a:ext>
            </a:extLst>
          </p:cNvPr>
          <p:cNvSpPr txBox="1">
            <a:spLocks/>
          </p:cNvSpPr>
          <p:nvPr/>
        </p:nvSpPr>
        <p:spPr>
          <a:xfrm>
            <a:off x="2497182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4E9CDA5E-410C-6D69-4E6C-F6FD5D8978E7}"/>
              </a:ext>
            </a:extLst>
          </p:cNvPr>
          <p:cNvSpPr txBox="1">
            <a:spLocks/>
          </p:cNvSpPr>
          <p:nvPr/>
        </p:nvSpPr>
        <p:spPr>
          <a:xfrm>
            <a:off x="4156165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B1DE282A-A370-60AE-21B6-FABE969BE1DF}"/>
              </a:ext>
            </a:extLst>
          </p:cNvPr>
          <p:cNvSpPr txBox="1">
            <a:spLocks/>
          </p:cNvSpPr>
          <p:nvPr/>
        </p:nvSpPr>
        <p:spPr>
          <a:xfrm>
            <a:off x="2497182" y="1825625"/>
            <a:ext cx="142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7555D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9" name="Picture 18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115CBA53-9E89-69A5-C8C6-77A1D22CD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34" y="3280592"/>
            <a:ext cx="2512706" cy="251270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AC79D20-AB09-FD4E-89DF-0DE7542F1832}"/>
              </a:ext>
            </a:extLst>
          </p:cNvPr>
          <p:cNvSpPr txBox="1"/>
          <p:nvPr/>
        </p:nvSpPr>
        <p:spPr>
          <a:xfrm>
            <a:off x="2231458" y="4609070"/>
            <a:ext cx="1192427" cy="1567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F845E6-68EF-102D-2EEA-338E7F8CC551}"/>
              </a:ext>
            </a:extLst>
          </p:cNvPr>
          <p:cNvSpPr txBox="1"/>
          <p:nvPr/>
        </p:nvSpPr>
        <p:spPr>
          <a:xfrm>
            <a:off x="3320038" y="3811067"/>
            <a:ext cx="3093927" cy="1991733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r>
              <a:rPr lang="en-US" sz="2800" b="1"/>
              <a:t>Laurence Coyne </a:t>
            </a:r>
            <a:br>
              <a:rPr lang="en-US" sz="2800" b="1"/>
            </a:br>
            <a:r>
              <a:rPr lang="en-US" b="1">
                <a:solidFill>
                  <a:srgbClr val="007FA3"/>
                </a:solidFill>
              </a:rPr>
              <a:t>FDA</a:t>
            </a:r>
            <a:br>
              <a:rPr lang="en-US" sz="2800"/>
            </a:br>
            <a:r>
              <a:rPr lang="en-US" sz="1700"/>
              <a:t>Division Director, OHT6: Office of Orthopedic Devices, OPEQ, CDRH</a:t>
            </a:r>
          </a:p>
          <a:p>
            <a:endParaRPr lang="en-US"/>
          </a:p>
        </p:txBody>
      </p:sp>
      <p:sp>
        <p:nvSpPr>
          <p:cNvPr id="38" name="Title 7">
            <a:extLst>
              <a:ext uri="{FF2B5EF4-FFF2-40B4-BE49-F238E27FC236}">
                <a16:creationId xmlns:a16="http://schemas.microsoft.com/office/drawing/2014/main" id="{0CE6D580-0D0A-410B-5ED4-5782F0C52755}"/>
              </a:ext>
            </a:extLst>
          </p:cNvPr>
          <p:cNvSpPr txBox="1">
            <a:spLocks/>
          </p:cNvSpPr>
          <p:nvPr/>
        </p:nvSpPr>
        <p:spPr>
          <a:xfrm>
            <a:off x="8147865" y="2345203"/>
            <a:ext cx="361278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7FA3"/>
                </a:solidFill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US" sz="1800" b="0">
                <a:solidFill>
                  <a:schemeClr val="tx1"/>
                </a:solidFill>
              </a:rPr>
              <a:t>Tuesday, April 16</a:t>
            </a:r>
            <a:r>
              <a:rPr lang="en-US" sz="1800" b="0" baseline="30000">
                <a:solidFill>
                  <a:schemeClr val="tx1"/>
                </a:solidFill>
              </a:rPr>
              <a:t>th</a:t>
            </a:r>
            <a:endParaRPr lang="en-US" sz="1800" b="0">
              <a:solidFill>
                <a:schemeClr val="tx1"/>
              </a:solidFill>
            </a:endParaRPr>
          </a:p>
          <a:p>
            <a:pPr algn="r"/>
            <a:r>
              <a:rPr lang="en-US" sz="1200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1:30 PM – 2:30 PM</a:t>
            </a:r>
            <a:endParaRPr 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644451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MDIC">
      <a:dk1>
        <a:srgbClr val="47555D"/>
      </a:dk1>
      <a:lt1>
        <a:srgbClr val="FFFFFF"/>
      </a:lt1>
      <a:dk2>
        <a:srgbClr val="47555D"/>
      </a:dk2>
      <a:lt2>
        <a:srgbClr val="E5F2F6"/>
      </a:lt2>
      <a:accent1>
        <a:srgbClr val="00AB83"/>
      </a:accent1>
      <a:accent2>
        <a:srgbClr val="CEDC00"/>
      </a:accent2>
      <a:accent3>
        <a:srgbClr val="007FA3"/>
      </a:accent3>
      <a:accent4>
        <a:srgbClr val="AA4C7D"/>
      </a:accent4>
      <a:accent5>
        <a:srgbClr val="671E75"/>
      </a:accent5>
      <a:accent6>
        <a:srgbClr val="DC4405"/>
      </a:accent6>
      <a:hlink>
        <a:srgbClr val="492CA9"/>
      </a:hlink>
      <a:folHlink>
        <a:srgbClr val="AA4C7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XR-2024-Powerpoint-Template" id="{D81AC385-C932-9C4A-8F8F-DDD9DB74064E}" vid="{1EAC19B5-9C85-274A-B1AA-39CBFD5228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2_Office Theme</vt:lpstr>
      <vt:lpstr>PowerPoint Presentation</vt:lpstr>
      <vt:lpstr>Medical XR Clinician Perspective on Clinical Innovation</vt:lpstr>
      <vt:lpstr>Medical XR Clinician Perspective on Clinical Innovation</vt:lpstr>
      <vt:lpstr>Medical XR Clinician Perspective on Clinical Innovation</vt:lpstr>
      <vt:lpstr>Medical XR Clinician Perspective on Clinical Innovation</vt:lpstr>
      <vt:lpstr>Medical XR Clinician Perspective on Clinical Innovation</vt:lpstr>
      <vt:lpstr>Medical XR Clinician Perspective on Clinical Innovation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Leigh Williams</dc:creator>
  <cp:revision>1</cp:revision>
  <dcterms:created xsi:type="dcterms:W3CDTF">2023-09-06T15:38:43Z</dcterms:created>
  <dcterms:modified xsi:type="dcterms:W3CDTF">2024-03-15T19:27:02Z</dcterms:modified>
</cp:coreProperties>
</file>