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 id="2147483698" r:id="rId6"/>
  </p:sldMasterIdLst>
  <p:notesMasterIdLst>
    <p:notesMasterId r:id="rId23"/>
  </p:notesMasterIdLst>
  <p:sldIdLst>
    <p:sldId id="2146847377" r:id="rId7"/>
    <p:sldId id="265" r:id="rId8"/>
    <p:sldId id="282" r:id="rId9"/>
    <p:sldId id="2146847375" r:id="rId10"/>
    <p:sldId id="2146847484" r:id="rId11"/>
    <p:sldId id="261" r:id="rId12"/>
    <p:sldId id="2146847479" r:id="rId13"/>
    <p:sldId id="2146847481" r:id="rId14"/>
    <p:sldId id="2146847482" r:id="rId15"/>
    <p:sldId id="2146847480" r:id="rId16"/>
    <p:sldId id="2146847384" r:id="rId17"/>
    <p:sldId id="2146847483" r:id="rId18"/>
    <p:sldId id="2146847381" r:id="rId19"/>
    <p:sldId id="264" r:id="rId20"/>
    <p:sldId id="2146847476" r:id="rId21"/>
    <p:sldId id="2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144F2-CF6A-7B47-BAB0-E63055AF1F1A}" v="1009" dt="2025-08-07T14:53:56.334"/>
    <p1510:client id="{4B76DAF3-D6BD-AFAF-5B84-E1581B70F7EC}" v="20" dt="2025-08-07T13:55:17.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2"/>
    <p:restoredTop sz="94675"/>
  </p:normalViewPr>
  <p:slideViewPr>
    <p:cSldViewPr snapToGrid="0">
      <p:cViewPr>
        <p:scale>
          <a:sx n="82" d="100"/>
          <a:sy n="82" d="100"/>
        </p:scale>
        <p:origin x="744"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lifesciencealley.sharepoint.com/sites/SPIMPAEWorkingGroup/Shared%20Documents/Attribute%20Library%20Research%20(Jonah)/Attribute%20Library%20Cross%20Compar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ifesciencealley.sharepoint.com/sites/SPIMPAEWorkingGroup/Shared%20Documents/Attribute%20Library%20Research%20(Jonah)/Attribute%20Library%20Cross%20Comparis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US"/>
              <a:t>Disease Breakdown by Attribute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pieChart>
        <c:varyColors val="1"/>
        <c:ser>
          <c:idx val="0"/>
          <c:order val="0"/>
          <c:tx>
            <c:strRef>
              <c:f>'Data Breakdown - Pitch Deck'!$F$3</c:f>
              <c:strCache>
                <c:ptCount val="1"/>
                <c:pt idx="0">
                  <c:v>Number of Attributes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1E9-BF46-98E5-8F3B5A8A50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1E9-BF46-98E5-8F3B5A8A50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E9-BF46-98E5-8F3B5A8A50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1E9-BF46-98E5-8F3B5A8A503E}"/>
              </c:ext>
            </c:extLst>
          </c:dPt>
          <c:dLbls>
            <c:dLbl>
              <c:idx val="2"/>
              <c:layout>
                <c:manualLayout>
                  <c:x val="0.31082474536244953"/>
                  <c:y val="-4.79094114571106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1E9-BF46-98E5-8F3B5A8A503E}"/>
                </c:ext>
              </c:extLst>
            </c:dLbl>
            <c:spPr>
              <a:solidFill>
                <a:srgbClr val="FFFFFF"/>
              </a:solidFill>
              <a:ln>
                <a:solidFill>
                  <a:srgbClr val="47555D">
                    <a:lumMod val="25000"/>
                    <a:lumOff val="7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 Breakdown - Pitch Deck'!$E$4:$E$7</c:f>
              <c:strCache>
                <c:ptCount val="4"/>
                <c:pt idx="0">
                  <c:v>Cardiology</c:v>
                </c:pt>
                <c:pt idx="1">
                  <c:v>Diabetes</c:v>
                </c:pt>
                <c:pt idx="2">
                  <c:v>Neurology</c:v>
                </c:pt>
                <c:pt idx="3">
                  <c:v>Oncology</c:v>
                </c:pt>
              </c:strCache>
            </c:strRef>
          </c:cat>
          <c:val>
            <c:numRef>
              <c:f>'Data Breakdown - Pitch Deck'!$F$4:$F$7</c:f>
              <c:numCache>
                <c:formatCode>General</c:formatCode>
                <c:ptCount val="4"/>
                <c:pt idx="0">
                  <c:v>314</c:v>
                </c:pt>
                <c:pt idx="1">
                  <c:v>90</c:v>
                </c:pt>
                <c:pt idx="2">
                  <c:v>372</c:v>
                </c:pt>
                <c:pt idx="3">
                  <c:v>405</c:v>
                </c:pt>
              </c:numCache>
            </c:numRef>
          </c:val>
          <c:extLst>
            <c:ext xmlns:c16="http://schemas.microsoft.com/office/drawing/2014/chart" uri="{C3380CC4-5D6E-409C-BE32-E72D297353CC}">
              <c16:uniqueId val="{00000008-91E9-BF46-98E5-8F3B5A8A503E}"/>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r>
              <a:rPr lang="en-US"/>
              <a:t>Disease Breakdown by Study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50000"/>
                </a:schemeClr>
              </a:solidFill>
              <a:latin typeface="+mn-lt"/>
              <a:ea typeface="+mn-ea"/>
              <a:cs typeface="+mn-cs"/>
            </a:defRPr>
          </a:pPr>
          <a:endParaRPr lang="en-US"/>
        </a:p>
      </c:txPr>
    </c:title>
    <c:autoTitleDeleted val="0"/>
    <c:plotArea>
      <c:layout/>
      <c:pieChart>
        <c:varyColors val="1"/>
        <c:ser>
          <c:idx val="0"/>
          <c:order val="0"/>
          <c:tx>
            <c:strRef>
              <c:f>'Data Breakdown - Pitch Deck'!$C$3</c:f>
              <c:strCache>
                <c:ptCount val="1"/>
                <c:pt idx="0">
                  <c:v>Number of Studies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55-2D4B-95F8-97F48D8397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55-2D4B-95F8-97F48D8397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555-2D4B-95F8-97F48D8397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55-2D4B-95F8-97F48D8397B7}"/>
              </c:ext>
            </c:extLst>
          </c:dPt>
          <c:dLbls>
            <c:dLbl>
              <c:idx val="2"/>
              <c:layout>
                <c:manualLayout>
                  <c:x val="0.24196066187948798"/>
                  <c:y val="-3.31680637105400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555-2D4B-95F8-97F48D8397B7}"/>
                </c:ext>
              </c:extLst>
            </c:dLbl>
            <c:spPr>
              <a:solidFill>
                <a:srgbClr val="FFFFFF"/>
              </a:solidFill>
              <a:ln>
                <a:solidFill>
                  <a:srgbClr val="47555D">
                    <a:lumMod val="25000"/>
                    <a:lumOff val="75000"/>
                  </a:srgb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tx1">
                        <a:lumMod val="50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'Data Breakdown - Pitch Deck'!$B$4:$B$7</c:f>
              <c:strCache>
                <c:ptCount val="4"/>
                <c:pt idx="0">
                  <c:v>Cardiology</c:v>
                </c:pt>
                <c:pt idx="1">
                  <c:v>Diabetes</c:v>
                </c:pt>
                <c:pt idx="2">
                  <c:v>Neurology</c:v>
                </c:pt>
                <c:pt idx="3">
                  <c:v>Oncology</c:v>
                </c:pt>
              </c:strCache>
            </c:strRef>
          </c:cat>
          <c:val>
            <c:numRef>
              <c:f>'Data Breakdown - Pitch Deck'!$C$4:$C$7</c:f>
              <c:numCache>
                <c:formatCode>General</c:formatCode>
                <c:ptCount val="4"/>
                <c:pt idx="0">
                  <c:v>46</c:v>
                </c:pt>
                <c:pt idx="1">
                  <c:v>15</c:v>
                </c:pt>
                <c:pt idx="2">
                  <c:v>48</c:v>
                </c:pt>
                <c:pt idx="3">
                  <c:v>62</c:v>
                </c:pt>
              </c:numCache>
            </c:numRef>
          </c:val>
          <c:extLst>
            <c:ext xmlns:c16="http://schemas.microsoft.com/office/drawing/2014/chart" uri="{C3380CC4-5D6E-409C-BE32-E72D297353CC}">
              <c16:uniqueId val="{00000008-9555-2D4B-95F8-97F48D8397B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EB843-643A-4749-B95E-3ECCF4CC45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492F3D6-6491-A842-9B17-40B8402907D4}">
      <dgm:prSet custT="1"/>
      <dgm:spPr/>
      <dgm:t>
        <a:bodyPr/>
        <a:lstStyle/>
        <a:p>
          <a:r>
            <a:rPr lang="en-US" sz="2000" b="1" dirty="0">
              <a:latin typeface="Source Sans Pro" panose="020B0503030403020204" pitchFamily="34" charset="0"/>
            </a:rPr>
            <a:t>Potential Users: </a:t>
          </a:r>
          <a:endParaRPr lang="en-US" sz="2000" dirty="0">
            <a:latin typeface="Source Sans Pro" panose="020B0503030403020204" pitchFamily="34" charset="0"/>
          </a:endParaRPr>
        </a:p>
      </dgm:t>
    </dgm:pt>
    <dgm:pt modelId="{711C6719-E23A-E748-BB63-0DC707DA41EE}" type="parTrans" cxnId="{7790AC49-6801-E64F-A309-5FB45BF30F5D}">
      <dgm:prSet/>
      <dgm:spPr/>
      <dgm:t>
        <a:bodyPr/>
        <a:lstStyle/>
        <a:p>
          <a:endParaRPr lang="en-US">
            <a:latin typeface="Source Sans Pro" panose="020B0503030403020204" pitchFamily="34" charset="0"/>
          </a:endParaRPr>
        </a:p>
      </dgm:t>
    </dgm:pt>
    <dgm:pt modelId="{7EA99A1F-5BDA-EF44-9653-A8391F315E68}" type="sibTrans" cxnId="{7790AC49-6801-E64F-A309-5FB45BF30F5D}">
      <dgm:prSet/>
      <dgm:spPr/>
      <dgm:t>
        <a:bodyPr/>
        <a:lstStyle/>
        <a:p>
          <a:endParaRPr lang="en-US">
            <a:latin typeface="Source Sans Pro" panose="020B0503030403020204" pitchFamily="34" charset="0"/>
          </a:endParaRPr>
        </a:p>
      </dgm:t>
    </dgm:pt>
    <dgm:pt modelId="{404BFFD0-EB4A-A34F-8289-D1B1B59105AF}">
      <dgm:prSet/>
      <dgm:spPr/>
      <dgm:t>
        <a:bodyPr/>
        <a:lstStyle/>
        <a:p>
          <a:r>
            <a:rPr lang="en-US">
              <a:latin typeface="Source Sans Pro" panose="020B0503030403020204" pitchFamily="34" charset="0"/>
            </a:rPr>
            <a:t>Patient Preference Researchers</a:t>
          </a:r>
        </a:p>
      </dgm:t>
    </dgm:pt>
    <dgm:pt modelId="{BD92B5F5-62B2-4A4B-AC74-689E3E7A183A}" type="parTrans" cxnId="{DDD2D5F9-38C9-C441-A785-FE7957AA8598}">
      <dgm:prSet/>
      <dgm:spPr/>
      <dgm:t>
        <a:bodyPr/>
        <a:lstStyle/>
        <a:p>
          <a:endParaRPr lang="en-US">
            <a:latin typeface="Source Sans Pro" panose="020B0503030403020204" pitchFamily="34" charset="0"/>
          </a:endParaRPr>
        </a:p>
      </dgm:t>
    </dgm:pt>
    <dgm:pt modelId="{4CFA2535-40ED-AF4E-A854-F7E3666A4E2A}" type="sibTrans" cxnId="{DDD2D5F9-38C9-C441-A785-FE7957AA8598}">
      <dgm:prSet/>
      <dgm:spPr/>
      <dgm:t>
        <a:bodyPr/>
        <a:lstStyle/>
        <a:p>
          <a:endParaRPr lang="en-US">
            <a:latin typeface="Source Sans Pro" panose="020B0503030403020204" pitchFamily="34" charset="0"/>
          </a:endParaRPr>
        </a:p>
      </dgm:t>
    </dgm:pt>
    <dgm:pt modelId="{B4960CAE-77C2-4E49-A9D6-37BE0CCC9605}">
      <dgm:prSet/>
      <dgm:spPr/>
      <dgm:t>
        <a:bodyPr/>
        <a:lstStyle/>
        <a:p>
          <a:r>
            <a:rPr lang="en-US">
              <a:latin typeface="Source Sans Pro" panose="020B0503030403020204" pitchFamily="34" charset="0"/>
            </a:rPr>
            <a:t>Industry Clinical Trial Developers</a:t>
          </a:r>
        </a:p>
      </dgm:t>
    </dgm:pt>
    <dgm:pt modelId="{D216E4D9-9038-3C40-BB06-BF59B328FD47}" type="parTrans" cxnId="{A1CDD59C-7169-ED46-99A6-118E5D1885B7}">
      <dgm:prSet/>
      <dgm:spPr/>
      <dgm:t>
        <a:bodyPr/>
        <a:lstStyle/>
        <a:p>
          <a:endParaRPr lang="en-US">
            <a:latin typeface="Source Sans Pro" panose="020B0503030403020204" pitchFamily="34" charset="0"/>
          </a:endParaRPr>
        </a:p>
      </dgm:t>
    </dgm:pt>
    <dgm:pt modelId="{AFDBE024-76EC-AA49-A13A-1C540AE168A1}" type="sibTrans" cxnId="{A1CDD59C-7169-ED46-99A6-118E5D1885B7}">
      <dgm:prSet/>
      <dgm:spPr/>
      <dgm:t>
        <a:bodyPr/>
        <a:lstStyle/>
        <a:p>
          <a:endParaRPr lang="en-US">
            <a:latin typeface="Source Sans Pro" panose="020B0503030403020204" pitchFamily="34" charset="0"/>
          </a:endParaRPr>
        </a:p>
      </dgm:t>
    </dgm:pt>
    <dgm:pt modelId="{4339036E-0784-3049-B43B-CFA9C408B8ED}">
      <dgm:prSet/>
      <dgm:spPr/>
      <dgm:t>
        <a:bodyPr/>
        <a:lstStyle/>
        <a:p>
          <a:r>
            <a:rPr lang="en-US">
              <a:latin typeface="Source Sans Pro" panose="020B0503030403020204" pitchFamily="34" charset="0"/>
            </a:rPr>
            <a:t>Regulators (FDA)</a:t>
          </a:r>
        </a:p>
      </dgm:t>
    </dgm:pt>
    <dgm:pt modelId="{D60C64F0-9194-8849-98C3-475CB4D98A0A}" type="parTrans" cxnId="{32F5451C-6A9B-BA40-B6E0-3C52C9C1A114}">
      <dgm:prSet/>
      <dgm:spPr/>
      <dgm:t>
        <a:bodyPr/>
        <a:lstStyle/>
        <a:p>
          <a:endParaRPr lang="en-US">
            <a:latin typeface="Source Sans Pro" panose="020B0503030403020204" pitchFamily="34" charset="0"/>
          </a:endParaRPr>
        </a:p>
      </dgm:t>
    </dgm:pt>
    <dgm:pt modelId="{522E98E2-3168-A048-A55F-557849CAED1E}" type="sibTrans" cxnId="{32F5451C-6A9B-BA40-B6E0-3C52C9C1A114}">
      <dgm:prSet/>
      <dgm:spPr/>
      <dgm:t>
        <a:bodyPr/>
        <a:lstStyle/>
        <a:p>
          <a:endParaRPr lang="en-US">
            <a:latin typeface="Source Sans Pro" panose="020B0503030403020204" pitchFamily="34" charset="0"/>
          </a:endParaRPr>
        </a:p>
      </dgm:t>
    </dgm:pt>
    <dgm:pt modelId="{70B0D7C2-66EC-D540-B082-E845DC055D7F}" type="pres">
      <dgm:prSet presAssocID="{97AEB843-643A-4749-B95E-3ECCF4CC4566}" presName="Name0" presStyleCnt="0">
        <dgm:presLayoutVars>
          <dgm:dir/>
          <dgm:animLvl val="lvl"/>
          <dgm:resizeHandles val="exact"/>
        </dgm:presLayoutVars>
      </dgm:prSet>
      <dgm:spPr/>
    </dgm:pt>
    <dgm:pt modelId="{5FD50364-5FE9-534D-9F15-8318FE4029EF}" type="pres">
      <dgm:prSet presAssocID="{A492F3D6-6491-A842-9B17-40B8402907D4}" presName="linNode" presStyleCnt="0"/>
      <dgm:spPr/>
    </dgm:pt>
    <dgm:pt modelId="{A8071516-1B2C-0F42-9C46-F19FA5274F8B}" type="pres">
      <dgm:prSet presAssocID="{A492F3D6-6491-A842-9B17-40B8402907D4}" presName="parentText" presStyleLbl="node1" presStyleIdx="0" presStyleCnt="1" custScaleX="93179" custScaleY="64149">
        <dgm:presLayoutVars>
          <dgm:chMax val="1"/>
          <dgm:bulletEnabled val="1"/>
        </dgm:presLayoutVars>
      </dgm:prSet>
      <dgm:spPr/>
    </dgm:pt>
    <dgm:pt modelId="{33570CA5-B856-AF4C-80AC-1DA73B710B86}" type="pres">
      <dgm:prSet presAssocID="{A492F3D6-6491-A842-9B17-40B8402907D4}" presName="descendantText" presStyleLbl="alignAccFollowNode1" presStyleIdx="0" presStyleCnt="1" custScaleX="72584" custScaleY="61687">
        <dgm:presLayoutVars>
          <dgm:bulletEnabled val="1"/>
        </dgm:presLayoutVars>
      </dgm:prSet>
      <dgm:spPr/>
    </dgm:pt>
  </dgm:ptLst>
  <dgm:cxnLst>
    <dgm:cxn modelId="{32F5451C-6A9B-BA40-B6E0-3C52C9C1A114}" srcId="{A492F3D6-6491-A842-9B17-40B8402907D4}" destId="{4339036E-0784-3049-B43B-CFA9C408B8ED}" srcOrd="2" destOrd="0" parTransId="{D60C64F0-9194-8849-98C3-475CB4D98A0A}" sibTransId="{522E98E2-3168-A048-A55F-557849CAED1E}"/>
    <dgm:cxn modelId="{A9B94241-BCC8-B844-A6DF-7C137784788A}" type="presOf" srcId="{97AEB843-643A-4749-B95E-3ECCF4CC4566}" destId="{70B0D7C2-66EC-D540-B082-E845DC055D7F}" srcOrd="0" destOrd="0" presId="urn:microsoft.com/office/officeart/2005/8/layout/vList5"/>
    <dgm:cxn modelId="{7790AC49-6801-E64F-A309-5FB45BF30F5D}" srcId="{97AEB843-643A-4749-B95E-3ECCF4CC4566}" destId="{A492F3D6-6491-A842-9B17-40B8402907D4}" srcOrd="0" destOrd="0" parTransId="{711C6719-E23A-E748-BB63-0DC707DA41EE}" sibTransId="{7EA99A1F-5BDA-EF44-9653-A8391F315E68}"/>
    <dgm:cxn modelId="{0FD9E552-1739-7141-AFD4-E698C7EBD85E}" type="presOf" srcId="{A492F3D6-6491-A842-9B17-40B8402907D4}" destId="{A8071516-1B2C-0F42-9C46-F19FA5274F8B}" srcOrd="0" destOrd="0" presId="urn:microsoft.com/office/officeart/2005/8/layout/vList5"/>
    <dgm:cxn modelId="{D5E1EA60-5BC2-FF41-B0C3-BD454A2EA15E}" type="presOf" srcId="{B4960CAE-77C2-4E49-A9D6-37BE0CCC9605}" destId="{33570CA5-B856-AF4C-80AC-1DA73B710B86}" srcOrd="0" destOrd="1" presId="urn:microsoft.com/office/officeart/2005/8/layout/vList5"/>
    <dgm:cxn modelId="{9B293E9A-744B-854D-A50E-7565EDA7940D}" type="presOf" srcId="{4339036E-0784-3049-B43B-CFA9C408B8ED}" destId="{33570CA5-B856-AF4C-80AC-1DA73B710B86}" srcOrd="0" destOrd="2" presId="urn:microsoft.com/office/officeart/2005/8/layout/vList5"/>
    <dgm:cxn modelId="{A1CDD59C-7169-ED46-99A6-118E5D1885B7}" srcId="{A492F3D6-6491-A842-9B17-40B8402907D4}" destId="{B4960CAE-77C2-4E49-A9D6-37BE0CCC9605}" srcOrd="1" destOrd="0" parTransId="{D216E4D9-9038-3C40-BB06-BF59B328FD47}" sibTransId="{AFDBE024-76EC-AA49-A13A-1C540AE168A1}"/>
    <dgm:cxn modelId="{AB6744F1-CE10-6D45-B324-D4A46FCE3200}" type="presOf" srcId="{404BFFD0-EB4A-A34F-8289-D1B1B59105AF}" destId="{33570CA5-B856-AF4C-80AC-1DA73B710B86}" srcOrd="0" destOrd="0" presId="urn:microsoft.com/office/officeart/2005/8/layout/vList5"/>
    <dgm:cxn modelId="{DDD2D5F9-38C9-C441-A785-FE7957AA8598}" srcId="{A492F3D6-6491-A842-9B17-40B8402907D4}" destId="{404BFFD0-EB4A-A34F-8289-D1B1B59105AF}" srcOrd="0" destOrd="0" parTransId="{BD92B5F5-62B2-4A4B-AC74-689E3E7A183A}" sibTransId="{4CFA2535-40ED-AF4E-A854-F7E3666A4E2A}"/>
    <dgm:cxn modelId="{E244AF2A-695C-414F-9D43-C5B5A28FD38C}" type="presParOf" srcId="{70B0D7C2-66EC-D540-B082-E845DC055D7F}" destId="{5FD50364-5FE9-534D-9F15-8318FE4029EF}" srcOrd="0" destOrd="0" presId="urn:microsoft.com/office/officeart/2005/8/layout/vList5"/>
    <dgm:cxn modelId="{9194EA14-A117-8C4E-9224-F925A3A28613}" type="presParOf" srcId="{5FD50364-5FE9-534D-9F15-8318FE4029EF}" destId="{A8071516-1B2C-0F42-9C46-F19FA5274F8B}" srcOrd="0" destOrd="0" presId="urn:microsoft.com/office/officeart/2005/8/layout/vList5"/>
    <dgm:cxn modelId="{FE035DEB-F3C8-DC44-8183-68ACD3F56C3C}" type="presParOf" srcId="{5FD50364-5FE9-534D-9F15-8318FE4029EF}" destId="{33570CA5-B856-AF4C-80AC-1DA73B710B8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B6B3AC-2E3D-2E48-BC0D-97E8498C3A92}" type="doc">
      <dgm:prSet loTypeId="urn:microsoft.com/office/officeart/2005/8/layout/chevron1" loCatId="list" qsTypeId="urn:microsoft.com/office/officeart/2005/8/quickstyle/simple1" qsCatId="simple" csTypeId="urn:microsoft.com/office/officeart/2005/8/colors/accent1_2" csCatId="accent1" phldr="1"/>
      <dgm:spPr/>
      <dgm:t>
        <a:bodyPr/>
        <a:lstStyle/>
        <a:p>
          <a:endParaRPr lang="en-US"/>
        </a:p>
      </dgm:t>
    </dgm:pt>
    <dgm:pt modelId="{E2A0C1A6-D996-874E-9327-73C097051319}">
      <dgm:prSet/>
      <dgm:spPr/>
      <dgm:t>
        <a:bodyPr/>
        <a:lstStyle/>
        <a:p>
          <a:r>
            <a:rPr lang="en-US">
              <a:latin typeface="Source Sans Pro" panose="020B0503030403020204" pitchFamily="34" charset="0"/>
              <a:ea typeface="Source Sans Pro" panose="020B0503030403020204" pitchFamily="34" charset="0"/>
            </a:rPr>
            <a:t>v0: Data Migration</a:t>
          </a:r>
          <a:endParaRPr lang="en-US" dirty="0">
            <a:latin typeface="Source Sans Pro" panose="020B0503030403020204" pitchFamily="34" charset="0"/>
            <a:ea typeface="Source Sans Pro" panose="020B0503030403020204" pitchFamily="34" charset="0"/>
          </a:endParaRPr>
        </a:p>
      </dgm:t>
    </dgm:pt>
    <dgm:pt modelId="{E6B7913B-A3A2-2348-84F7-AE4CE630E4FB}" type="parTrans" cxnId="{AD4EDC21-9BB2-4D42-8936-4AEDF63BF865}">
      <dgm:prSet/>
      <dgm:spPr/>
      <dgm:t>
        <a:bodyPr/>
        <a:lstStyle/>
        <a:p>
          <a:endParaRPr lang="en-US">
            <a:latin typeface="Source Sans Pro" panose="020B0503030403020204" pitchFamily="34" charset="0"/>
            <a:ea typeface="Source Sans Pro" panose="020B0503030403020204" pitchFamily="34" charset="0"/>
          </a:endParaRPr>
        </a:p>
      </dgm:t>
    </dgm:pt>
    <dgm:pt modelId="{D8FDBACD-B42A-B649-A6D6-8071926C19C0}" type="sibTrans" cxnId="{AD4EDC21-9BB2-4D42-8936-4AEDF63BF865}">
      <dgm:prSet/>
      <dgm:spPr/>
      <dgm:t>
        <a:bodyPr/>
        <a:lstStyle/>
        <a:p>
          <a:endParaRPr lang="en-US">
            <a:latin typeface="Source Sans Pro" panose="020B0503030403020204" pitchFamily="34" charset="0"/>
            <a:ea typeface="Source Sans Pro" panose="020B0503030403020204" pitchFamily="34" charset="0"/>
          </a:endParaRPr>
        </a:p>
      </dgm:t>
    </dgm:pt>
    <dgm:pt modelId="{8C8C900E-29EA-7C47-BF5E-6CCC6EA90C5A}">
      <dgm:prSet/>
      <dgm:spPr/>
      <dgm:t>
        <a:bodyPr/>
        <a:lstStyle/>
        <a:p>
          <a:r>
            <a:rPr lang="en-US">
              <a:solidFill>
                <a:schemeClr val="tx1"/>
              </a:solidFill>
              <a:latin typeface="Source Sans Pro" panose="020B0503030403020204" pitchFamily="34" charset="0"/>
              <a:ea typeface="Source Sans Pro" panose="020B0503030403020204" pitchFamily="34" charset="0"/>
            </a:rPr>
            <a:t>Clean Dataset, Refine</a:t>
          </a:r>
        </a:p>
      </dgm:t>
    </dgm:pt>
    <dgm:pt modelId="{38A687BE-028A-D144-A6C7-3025C93C53CD}" type="parTrans" cxnId="{B1573C71-3014-5F47-9485-99B3384BFEC8}">
      <dgm:prSet/>
      <dgm:spPr/>
      <dgm:t>
        <a:bodyPr/>
        <a:lstStyle/>
        <a:p>
          <a:endParaRPr lang="en-US">
            <a:latin typeface="Source Sans Pro" panose="020B0503030403020204" pitchFamily="34" charset="0"/>
            <a:ea typeface="Source Sans Pro" panose="020B0503030403020204" pitchFamily="34" charset="0"/>
          </a:endParaRPr>
        </a:p>
      </dgm:t>
    </dgm:pt>
    <dgm:pt modelId="{AD951A8C-9AAA-AC41-9F76-E6D91EFFB6C5}" type="sibTrans" cxnId="{B1573C71-3014-5F47-9485-99B3384BFEC8}">
      <dgm:prSet/>
      <dgm:spPr/>
      <dgm:t>
        <a:bodyPr/>
        <a:lstStyle/>
        <a:p>
          <a:endParaRPr lang="en-US">
            <a:latin typeface="Source Sans Pro" panose="020B0503030403020204" pitchFamily="34" charset="0"/>
            <a:ea typeface="Source Sans Pro" panose="020B0503030403020204" pitchFamily="34" charset="0"/>
          </a:endParaRPr>
        </a:p>
      </dgm:t>
    </dgm:pt>
    <dgm:pt modelId="{40CA3624-54D8-C34C-A5DC-7180D751D9D6}">
      <dgm:prSet/>
      <dgm:spPr/>
      <dgm:t>
        <a:bodyPr/>
        <a:lstStyle/>
        <a:p>
          <a:r>
            <a:rPr lang="en-US" dirty="0">
              <a:solidFill>
                <a:schemeClr val="tx1"/>
              </a:solidFill>
              <a:latin typeface="Source Sans Pro" panose="020B0503030403020204" pitchFamily="34" charset="0"/>
              <a:ea typeface="Source Sans Pro" panose="020B0503030403020204" pitchFamily="34" charset="0"/>
            </a:rPr>
            <a:t>Set up Database Infrastructure</a:t>
          </a:r>
        </a:p>
      </dgm:t>
    </dgm:pt>
    <dgm:pt modelId="{68813EEC-F91C-6E4E-B430-C8F2E841D056}" type="parTrans" cxnId="{AEE72E60-BFA5-2E45-9479-BC9EA58A6873}">
      <dgm:prSet/>
      <dgm:spPr/>
      <dgm:t>
        <a:bodyPr/>
        <a:lstStyle/>
        <a:p>
          <a:endParaRPr lang="en-US">
            <a:latin typeface="Source Sans Pro" panose="020B0503030403020204" pitchFamily="34" charset="0"/>
            <a:ea typeface="Source Sans Pro" panose="020B0503030403020204" pitchFamily="34" charset="0"/>
          </a:endParaRPr>
        </a:p>
      </dgm:t>
    </dgm:pt>
    <dgm:pt modelId="{49A68F45-C800-5D4F-8CDB-3873E5AB536D}" type="sibTrans" cxnId="{AEE72E60-BFA5-2E45-9479-BC9EA58A6873}">
      <dgm:prSet/>
      <dgm:spPr/>
      <dgm:t>
        <a:bodyPr/>
        <a:lstStyle/>
        <a:p>
          <a:endParaRPr lang="en-US">
            <a:latin typeface="Source Sans Pro" panose="020B0503030403020204" pitchFamily="34" charset="0"/>
            <a:ea typeface="Source Sans Pro" panose="020B0503030403020204" pitchFamily="34" charset="0"/>
          </a:endParaRPr>
        </a:p>
      </dgm:t>
    </dgm:pt>
    <dgm:pt modelId="{0E8C1580-3F0C-EF4F-80FF-0419884FFB9E}">
      <dgm:prSet/>
      <dgm:spPr/>
      <dgm:t>
        <a:bodyPr/>
        <a:lstStyle/>
        <a:p>
          <a:r>
            <a:rPr lang="en-US">
              <a:solidFill>
                <a:schemeClr val="tx1"/>
              </a:solidFill>
              <a:latin typeface="Source Sans Pro" panose="020B0503030403020204" pitchFamily="34" charset="0"/>
              <a:ea typeface="Source Sans Pro" panose="020B0503030403020204" pitchFamily="34" charset="0"/>
            </a:rPr>
            <a:t>Migrate to Cloud Database</a:t>
          </a:r>
        </a:p>
      </dgm:t>
    </dgm:pt>
    <dgm:pt modelId="{685DEF39-5973-C147-95BB-DEC7C390024E}" type="parTrans" cxnId="{E90EA967-09B6-8746-9452-2C92910B0FBC}">
      <dgm:prSet/>
      <dgm:spPr/>
      <dgm:t>
        <a:bodyPr/>
        <a:lstStyle/>
        <a:p>
          <a:endParaRPr lang="en-US">
            <a:latin typeface="Source Sans Pro" panose="020B0503030403020204" pitchFamily="34" charset="0"/>
            <a:ea typeface="Source Sans Pro" panose="020B0503030403020204" pitchFamily="34" charset="0"/>
          </a:endParaRPr>
        </a:p>
      </dgm:t>
    </dgm:pt>
    <dgm:pt modelId="{A4E7965C-20ED-9545-8829-08B3EC8BD8E9}" type="sibTrans" cxnId="{E90EA967-09B6-8746-9452-2C92910B0FBC}">
      <dgm:prSet/>
      <dgm:spPr/>
      <dgm:t>
        <a:bodyPr/>
        <a:lstStyle/>
        <a:p>
          <a:endParaRPr lang="en-US">
            <a:latin typeface="Source Sans Pro" panose="020B0503030403020204" pitchFamily="34" charset="0"/>
            <a:ea typeface="Source Sans Pro" panose="020B0503030403020204" pitchFamily="34" charset="0"/>
          </a:endParaRPr>
        </a:p>
      </dgm:t>
    </dgm:pt>
    <dgm:pt modelId="{FD35FFEF-5C66-AB49-84D7-22F086D6A2C1}">
      <dgm:prSet/>
      <dgm:spPr/>
      <dgm:t>
        <a:bodyPr/>
        <a:lstStyle/>
        <a:p>
          <a:r>
            <a:rPr lang="en-US">
              <a:solidFill>
                <a:schemeClr val="tx1"/>
              </a:solidFill>
              <a:latin typeface="Source Sans Pro" panose="020B0503030403020204" pitchFamily="34" charset="0"/>
              <a:ea typeface="Source Sans Pro" panose="020B0503030403020204" pitchFamily="34" charset="0"/>
            </a:rPr>
            <a:t>Set up GUI for Pilot</a:t>
          </a:r>
        </a:p>
      </dgm:t>
    </dgm:pt>
    <dgm:pt modelId="{C86FB7D5-FCDB-B045-A789-97328B001A9F}" type="parTrans" cxnId="{509423C2-AAC0-8F48-B076-F64012C3B8A9}">
      <dgm:prSet/>
      <dgm:spPr/>
      <dgm:t>
        <a:bodyPr/>
        <a:lstStyle/>
        <a:p>
          <a:endParaRPr lang="en-US">
            <a:latin typeface="Source Sans Pro" panose="020B0503030403020204" pitchFamily="34" charset="0"/>
            <a:ea typeface="Source Sans Pro" panose="020B0503030403020204" pitchFamily="34" charset="0"/>
          </a:endParaRPr>
        </a:p>
      </dgm:t>
    </dgm:pt>
    <dgm:pt modelId="{D33B80C0-B1A5-904C-9BFD-FB3777331C29}" type="sibTrans" cxnId="{509423C2-AAC0-8F48-B076-F64012C3B8A9}">
      <dgm:prSet/>
      <dgm:spPr/>
      <dgm:t>
        <a:bodyPr/>
        <a:lstStyle/>
        <a:p>
          <a:endParaRPr lang="en-US">
            <a:latin typeface="Source Sans Pro" panose="020B0503030403020204" pitchFamily="34" charset="0"/>
            <a:ea typeface="Source Sans Pro" panose="020B0503030403020204" pitchFamily="34" charset="0"/>
          </a:endParaRPr>
        </a:p>
      </dgm:t>
    </dgm:pt>
    <dgm:pt modelId="{41C589C9-AF07-5D4D-9123-79E8AB4BC45C}">
      <dgm:prSet/>
      <dgm:spPr/>
      <dgm:t>
        <a:bodyPr/>
        <a:lstStyle/>
        <a:p>
          <a:r>
            <a:rPr lang="en-US" dirty="0">
              <a:latin typeface="Source Sans Pro" panose="020B0503030403020204" pitchFamily="34" charset="0"/>
              <a:ea typeface="Source Sans Pro" panose="020B0503030403020204" pitchFamily="34" charset="0"/>
            </a:rPr>
            <a:t>v1: Pilot Limited Release</a:t>
          </a:r>
        </a:p>
      </dgm:t>
    </dgm:pt>
    <dgm:pt modelId="{60BFA529-E90A-5A43-82A5-9588A38E52ED}" type="parTrans" cxnId="{E780F3B0-76CC-B941-A1BA-7302D60C5C63}">
      <dgm:prSet/>
      <dgm:spPr/>
      <dgm:t>
        <a:bodyPr/>
        <a:lstStyle/>
        <a:p>
          <a:endParaRPr lang="en-US">
            <a:latin typeface="Source Sans Pro" panose="020B0503030403020204" pitchFamily="34" charset="0"/>
            <a:ea typeface="Source Sans Pro" panose="020B0503030403020204" pitchFamily="34" charset="0"/>
          </a:endParaRPr>
        </a:p>
      </dgm:t>
    </dgm:pt>
    <dgm:pt modelId="{53A79594-E9F9-534F-996E-F62850D144F5}" type="sibTrans" cxnId="{E780F3B0-76CC-B941-A1BA-7302D60C5C63}">
      <dgm:prSet/>
      <dgm:spPr/>
      <dgm:t>
        <a:bodyPr/>
        <a:lstStyle/>
        <a:p>
          <a:endParaRPr lang="en-US">
            <a:latin typeface="Source Sans Pro" panose="020B0503030403020204" pitchFamily="34" charset="0"/>
            <a:ea typeface="Source Sans Pro" panose="020B0503030403020204" pitchFamily="34" charset="0"/>
          </a:endParaRPr>
        </a:p>
      </dgm:t>
    </dgm:pt>
    <dgm:pt modelId="{747C8ABF-48C4-554F-ADE0-4420B5CE6945}">
      <dgm:prSet/>
      <dgm:spPr/>
      <dgm:t>
        <a:bodyPr/>
        <a:lstStyle/>
        <a:p>
          <a:r>
            <a:rPr lang="en-US" dirty="0">
              <a:solidFill>
                <a:schemeClr val="tx1"/>
              </a:solidFill>
              <a:latin typeface="Source Sans Pro" panose="020B0503030403020204" pitchFamily="34" charset="0"/>
              <a:ea typeface="Source Sans Pro" panose="020B0503030403020204" pitchFamily="34" charset="0"/>
            </a:rPr>
            <a:t>Create basic version of AL</a:t>
          </a:r>
        </a:p>
      </dgm:t>
    </dgm:pt>
    <dgm:pt modelId="{AF87A464-B8B0-6C43-9828-ACB1F958B016}" type="parTrans" cxnId="{A1314F91-7B48-F646-8871-7C310541BE2B}">
      <dgm:prSet/>
      <dgm:spPr/>
      <dgm:t>
        <a:bodyPr/>
        <a:lstStyle/>
        <a:p>
          <a:endParaRPr lang="en-US">
            <a:latin typeface="Source Sans Pro" panose="020B0503030403020204" pitchFamily="34" charset="0"/>
            <a:ea typeface="Source Sans Pro" panose="020B0503030403020204" pitchFamily="34" charset="0"/>
          </a:endParaRPr>
        </a:p>
      </dgm:t>
    </dgm:pt>
    <dgm:pt modelId="{78FB6C6C-5FCD-3840-AB2B-8A8406EF5EA7}" type="sibTrans" cxnId="{A1314F91-7B48-F646-8871-7C310541BE2B}">
      <dgm:prSet/>
      <dgm:spPr/>
      <dgm:t>
        <a:bodyPr/>
        <a:lstStyle/>
        <a:p>
          <a:endParaRPr lang="en-US">
            <a:latin typeface="Source Sans Pro" panose="020B0503030403020204" pitchFamily="34" charset="0"/>
            <a:ea typeface="Source Sans Pro" panose="020B0503030403020204" pitchFamily="34" charset="0"/>
          </a:endParaRPr>
        </a:p>
      </dgm:t>
    </dgm:pt>
    <dgm:pt modelId="{458DAE45-F5E7-F64C-813B-0B5F3E8B7556}">
      <dgm:prSet/>
      <dgm:spPr/>
      <dgm:t>
        <a:bodyPr/>
        <a:lstStyle/>
        <a:p>
          <a:r>
            <a:rPr lang="en-US">
              <a:solidFill>
                <a:schemeClr val="tx1"/>
              </a:solidFill>
              <a:latin typeface="Source Sans Pro" panose="020B0503030403020204" pitchFamily="34" charset="0"/>
              <a:ea typeface="Source Sans Pro" panose="020B0503030403020204" pitchFamily="34" charset="0"/>
            </a:rPr>
            <a:t>Forward Pilot to key researchers/groups</a:t>
          </a:r>
        </a:p>
      </dgm:t>
    </dgm:pt>
    <dgm:pt modelId="{1ECA4129-7D00-0C44-9FB2-758FE4F4D4F8}" type="parTrans" cxnId="{F51D12AF-B58E-8944-AF5C-84FD72075622}">
      <dgm:prSet/>
      <dgm:spPr/>
      <dgm:t>
        <a:bodyPr/>
        <a:lstStyle/>
        <a:p>
          <a:endParaRPr lang="en-US">
            <a:latin typeface="Source Sans Pro" panose="020B0503030403020204" pitchFamily="34" charset="0"/>
            <a:ea typeface="Source Sans Pro" panose="020B0503030403020204" pitchFamily="34" charset="0"/>
          </a:endParaRPr>
        </a:p>
      </dgm:t>
    </dgm:pt>
    <dgm:pt modelId="{66EE969F-2EC1-BC49-B644-536A4EEEF0B5}" type="sibTrans" cxnId="{F51D12AF-B58E-8944-AF5C-84FD72075622}">
      <dgm:prSet/>
      <dgm:spPr/>
      <dgm:t>
        <a:bodyPr/>
        <a:lstStyle/>
        <a:p>
          <a:endParaRPr lang="en-US">
            <a:latin typeface="Source Sans Pro" panose="020B0503030403020204" pitchFamily="34" charset="0"/>
            <a:ea typeface="Source Sans Pro" panose="020B0503030403020204" pitchFamily="34" charset="0"/>
          </a:endParaRPr>
        </a:p>
      </dgm:t>
    </dgm:pt>
    <dgm:pt modelId="{577124D6-41CC-D145-B8AC-FF26F31185B8}">
      <dgm:prSet/>
      <dgm:spPr/>
      <dgm:t>
        <a:bodyPr/>
        <a:lstStyle/>
        <a:p>
          <a:r>
            <a:rPr lang="en-US">
              <a:latin typeface="Source Sans Pro" panose="020B0503030403020204" pitchFamily="34" charset="0"/>
              <a:ea typeface="Source Sans Pro" panose="020B0503030403020204" pitchFamily="34" charset="0"/>
            </a:rPr>
            <a:t>v2: Tier 1 (Free) Features</a:t>
          </a:r>
          <a:endParaRPr lang="en-US" dirty="0">
            <a:latin typeface="Source Sans Pro" panose="020B0503030403020204" pitchFamily="34" charset="0"/>
            <a:ea typeface="Source Sans Pro" panose="020B0503030403020204" pitchFamily="34" charset="0"/>
          </a:endParaRPr>
        </a:p>
      </dgm:t>
    </dgm:pt>
    <dgm:pt modelId="{F146196B-81F0-A04B-A4CD-684523F91F28}" type="parTrans" cxnId="{DF398757-F1AA-E446-A325-7B796ABCCCBE}">
      <dgm:prSet/>
      <dgm:spPr/>
      <dgm:t>
        <a:bodyPr/>
        <a:lstStyle/>
        <a:p>
          <a:endParaRPr lang="en-US">
            <a:latin typeface="Source Sans Pro" panose="020B0503030403020204" pitchFamily="34" charset="0"/>
            <a:ea typeface="Source Sans Pro" panose="020B0503030403020204" pitchFamily="34" charset="0"/>
          </a:endParaRPr>
        </a:p>
      </dgm:t>
    </dgm:pt>
    <dgm:pt modelId="{F3DDDA66-6F2E-7A4D-B15F-FD4984A184A9}" type="sibTrans" cxnId="{DF398757-F1AA-E446-A325-7B796ABCCCBE}">
      <dgm:prSet/>
      <dgm:spPr/>
      <dgm:t>
        <a:bodyPr/>
        <a:lstStyle/>
        <a:p>
          <a:endParaRPr lang="en-US">
            <a:latin typeface="Source Sans Pro" panose="020B0503030403020204" pitchFamily="34" charset="0"/>
            <a:ea typeface="Source Sans Pro" panose="020B0503030403020204" pitchFamily="34" charset="0"/>
          </a:endParaRPr>
        </a:p>
      </dgm:t>
    </dgm:pt>
    <dgm:pt modelId="{16FEBE12-66C3-AA4F-A252-CFB3067F966B}">
      <dgm:prSet/>
      <dgm:spPr/>
      <dgm:t>
        <a:bodyPr/>
        <a:lstStyle/>
        <a:p>
          <a:r>
            <a:rPr lang="en-US" dirty="0">
              <a:solidFill>
                <a:schemeClr val="tx1"/>
              </a:solidFill>
              <a:latin typeface="Source Sans Pro" panose="020B0503030403020204" pitchFamily="34" charset="0"/>
              <a:ea typeface="Source Sans Pro" panose="020B0503030403020204" pitchFamily="34" charset="0"/>
            </a:rPr>
            <a:t>Input Use Cases from Pilot </a:t>
          </a:r>
        </a:p>
      </dgm:t>
    </dgm:pt>
    <dgm:pt modelId="{A475ABB7-86BC-0241-BDEB-1A546D89315F}" type="parTrans" cxnId="{8FE19B4F-C406-CC47-969B-41A665C4F4F0}">
      <dgm:prSet/>
      <dgm:spPr/>
      <dgm:t>
        <a:bodyPr/>
        <a:lstStyle/>
        <a:p>
          <a:endParaRPr lang="en-US">
            <a:latin typeface="Source Sans Pro" panose="020B0503030403020204" pitchFamily="34" charset="0"/>
            <a:ea typeface="Source Sans Pro" panose="020B0503030403020204" pitchFamily="34" charset="0"/>
          </a:endParaRPr>
        </a:p>
      </dgm:t>
    </dgm:pt>
    <dgm:pt modelId="{4D8F0A7F-648C-E34A-AE49-E56EC8726D37}" type="sibTrans" cxnId="{8FE19B4F-C406-CC47-969B-41A665C4F4F0}">
      <dgm:prSet/>
      <dgm:spPr/>
      <dgm:t>
        <a:bodyPr/>
        <a:lstStyle/>
        <a:p>
          <a:endParaRPr lang="en-US">
            <a:latin typeface="Source Sans Pro" panose="020B0503030403020204" pitchFamily="34" charset="0"/>
            <a:ea typeface="Source Sans Pro" panose="020B0503030403020204" pitchFamily="34" charset="0"/>
          </a:endParaRPr>
        </a:p>
      </dgm:t>
    </dgm:pt>
    <dgm:pt modelId="{904D37B8-7138-6647-9C5B-8193B7066772}">
      <dgm:prSet/>
      <dgm:spPr/>
      <dgm:t>
        <a:bodyPr/>
        <a:lstStyle/>
        <a:p>
          <a:r>
            <a:rPr lang="en-US">
              <a:solidFill>
                <a:schemeClr val="tx1"/>
              </a:solidFill>
              <a:latin typeface="Source Sans Pro" panose="020B0503030403020204" pitchFamily="34" charset="0"/>
              <a:ea typeface="Source Sans Pro" panose="020B0503030403020204" pitchFamily="34" charset="0"/>
            </a:rPr>
            <a:t>Release with Manual Data Input Section</a:t>
          </a:r>
        </a:p>
      </dgm:t>
    </dgm:pt>
    <dgm:pt modelId="{47D1145D-3E67-DC40-8640-A7BAE19A5661}" type="parTrans" cxnId="{A3F7E982-DDF4-BD42-A78E-D268EB8300F3}">
      <dgm:prSet/>
      <dgm:spPr/>
      <dgm:t>
        <a:bodyPr/>
        <a:lstStyle/>
        <a:p>
          <a:endParaRPr lang="en-US">
            <a:latin typeface="Source Sans Pro" panose="020B0503030403020204" pitchFamily="34" charset="0"/>
            <a:ea typeface="Source Sans Pro" panose="020B0503030403020204" pitchFamily="34" charset="0"/>
          </a:endParaRPr>
        </a:p>
      </dgm:t>
    </dgm:pt>
    <dgm:pt modelId="{807E1EB2-B139-2447-A00A-5E635BB2AC9E}" type="sibTrans" cxnId="{A3F7E982-DDF4-BD42-A78E-D268EB8300F3}">
      <dgm:prSet/>
      <dgm:spPr/>
      <dgm:t>
        <a:bodyPr/>
        <a:lstStyle/>
        <a:p>
          <a:endParaRPr lang="en-US">
            <a:latin typeface="Source Sans Pro" panose="020B0503030403020204" pitchFamily="34" charset="0"/>
            <a:ea typeface="Source Sans Pro" panose="020B0503030403020204" pitchFamily="34" charset="0"/>
          </a:endParaRPr>
        </a:p>
      </dgm:t>
    </dgm:pt>
    <dgm:pt modelId="{B2668558-C1A4-ED43-9FFA-F1329A732D9A}">
      <dgm:prSet/>
      <dgm:spPr/>
      <dgm:t>
        <a:bodyPr/>
        <a:lstStyle/>
        <a:p>
          <a:r>
            <a:rPr lang="en-US">
              <a:latin typeface="Source Sans Pro" panose="020B0503030403020204" pitchFamily="34" charset="0"/>
              <a:ea typeface="Source Sans Pro" panose="020B0503030403020204" pitchFamily="34" charset="0"/>
            </a:rPr>
            <a:t>v3: Tier 2 ($$$) Premium Features</a:t>
          </a:r>
          <a:endParaRPr lang="en-US" dirty="0">
            <a:latin typeface="Source Sans Pro" panose="020B0503030403020204" pitchFamily="34" charset="0"/>
            <a:ea typeface="Source Sans Pro" panose="020B0503030403020204" pitchFamily="34" charset="0"/>
          </a:endParaRPr>
        </a:p>
      </dgm:t>
    </dgm:pt>
    <dgm:pt modelId="{97F593BC-EC40-FC44-B084-A01ED51BFB35}" type="parTrans" cxnId="{582BBC0B-6A80-DD4A-BAF8-167A8E43174E}">
      <dgm:prSet/>
      <dgm:spPr/>
      <dgm:t>
        <a:bodyPr/>
        <a:lstStyle/>
        <a:p>
          <a:endParaRPr lang="en-US">
            <a:latin typeface="Source Sans Pro" panose="020B0503030403020204" pitchFamily="34" charset="0"/>
            <a:ea typeface="Source Sans Pro" panose="020B0503030403020204" pitchFamily="34" charset="0"/>
          </a:endParaRPr>
        </a:p>
      </dgm:t>
    </dgm:pt>
    <dgm:pt modelId="{7F037C8B-2E7B-1F44-89EA-2B9D415F2A5D}" type="sibTrans" cxnId="{582BBC0B-6A80-DD4A-BAF8-167A8E43174E}">
      <dgm:prSet/>
      <dgm:spPr/>
      <dgm:t>
        <a:bodyPr/>
        <a:lstStyle/>
        <a:p>
          <a:endParaRPr lang="en-US">
            <a:latin typeface="Source Sans Pro" panose="020B0503030403020204" pitchFamily="34" charset="0"/>
            <a:ea typeface="Source Sans Pro" panose="020B0503030403020204" pitchFamily="34" charset="0"/>
          </a:endParaRPr>
        </a:p>
      </dgm:t>
    </dgm:pt>
    <dgm:pt modelId="{4635B1FC-1122-6B49-9122-A79B30EC396E}">
      <dgm:prSet/>
      <dgm:spPr/>
      <dgm:t>
        <a:bodyPr/>
        <a:lstStyle/>
        <a:p>
          <a:r>
            <a:rPr lang="en-US" dirty="0">
              <a:solidFill>
                <a:schemeClr val="tx1"/>
              </a:solidFill>
              <a:latin typeface="Source Sans Pro" panose="020B0503030403020204" pitchFamily="34" charset="0"/>
              <a:ea typeface="Source Sans Pro" panose="020B0503030403020204" pitchFamily="34" charset="0"/>
            </a:rPr>
            <a:t>Advanced Data Analysis, Dashboards</a:t>
          </a:r>
        </a:p>
      </dgm:t>
    </dgm:pt>
    <dgm:pt modelId="{AD66FAD1-28BF-6F42-B9AB-6408EC915F18}" type="parTrans" cxnId="{FC572A8E-A4BA-BA46-BFDD-2AD1E09EA92E}">
      <dgm:prSet/>
      <dgm:spPr/>
      <dgm:t>
        <a:bodyPr/>
        <a:lstStyle/>
        <a:p>
          <a:endParaRPr lang="en-US">
            <a:latin typeface="Source Sans Pro" panose="020B0503030403020204" pitchFamily="34" charset="0"/>
            <a:ea typeface="Source Sans Pro" panose="020B0503030403020204" pitchFamily="34" charset="0"/>
          </a:endParaRPr>
        </a:p>
      </dgm:t>
    </dgm:pt>
    <dgm:pt modelId="{619EB820-10C5-E74B-974A-DC6860C4577B}" type="sibTrans" cxnId="{FC572A8E-A4BA-BA46-BFDD-2AD1E09EA92E}">
      <dgm:prSet/>
      <dgm:spPr/>
      <dgm:t>
        <a:bodyPr/>
        <a:lstStyle/>
        <a:p>
          <a:endParaRPr lang="en-US">
            <a:latin typeface="Source Sans Pro" panose="020B0503030403020204" pitchFamily="34" charset="0"/>
            <a:ea typeface="Source Sans Pro" panose="020B0503030403020204" pitchFamily="34" charset="0"/>
          </a:endParaRPr>
        </a:p>
      </dgm:t>
    </dgm:pt>
    <dgm:pt modelId="{EF6EEF5A-F26B-844A-9730-FB999D8393D8}">
      <dgm:prSet/>
      <dgm:spPr/>
      <dgm:t>
        <a:bodyPr/>
        <a:lstStyle/>
        <a:p>
          <a:r>
            <a:rPr lang="en-US">
              <a:solidFill>
                <a:schemeClr val="tx1"/>
              </a:solidFill>
              <a:latin typeface="Source Sans Pro" panose="020B0503030403020204" pitchFamily="34" charset="0"/>
              <a:ea typeface="Source Sans Pro" panose="020B0503030403020204" pitchFamily="34" charset="0"/>
            </a:rPr>
            <a:t>Automated Data Intake Tool</a:t>
          </a:r>
        </a:p>
      </dgm:t>
    </dgm:pt>
    <dgm:pt modelId="{F9859289-962F-EF4F-8E87-2EA4A9DEF953}" type="parTrans" cxnId="{B2FBC5B5-1C80-C946-9913-1B86B5546F60}">
      <dgm:prSet/>
      <dgm:spPr/>
      <dgm:t>
        <a:bodyPr/>
        <a:lstStyle/>
        <a:p>
          <a:endParaRPr lang="en-US">
            <a:latin typeface="Source Sans Pro" panose="020B0503030403020204" pitchFamily="34" charset="0"/>
            <a:ea typeface="Source Sans Pro" panose="020B0503030403020204" pitchFamily="34" charset="0"/>
          </a:endParaRPr>
        </a:p>
      </dgm:t>
    </dgm:pt>
    <dgm:pt modelId="{9D8F485E-21FD-964E-93F9-47ACC8E97E33}" type="sibTrans" cxnId="{B2FBC5B5-1C80-C946-9913-1B86B5546F60}">
      <dgm:prSet/>
      <dgm:spPr/>
      <dgm:t>
        <a:bodyPr/>
        <a:lstStyle/>
        <a:p>
          <a:endParaRPr lang="en-US">
            <a:latin typeface="Source Sans Pro" panose="020B0503030403020204" pitchFamily="34" charset="0"/>
            <a:ea typeface="Source Sans Pro" panose="020B0503030403020204" pitchFamily="34" charset="0"/>
          </a:endParaRPr>
        </a:p>
      </dgm:t>
    </dgm:pt>
    <dgm:pt modelId="{6A40B8C4-0FD5-2445-B713-CE33EFCE999E}">
      <dgm:prSet/>
      <dgm:spPr/>
      <dgm:t>
        <a:bodyPr/>
        <a:lstStyle/>
        <a:p>
          <a:r>
            <a:rPr lang="en-US">
              <a:solidFill>
                <a:schemeClr val="tx1"/>
              </a:solidFill>
              <a:latin typeface="Source Sans Pro" panose="020B0503030403020204" pitchFamily="34" charset="0"/>
              <a:ea typeface="Source Sans Pro" panose="020B0503030403020204" pitchFamily="34" charset="0"/>
            </a:rPr>
            <a:t>Potential AI Tools</a:t>
          </a:r>
        </a:p>
      </dgm:t>
    </dgm:pt>
    <dgm:pt modelId="{9B520E82-03B4-5B4E-BF8D-ADA3F3FB9EC0}" type="parTrans" cxnId="{F88F9DA7-AC83-1E48-9354-1A7E6176460D}">
      <dgm:prSet/>
      <dgm:spPr/>
      <dgm:t>
        <a:bodyPr/>
        <a:lstStyle/>
        <a:p>
          <a:endParaRPr lang="en-US">
            <a:latin typeface="Source Sans Pro" panose="020B0503030403020204" pitchFamily="34" charset="0"/>
            <a:ea typeface="Source Sans Pro" panose="020B0503030403020204" pitchFamily="34" charset="0"/>
          </a:endParaRPr>
        </a:p>
      </dgm:t>
    </dgm:pt>
    <dgm:pt modelId="{C2D0C758-6CE6-6B4F-9EAC-6368E29E8696}" type="sibTrans" cxnId="{F88F9DA7-AC83-1E48-9354-1A7E6176460D}">
      <dgm:prSet/>
      <dgm:spPr/>
      <dgm:t>
        <a:bodyPr/>
        <a:lstStyle/>
        <a:p>
          <a:endParaRPr lang="en-US">
            <a:latin typeface="Source Sans Pro" panose="020B0503030403020204" pitchFamily="34" charset="0"/>
            <a:ea typeface="Source Sans Pro" panose="020B0503030403020204" pitchFamily="34" charset="0"/>
          </a:endParaRPr>
        </a:p>
      </dgm:t>
    </dgm:pt>
    <dgm:pt modelId="{ECBC7619-15D1-6F4C-89C8-807FBFDF83AE}">
      <dgm:prSet/>
      <dgm:spPr/>
      <dgm:t>
        <a:bodyPr/>
        <a:lstStyle/>
        <a:p>
          <a:r>
            <a:rPr lang="en-US">
              <a:solidFill>
                <a:schemeClr val="tx1"/>
              </a:solidFill>
              <a:latin typeface="Source Sans Pro" panose="020B0503030403020204" pitchFamily="34" charset="0"/>
              <a:ea typeface="Source Sans Pro" panose="020B0503030403020204" pitchFamily="34" charset="0"/>
            </a:rPr>
            <a:t>Refined Interface, Basic Data Analysis</a:t>
          </a:r>
        </a:p>
      </dgm:t>
    </dgm:pt>
    <dgm:pt modelId="{FDAE1063-3806-0D4F-BAD8-DC9BCCA078D5}" type="parTrans" cxnId="{C5C87D6F-CD96-EB47-AFA1-36B66B4A24D5}">
      <dgm:prSet/>
      <dgm:spPr/>
      <dgm:t>
        <a:bodyPr/>
        <a:lstStyle/>
        <a:p>
          <a:endParaRPr lang="en-US">
            <a:latin typeface="Source Sans Pro" panose="020B0503030403020204" pitchFamily="34" charset="0"/>
            <a:ea typeface="Source Sans Pro" panose="020B0503030403020204" pitchFamily="34" charset="0"/>
          </a:endParaRPr>
        </a:p>
      </dgm:t>
    </dgm:pt>
    <dgm:pt modelId="{7434ADA0-9C23-8D4C-8ECF-BABA9AC50E1C}" type="sibTrans" cxnId="{C5C87D6F-CD96-EB47-AFA1-36B66B4A24D5}">
      <dgm:prSet/>
      <dgm:spPr/>
      <dgm:t>
        <a:bodyPr/>
        <a:lstStyle/>
        <a:p>
          <a:endParaRPr lang="en-US">
            <a:latin typeface="Source Sans Pro" panose="020B0503030403020204" pitchFamily="34" charset="0"/>
            <a:ea typeface="Source Sans Pro" panose="020B0503030403020204" pitchFamily="34" charset="0"/>
          </a:endParaRPr>
        </a:p>
      </dgm:t>
    </dgm:pt>
    <dgm:pt modelId="{71696EBA-85C9-8348-9223-45D739C50147}" type="pres">
      <dgm:prSet presAssocID="{93B6B3AC-2E3D-2E48-BC0D-97E8498C3A92}" presName="Name0" presStyleCnt="0">
        <dgm:presLayoutVars>
          <dgm:dir/>
          <dgm:animLvl val="lvl"/>
          <dgm:resizeHandles val="exact"/>
        </dgm:presLayoutVars>
      </dgm:prSet>
      <dgm:spPr/>
    </dgm:pt>
    <dgm:pt modelId="{B8877A93-CCCB-1846-BCC6-E9E3C1C18057}" type="pres">
      <dgm:prSet presAssocID="{E2A0C1A6-D996-874E-9327-73C097051319}" presName="composite" presStyleCnt="0"/>
      <dgm:spPr/>
    </dgm:pt>
    <dgm:pt modelId="{2AC57BFD-A6E1-1343-8157-873AA439F0CB}" type="pres">
      <dgm:prSet presAssocID="{E2A0C1A6-D996-874E-9327-73C097051319}" presName="parTx" presStyleLbl="node1" presStyleIdx="0" presStyleCnt="4">
        <dgm:presLayoutVars>
          <dgm:chMax val="0"/>
          <dgm:chPref val="0"/>
          <dgm:bulletEnabled val="1"/>
        </dgm:presLayoutVars>
      </dgm:prSet>
      <dgm:spPr/>
    </dgm:pt>
    <dgm:pt modelId="{C6345BEA-99F8-094F-914B-4357BBBC8FA7}" type="pres">
      <dgm:prSet presAssocID="{E2A0C1A6-D996-874E-9327-73C097051319}" presName="desTx" presStyleLbl="revTx" presStyleIdx="0" presStyleCnt="4">
        <dgm:presLayoutVars>
          <dgm:bulletEnabled val="1"/>
        </dgm:presLayoutVars>
      </dgm:prSet>
      <dgm:spPr/>
    </dgm:pt>
    <dgm:pt modelId="{F28204B2-AA29-6441-A143-852BE0AAB709}" type="pres">
      <dgm:prSet presAssocID="{D8FDBACD-B42A-B649-A6D6-8071926C19C0}" presName="space" presStyleCnt="0"/>
      <dgm:spPr/>
    </dgm:pt>
    <dgm:pt modelId="{DCA5A916-C21E-964B-88A3-09460EEC030B}" type="pres">
      <dgm:prSet presAssocID="{41C589C9-AF07-5D4D-9123-79E8AB4BC45C}" presName="composite" presStyleCnt="0"/>
      <dgm:spPr/>
    </dgm:pt>
    <dgm:pt modelId="{2FE63274-5C8E-9448-A424-2459CA54A836}" type="pres">
      <dgm:prSet presAssocID="{41C589C9-AF07-5D4D-9123-79E8AB4BC45C}" presName="parTx" presStyleLbl="node1" presStyleIdx="1" presStyleCnt="4">
        <dgm:presLayoutVars>
          <dgm:chMax val="0"/>
          <dgm:chPref val="0"/>
          <dgm:bulletEnabled val="1"/>
        </dgm:presLayoutVars>
      </dgm:prSet>
      <dgm:spPr/>
    </dgm:pt>
    <dgm:pt modelId="{A369736F-DF4B-7942-94F3-A101029312AA}" type="pres">
      <dgm:prSet presAssocID="{41C589C9-AF07-5D4D-9123-79E8AB4BC45C}" presName="desTx" presStyleLbl="revTx" presStyleIdx="1" presStyleCnt="4">
        <dgm:presLayoutVars>
          <dgm:bulletEnabled val="1"/>
        </dgm:presLayoutVars>
      </dgm:prSet>
      <dgm:spPr/>
    </dgm:pt>
    <dgm:pt modelId="{0934965D-EE42-1C4D-B145-82FF875CF69B}" type="pres">
      <dgm:prSet presAssocID="{53A79594-E9F9-534F-996E-F62850D144F5}" presName="space" presStyleCnt="0"/>
      <dgm:spPr/>
    </dgm:pt>
    <dgm:pt modelId="{EC85951D-131C-2549-A237-CA115EDA26D5}" type="pres">
      <dgm:prSet presAssocID="{577124D6-41CC-D145-B8AC-FF26F31185B8}" presName="composite" presStyleCnt="0"/>
      <dgm:spPr/>
    </dgm:pt>
    <dgm:pt modelId="{7398B11E-EC82-F14F-971D-7BDCEF6FD548}" type="pres">
      <dgm:prSet presAssocID="{577124D6-41CC-D145-B8AC-FF26F31185B8}" presName="parTx" presStyleLbl="node1" presStyleIdx="2" presStyleCnt="4">
        <dgm:presLayoutVars>
          <dgm:chMax val="0"/>
          <dgm:chPref val="0"/>
          <dgm:bulletEnabled val="1"/>
        </dgm:presLayoutVars>
      </dgm:prSet>
      <dgm:spPr/>
    </dgm:pt>
    <dgm:pt modelId="{697852FD-C1BE-E242-9A4E-65FDFC3734B8}" type="pres">
      <dgm:prSet presAssocID="{577124D6-41CC-D145-B8AC-FF26F31185B8}" presName="desTx" presStyleLbl="revTx" presStyleIdx="2" presStyleCnt="4">
        <dgm:presLayoutVars>
          <dgm:bulletEnabled val="1"/>
        </dgm:presLayoutVars>
      </dgm:prSet>
      <dgm:spPr/>
    </dgm:pt>
    <dgm:pt modelId="{BC9FA410-BCD0-F345-81B9-74557673F1D0}" type="pres">
      <dgm:prSet presAssocID="{F3DDDA66-6F2E-7A4D-B15F-FD4984A184A9}" presName="space" presStyleCnt="0"/>
      <dgm:spPr/>
    </dgm:pt>
    <dgm:pt modelId="{C65D363B-CFA1-2E48-BBAC-B837B91A0FBD}" type="pres">
      <dgm:prSet presAssocID="{B2668558-C1A4-ED43-9FFA-F1329A732D9A}" presName="composite" presStyleCnt="0"/>
      <dgm:spPr/>
    </dgm:pt>
    <dgm:pt modelId="{448E6C70-EC81-0040-9DF7-7EDE5F7758F4}" type="pres">
      <dgm:prSet presAssocID="{B2668558-C1A4-ED43-9FFA-F1329A732D9A}" presName="parTx" presStyleLbl="node1" presStyleIdx="3" presStyleCnt="4">
        <dgm:presLayoutVars>
          <dgm:chMax val="0"/>
          <dgm:chPref val="0"/>
          <dgm:bulletEnabled val="1"/>
        </dgm:presLayoutVars>
      </dgm:prSet>
      <dgm:spPr/>
    </dgm:pt>
    <dgm:pt modelId="{8EABC6E9-C273-BA4D-BB75-CE31F6B1F9AD}" type="pres">
      <dgm:prSet presAssocID="{B2668558-C1A4-ED43-9FFA-F1329A732D9A}" presName="desTx" presStyleLbl="revTx" presStyleIdx="3" presStyleCnt="4">
        <dgm:presLayoutVars>
          <dgm:bulletEnabled val="1"/>
        </dgm:presLayoutVars>
      </dgm:prSet>
      <dgm:spPr/>
    </dgm:pt>
  </dgm:ptLst>
  <dgm:cxnLst>
    <dgm:cxn modelId="{582BBC0B-6A80-DD4A-BAF8-167A8E43174E}" srcId="{93B6B3AC-2E3D-2E48-BC0D-97E8498C3A92}" destId="{B2668558-C1A4-ED43-9FFA-F1329A732D9A}" srcOrd="3" destOrd="0" parTransId="{97F593BC-EC40-FC44-B084-A01ED51BFB35}" sibTransId="{7F037C8B-2E7B-1F44-89EA-2B9D415F2A5D}"/>
    <dgm:cxn modelId="{934A491F-1F21-9243-8A73-A3ACECD52212}" type="presOf" srcId="{458DAE45-F5E7-F64C-813B-0B5F3E8B7556}" destId="{A369736F-DF4B-7942-94F3-A101029312AA}" srcOrd="0" destOrd="1" presId="urn:microsoft.com/office/officeart/2005/8/layout/chevron1"/>
    <dgm:cxn modelId="{AD4EDC21-9BB2-4D42-8936-4AEDF63BF865}" srcId="{93B6B3AC-2E3D-2E48-BC0D-97E8498C3A92}" destId="{E2A0C1A6-D996-874E-9327-73C097051319}" srcOrd="0" destOrd="0" parTransId="{E6B7913B-A3A2-2348-84F7-AE4CE630E4FB}" sibTransId="{D8FDBACD-B42A-B649-A6D6-8071926C19C0}"/>
    <dgm:cxn modelId="{EA804B2C-5EB1-C447-A792-0FAD09779681}" type="presOf" srcId="{8C8C900E-29EA-7C47-BF5E-6CCC6EA90C5A}" destId="{C6345BEA-99F8-094F-914B-4357BBBC8FA7}" srcOrd="0" destOrd="0" presId="urn:microsoft.com/office/officeart/2005/8/layout/chevron1"/>
    <dgm:cxn modelId="{59440F3D-91CA-DA41-8450-AE61A069C105}" type="presOf" srcId="{E2A0C1A6-D996-874E-9327-73C097051319}" destId="{2AC57BFD-A6E1-1343-8157-873AA439F0CB}" srcOrd="0" destOrd="0" presId="urn:microsoft.com/office/officeart/2005/8/layout/chevron1"/>
    <dgm:cxn modelId="{CC90C147-A7B3-1B42-8085-80030D4B7FBD}" type="presOf" srcId="{6A40B8C4-0FD5-2445-B713-CE33EFCE999E}" destId="{8EABC6E9-C273-BA4D-BB75-CE31F6B1F9AD}" srcOrd="0" destOrd="2" presId="urn:microsoft.com/office/officeart/2005/8/layout/chevron1"/>
    <dgm:cxn modelId="{8FE19B4F-C406-CC47-969B-41A665C4F4F0}" srcId="{577124D6-41CC-D145-B8AC-FF26F31185B8}" destId="{16FEBE12-66C3-AA4F-A252-CFB3067F966B}" srcOrd="0" destOrd="0" parTransId="{A475ABB7-86BC-0241-BDEB-1A546D89315F}" sibTransId="{4D8F0A7F-648C-E34A-AE49-E56EC8726D37}"/>
    <dgm:cxn modelId="{DD5D4D51-6F87-F24E-A88C-014474EDBF91}" type="presOf" srcId="{577124D6-41CC-D145-B8AC-FF26F31185B8}" destId="{7398B11E-EC82-F14F-971D-7BDCEF6FD548}" srcOrd="0" destOrd="0" presId="urn:microsoft.com/office/officeart/2005/8/layout/chevron1"/>
    <dgm:cxn modelId="{D12C6A53-D0BC-484F-8B8D-1B9C643AEBC3}" type="presOf" srcId="{0E8C1580-3F0C-EF4F-80FF-0419884FFB9E}" destId="{C6345BEA-99F8-094F-914B-4357BBBC8FA7}" srcOrd="0" destOrd="2" presId="urn:microsoft.com/office/officeart/2005/8/layout/chevron1"/>
    <dgm:cxn modelId="{DF398757-F1AA-E446-A325-7B796ABCCCBE}" srcId="{93B6B3AC-2E3D-2E48-BC0D-97E8498C3A92}" destId="{577124D6-41CC-D145-B8AC-FF26F31185B8}" srcOrd="2" destOrd="0" parTransId="{F146196B-81F0-A04B-A4CD-684523F91F28}" sibTransId="{F3DDDA66-6F2E-7A4D-B15F-FD4984A184A9}"/>
    <dgm:cxn modelId="{AEE72E60-BFA5-2E45-9479-BC9EA58A6873}" srcId="{E2A0C1A6-D996-874E-9327-73C097051319}" destId="{40CA3624-54D8-C34C-A5DC-7180D751D9D6}" srcOrd="1" destOrd="0" parTransId="{68813EEC-F91C-6E4E-B430-C8F2E841D056}" sibTransId="{49A68F45-C800-5D4F-8CDB-3873E5AB536D}"/>
    <dgm:cxn modelId="{E3DA5860-0EE0-E949-8C0C-8FFA708BD2EC}" type="presOf" srcId="{ECBC7619-15D1-6F4C-89C8-807FBFDF83AE}" destId="{697852FD-C1BE-E242-9A4E-65FDFC3734B8}" srcOrd="0" destOrd="2" presId="urn:microsoft.com/office/officeart/2005/8/layout/chevron1"/>
    <dgm:cxn modelId="{162B1363-1C1C-C347-90BB-F479C7CA4788}" type="presOf" srcId="{4635B1FC-1122-6B49-9122-A79B30EC396E}" destId="{8EABC6E9-C273-BA4D-BB75-CE31F6B1F9AD}" srcOrd="0" destOrd="0" presId="urn:microsoft.com/office/officeart/2005/8/layout/chevron1"/>
    <dgm:cxn modelId="{E90EA967-09B6-8746-9452-2C92910B0FBC}" srcId="{E2A0C1A6-D996-874E-9327-73C097051319}" destId="{0E8C1580-3F0C-EF4F-80FF-0419884FFB9E}" srcOrd="2" destOrd="0" parTransId="{685DEF39-5973-C147-95BB-DEC7C390024E}" sibTransId="{A4E7965C-20ED-9545-8829-08B3EC8BD8E9}"/>
    <dgm:cxn modelId="{C5C87D6F-CD96-EB47-AFA1-36B66B4A24D5}" srcId="{577124D6-41CC-D145-B8AC-FF26F31185B8}" destId="{ECBC7619-15D1-6F4C-89C8-807FBFDF83AE}" srcOrd="2" destOrd="0" parTransId="{FDAE1063-3806-0D4F-BAD8-DC9BCCA078D5}" sibTransId="{7434ADA0-9C23-8D4C-8ECF-BABA9AC50E1C}"/>
    <dgm:cxn modelId="{B1573C71-3014-5F47-9485-99B3384BFEC8}" srcId="{E2A0C1A6-D996-874E-9327-73C097051319}" destId="{8C8C900E-29EA-7C47-BF5E-6CCC6EA90C5A}" srcOrd="0" destOrd="0" parTransId="{38A687BE-028A-D144-A6C7-3025C93C53CD}" sibTransId="{AD951A8C-9AAA-AC41-9F76-E6D91EFFB6C5}"/>
    <dgm:cxn modelId="{A3F7E982-DDF4-BD42-A78E-D268EB8300F3}" srcId="{577124D6-41CC-D145-B8AC-FF26F31185B8}" destId="{904D37B8-7138-6647-9C5B-8193B7066772}" srcOrd="1" destOrd="0" parTransId="{47D1145D-3E67-DC40-8640-A7BAE19A5661}" sibTransId="{807E1EB2-B139-2447-A00A-5E635BB2AC9E}"/>
    <dgm:cxn modelId="{A6305685-3B95-AB47-A9CA-100F085E548F}" type="presOf" srcId="{EF6EEF5A-F26B-844A-9730-FB999D8393D8}" destId="{8EABC6E9-C273-BA4D-BB75-CE31F6B1F9AD}" srcOrd="0" destOrd="1" presId="urn:microsoft.com/office/officeart/2005/8/layout/chevron1"/>
    <dgm:cxn modelId="{046D8987-4916-3748-A1F6-04EC1C562429}" type="presOf" srcId="{16FEBE12-66C3-AA4F-A252-CFB3067F966B}" destId="{697852FD-C1BE-E242-9A4E-65FDFC3734B8}" srcOrd="0" destOrd="0" presId="urn:microsoft.com/office/officeart/2005/8/layout/chevron1"/>
    <dgm:cxn modelId="{FC572A8E-A4BA-BA46-BFDD-2AD1E09EA92E}" srcId="{B2668558-C1A4-ED43-9FFA-F1329A732D9A}" destId="{4635B1FC-1122-6B49-9122-A79B30EC396E}" srcOrd="0" destOrd="0" parTransId="{AD66FAD1-28BF-6F42-B9AB-6408EC915F18}" sibTransId="{619EB820-10C5-E74B-974A-DC6860C4577B}"/>
    <dgm:cxn modelId="{A1314F91-7B48-F646-8871-7C310541BE2B}" srcId="{41C589C9-AF07-5D4D-9123-79E8AB4BC45C}" destId="{747C8ABF-48C4-554F-ADE0-4420B5CE6945}" srcOrd="0" destOrd="0" parTransId="{AF87A464-B8B0-6C43-9828-ACB1F958B016}" sibTransId="{78FB6C6C-5FCD-3840-AB2B-8A8406EF5EA7}"/>
    <dgm:cxn modelId="{902C6DA3-F7EA-5649-9C46-915E8F9A8C9F}" type="presOf" srcId="{FD35FFEF-5C66-AB49-84D7-22F086D6A2C1}" destId="{C6345BEA-99F8-094F-914B-4357BBBC8FA7}" srcOrd="0" destOrd="3" presId="urn:microsoft.com/office/officeart/2005/8/layout/chevron1"/>
    <dgm:cxn modelId="{F88F9DA7-AC83-1E48-9354-1A7E6176460D}" srcId="{B2668558-C1A4-ED43-9FFA-F1329A732D9A}" destId="{6A40B8C4-0FD5-2445-B713-CE33EFCE999E}" srcOrd="2" destOrd="0" parTransId="{9B520E82-03B4-5B4E-BF8D-ADA3F3FB9EC0}" sibTransId="{C2D0C758-6CE6-6B4F-9EAC-6368E29E8696}"/>
    <dgm:cxn modelId="{F51D12AF-B58E-8944-AF5C-84FD72075622}" srcId="{41C589C9-AF07-5D4D-9123-79E8AB4BC45C}" destId="{458DAE45-F5E7-F64C-813B-0B5F3E8B7556}" srcOrd="1" destOrd="0" parTransId="{1ECA4129-7D00-0C44-9FB2-758FE4F4D4F8}" sibTransId="{66EE969F-2EC1-BC49-B644-536A4EEEF0B5}"/>
    <dgm:cxn modelId="{E780F3B0-76CC-B941-A1BA-7302D60C5C63}" srcId="{93B6B3AC-2E3D-2E48-BC0D-97E8498C3A92}" destId="{41C589C9-AF07-5D4D-9123-79E8AB4BC45C}" srcOrd="1" destOrd="0" parTransId="{60BFA529-E90A-5A43-82A5-9588A38E52ED}" sibTransId="{53A79594-E9F9-534F-996E-F62850D144F5}"/>
    <dgm:cxn modelId="{66D032B5-32A4-0E4D-A5E6-BB2C63211788}" type="presOf" srcId="{41C589C9-AF07-5D4D-9123-79E8AB4BC45C}" destId="{2FE63274-5C8E-9448-A424-2459CA54A836}" srcOrd="0" destOrd="0" presId="urn:microsoft.com/office/officeart/2005/8/layout/chevron1"/>
    <dgm:cxn modelId="{B2FBC5B5-1C80-C946-9913-1B86B5546F60}" srcId="{B2668558-C1A4-ED43-9FFA-F1329A732D9A}" destId="{EF6EEF5A-F26B-844A-9730-FB999D8393D8}" srcOrd="1" destOrd="0" parTransId="{F9859289-962F-EF4F-8E87-2EA4A9DEF953}" sibTransId="{9D8F485E-21FD-964E-93F9-47ACC8E97E33}"/>
    <dgm:cxn modelId="{5B14FBBE-5DBA-B54A-847D-5E20370F101D}" type="presOf" srcId="{40CA3624-54D8-C34C-A5DC-7180D751D9D6}" destId="{C6345BEA-99F8-094F-914B-4357BBBC8FA7}" srcOrd="0" destOrd="1" presId="urn:microsoft.com/office/officeart/2005/8/layout/chevron1"/>
    <dgm:cxn modelId="{509423C2-AAC0-8F48-B076-F64012C3B8A9}" srcId="{E2A0C1A6-D996-874E-9327-73C097051319}" destId="{FD35FFEF-5C66-AB49-84D7-22F086D6A2C1}" srcOrd="3" destOrd="0" parTransId="{C86FB7D5-FCDB-B045-A789-97328B001A9F}" sibTransId="{D33B80C0-B1A5-904C-9BFD-FB3777331C29}"/>
    <dgm:cxn modelId="{005EA3CF-61C1-604F-9F26-66E9A42C7FA3}" type="presOf" srcId="{747C8ABF-48C4-554F-ADE0-4420B5CE6945}" destId="{A369736F-DF4B-7942-94F3-A101029312AA}" srcOrd="0" destOrd="0" presId="urn:microsoft.com/office/officeart/2005/8/layout/chevron1"/>
    <dgm:cxn modelId="{0DC258E0-6122-F248-A9AE-43611F0DAF58}" type="presOf" srcId="{93B6B3AC-2E3D-2E48-BC0D-97E8498C3A92}" destId="{71696EBA-85C9-8348-9223-45D739C50147}" srcOrd="0" destOrd="0" presId="urn:microsoft.com/office/officeart/2005/8/layout/chevron1"/>
    <dgm:cxn modelId="{D9701FE8-03EA-4347-B41C-2A5A3FF7EDD1}" type="presOf" srcId="{904D37B8-7138-6647-9C5B-8193B7066772}" destId="{697852FD-C1BE-E242-9A4E-65FDFC3734B8}" srcOrd="0" destOrd="1" presId="urn:microsoft.com/office/officeart/2005/8/layout/chevron1"/>
    <dgm:cxn modelId="{BBEC77FA-15B6-CD47-8E99-9D99020EAC61}" type="presOf" srcId="{B2668558-C1A4-ED43-9FFA-F1329A732D9A}" destId="{448E6C70-EC81-0040-9DF7-7EDE5F7758F4}" srcOrd="0" destOrd="0" presId="urn:microsoft.com/office/officeart/2005/8/layout/chevron1"/>
    <dgm:cxn modelId="{E96AF28A-48A3-5241-9446-C8F3C9078D9F}" type="presParOf" srcId="{71696EBA-85C9-8348-9223-45D739C50147}" destId="{B8877A93-CCCB-1846-BCC6-E9E3C1C18057}" srcOrd="0" destOrd="0" presId="urn:microsoft.com/office/officeart/2005/8/layout/chevron1"/>
    <dgm:cxn modelId="{36CB23B2-1149-E642-9953-6BCC1D10E8F0}" type="presParOf" srcId="{B8877A93-CCCB-1846-BCC6-E9E3C1C18057}" destId="{2AC57BFD-A6E1-1343-8157-873AA439F0CB}" srcOrd="0" destOrd="0" presId="urn:microsoft.com/office/officeart/2005/8/layout/chevron1"/>
    <dgm:cxn modelId="{53B52FFE-90B7-FA4E-92C2-F3D0EB8DC2A5}" type="presParOf" srcId="{B8877A93-CCCB-1846-BCC6-E9E3C1C18057}" destId="{C6345BEA-99F8-094F-914B-4357BBBC8FA7}" srcOrd="1" destOrd="0" presId="urn:microsoft.com/office/officeart/2005/8/layout/chevron1"/>
    <dgm:cxn modelId="{1CFB9D73-9D0A-4A4C-8CA9-FFF5FFD1374A}" type="presParOf" srcId="{71696EBA-85C9-8348-9223-45D739C50147}" destId="{F28204B2-AA29-6441-A143-852BE0AAB709}" srcOrd="1" destOrd="0" presId="urn:microsoft.com/office/officeart/2005/8/layout/chevron1"/>
    <dgm:cxn modelId="{8AD5BC71-8D6F-2B43-ACC2-CC92C14FBBF7}" type="presParOf" srcId="{71696EBA-85C9-8348-9223-45D739C50147}" destId="{DCA5A916-C21E-964B-88A3-09460EEC030B}" srcOrd="2" destOrd="0" presId="urn:microsoft.com/office/officeart/2005/8/layout/chevron1"/>
    <dgm:cxn modelId="{2744366B-99C2-7E4D-81F7-7A1AD91BD679}" type="presParOf" srcId="{DCA5A916-C21E-964B-88A3-09460EEC030B}" destId="{2FE63274-5C8E-9448-A424-2459CA54A836}" srcOrd="0" destOrd="0" presId="urn:microsoft.com/office/officeart/2005/8/layout/chevron1"/>
    <dgm:cxn modelId="{DC109A70-2022-0A44-8240-60ADD2DC6184}" type="presParOf" srcId="{DCA5A916-C21E-964B-88A3-09460EEC030B}" destId="{A369736F-DF4B-7942-94F3-A101029312AA}" srcOrd="1" destOrd="0" presId="urn:microsoft.com/office/officeart/2005/8/layout/chevron1"/>
    <dgm:cxn modelId="{E6ECD947-F05A-1746-B6A1-62992EBFDEB0}" type="presParOf" srcId="{71696EBA-85C9-8348-9223-45D739C50147}" destId="{0934965D-EE42-1C4D-B145-82FF875CF69B}" srcOrd="3" destOrd="0" presId="urn:microsoft.com/office/officeart/2005/8/layout/chevron1"/>
    <dgm:cxn modelId="{1C67BCBD-A99B-D746-B2BF-18A0BD015DA5}" type="presParOf" srcId="{71696EBA-85C9-8348-9223-45D739C50147}" destId="{EC85951D-131C-2549-A237-CA115EDA26D5}" srcOrd="4" destOrd="0" presId="urn:microsoft.com/office/officeart/2005/8/layout/chevron1"/>
    <dgm:cxn modelId="{42D9E3FB-FFE5-6341-A57F-A7027DCCEE32}" type="presParOf" srcId="{EC85951D-131C-2549-A237-CA115EDA26D5}" destId="{7398B11E-EC82-F14F-971D-7BDCEF6FD548}" srcOrd="0" destOrd="0" presId="urn:microsoft.com/office/officeart/2005/8/layout/chevron1"/>
    <dgm:cxn modelId="{630938AD-89C9-474F-A1DC-919E2B893CB3}" type="presParOf" srcId="{EC85951D-131C-2549-A237-CA115EDA26D5}" destId="{697852FD-C1BE-E242-9A4E-65FDFC3734B8}" srcOrd="1" destOrd="0" presId="urn:microsoft.com/office/officeart/2005/8/layout/chevron1"/>
    <dgm:cxn modelId="{D86078DD-8A7C-CF4C-ABB7-231375ADFC1F}" type="presParOf" srcId="{71696EBA-85C9-8348-9223-45D739C50147}" destId="{BC9FA410-BCD0-F345-81B9-74557673F1D0}" srcOrd="5" destOrd="0" presId="urn:microsoft.com/office/officeart/2005/8/layout/chevron1"/>
    <dgm:cxn modelId="{71C7ABD6-680D-D74F-9321-E1F2EAA8F5F6}" type="presParOf" srcId="{71696EBA-85C9-8348-9223-45D739C50147}" destId="{C65D363B-CFA1-2E48-BBAC-B837B91A0FBD}" srcOrd="6" destOrd="0" presId="urn:microsoft.com/office/officeart/2005/8/layout/chevron1"/>
    <dgm:cxn modelId="{23D663CC-19AF-E641-AA5F-2AAF0C11A9C9}" type="presParOf" srcId="{C65D363B-CFA1-2E48-BBAC-B837B91A0FBD}" destId="{448E6C70-EC81-0040-9DF7-7EDE5F7758F4}" srcOrd="0" destOrd="0" presId="urn:microsoft.com/office/officeart/2005/8/layout/chevron1"/>
    <dgm:cxn modelId="{548D366F-64DD-7348-A3B7-550F6BADD456}" type="presParOf" srcId="{C65D363B-CFA1-2E48-BBAC-B837B91A0FBD}" destId="{8EABC6E9-C273-BA4D-BB75-CE31F6B1F9AD}"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A094F9-FF9D-054A-96E9-469131844E9E}" type="doc">
      <dgm:prSet loTypeId="urn:microsoft.com/office/officeart/2005/8/layout/vList5" loCatId="" qsTypeId="urn:microsoft.com/office/officeart/2005/8/quickstyle/simple1" qsCatId="simple" csTypeId="urn:microsoft.com/office/officeart/2005/8/colors/accent1_2" csCatId="accent1" phldr="1"/>
      <dgm:spPr/>
    </dgm:pt>
    <dgm:pt modelId="{CC43D54B-92C7-8449-AE5C-2612B2C3D479}">
      <dgm:prSet phldrT="[Text]"/>
      <dgm:spPr/>
      <dgm:t>
        <a:bodyPr/>
        <a:lstStyle/>
        <a:p>
          <a:pPr>
            <a:buFont typeface="+mj-lt"/>
            <a:buAutoNum type="arabicPeriod"/>
          </a:pPr>
          <a:r>
            <a:rPr lang="en-US" b="1" dirty="0">
              <a:solidFill>
                <a:schemeClr val="bg1"/>
              </a:solidFill>
              <a:latin typeface="Source Sans Pro"/>
              <a:ea typeface="Source Sans Pro"/>
            </a:rPr>
            <a:t>Refine </a:t>
          </a:r>
          <a:r>
            <a:rPr lang="en-US" dirty="0">
              <a:solidFill>
                <a:schemeClr val="bg1"/>
              </a:solidFill>
              <a:latin typeface="Source Sans Pro"/>
              <a:ea typeface="Source Sans Pro"/>
            </a:rPr>
            <a:t>Current Data Set</a:t>
          </a:r>
          <a:endParaRPr lang="en-US" dirty="0">
            <a:solidFill>
              <a:srgbClr val="002060"/>
            </a:solidFill>
            <a:latin typeface="Source Sans Pro"/>
            <a:ea typeface="Source Sans Pro"/>
          </a:endParaRPr>
        </a:p>
      </dgm:t>
    </dgm:pt>
    <dgm:pt modelId="{EE1C6849-AC56-E845-AC12-5FCE30AB5806}" type="parTrans" cxnId="{D3A9BC47-D4AF-E842-BF15-76F7655CE086}">
      <dgm:prSet/>
      <dgm:spPr/>
      <dgm:t>
        <a:bodyPr/>
        <a:lstStyle/>
        <a:p>
          <a:endParaRPr lang="en-US"/>
        </a:p>
      </dgm:t>
    </dgm:pt>
    <dgm:pt modelId="{1B51D7BA-EBD5-C541-B751-197D38200122}" type="sibTrans" cxnId="{D3A9BC47-D4AF-E842-BF15-76F7655CE086}">
      <dgm:prSet/>
      <dgm:spPr/>
      <dgm:t>
        <a:bodyPr/>
        <a:lstStyle/>
        <a:p>
          <a:endParaRPr lang="en-US"/>
        </a:p>
      </dgm:t>
    </dgm:pt>
    <dgm:pt modelId="{8D5CF31F-F350-A84C-8025-EDC906660052}">
      <dgm:prSet/>
      <dgm:spPr/>
      <dgm:t>
        <a:bodyPr/>
        <a:lstStyle/>
        <a:p>
          <a:r>
            <a:rPr lang="en-US" b="1" dirty="0">
              <a:solidFill>
                <a:schemeClr val="bg1"/>
              </a:solidFill>
              <a:latin typeface="Source Sans Pro"/>
              <a:ea typeface="Source Sans Pro"/>
            </a:rPr>
            <a:t>Design</a:t>
          </a:r>
          <a:r>
            <a:rPr lang="en-US" dirty="0">
              <a:solidFill>
                <a:schemeClr val="bg1"/>
              </a:solidFill>
              <a:latin typeface="Source Sans Pro"/>
              <a:ea typeface="Source Sans Pro"/>
            </a:rPr>
            <a:t> functional visualizations through case applications</a:t>
          </a:r>
        </a:p>
      </dgm:t>
    </dgm:pt>
    <dgm:pt modelId="{79417E6D-965E-9A46-8AE3-9B391D06ACAB}" type="parTrans" cxnId="{F29452D9-7B4E-B543-AD47-81153429A6C8}">
      <dgm:prSet/>
      <dgm:spPr/>
      <dgm:t>
        <a:bodyPr/>
        <a:lstStyle/>
        <a:p>
          <a:endParaRPr lang="en-US"/>
        </a:p>
      </dgm:t>
    </dgm:pt>
    <dgm:pt modelId="{6C385358-2C12-8042-9FD9-FF7CB2856F52}" type="sibTrans" cxnId="{F29452D9-7B4E-B543-AD47-81153429A6C8}">
      <dgm:prSet/>
      <dgm:spPr/>
      <dgm:t>
        <a:bodyPr/>
        <a:lstStyle/>
        <a:p>
          <a:endParaRPr lang="en-US"/>
        </a:p>
      </dgm:t>
    </dgm:pt>
    <dgm:pt modelId="{82E1FA5F-2DB3-5C4B-A9E7-7158189CAFAE}">
      <dgm:prSet/>
      <dgm:spPr/>
      <dgm:t>
        <a:bodyPr/>
        <a:lstStyle/>
        <a:p>
          <a:r>
            <a:rPr lang="en-US" b="1">
              <a:solidFill>
                <a:schemeClr val="bg1"/>
              </a:solidFill>
              <a:latin typeface="Source Sans Pro"/>
              <a:ea typeface="Source Sans Pro"/>
            </a:rPr>
            <a:t>Create</a:t>
          </a:r>
          <a:r>
            <a:rPr lang="en-US">
              <a:solidFill>
                <a:schemeClr val="bg1"/>
              </a:solidFill>
              <a:latin typeface="Source Sans Pro"/>
              <a:ea typeface="Source Sans Pro"/>
            </a:rPr>
            <a:t> MVP of Attribute Library for a Developer</a:t>
          </a:r>
          <a:endParaRPr lang="en-US" dirty="0">
            <a:solidFill>
              <a:schemeClr val="bg1"/>
            </a:solidFill>
            <a:latin typeface="Source Sans Pro"/>
            <a:ea typeface="Source Sans Pro"/>
          </a:endParaRPr>
        </a:p>
      </dgm:t>
    </dgm:pt>
    <dgm:pt modelId="{6229405F-CB0A-4544-8F80-F260682A5B74}" type="parTrans" cxnId="{BC24E2A7-BC95-A641-8135-285A271B3FCA}">
      <dgm:prSet/>
      <dgm:spPr/>
      <dgm:t>
        <a:bodyPr/>
        <a:lstStyle/>
        <a:p>
          <a:endParaRPr lang="en-US"/>
        </a:p>
      </dgm:t>
    </dgm:pt>
    <dgm:pt modelId="{FE733312-F234-A547-8C5D-ACAE0AA70CFA}" type="sibTrans" cxnId="{BC24E2A7-BC95-A641-8135-285A271B3FCA}">
      <dgm:prSet/>
      <dgm:spPr/>
      <dgm:t>
        <a:bodyPr/>
        <a:lstStyle/>
        <a:p>
          <a:endParaRPr lang="en-US"/>
        </a:p>
      </dgm:t>
    </dgm:pt>
    <dgm:pt modelId="{9D3A7EF9-9954-1C46-892A-CA6101B35F93}" type="pres">
      <dgm:prSet presAssocID="{72A094F9-FF9D-054A-96E9-469131844E9E}" presName="Name0" presStyleCnt="0">
        <dgm:presLayoutVars>
          <dgm:dir/>
          <dgm:animLvl val="lvl"/>
          <dgm:resizeHandles val="exact"/>
        </dgm:presLayoutVars>
      </dgm:prSet>
      <dgm:spPr/>
    </dgm:pt>
    <dgm:pt modelId="{A09DF2FD-A36D-2E48-8FC4-99F24B0D648D}" type="pres">
      <dgm:prSet presAssocID="{CC43D54B-92C7-8449-AE5C-2612B2C3D479}" presName="linNode" presStyleCnt="0"/>
      <dgm:spPr/>
    </dgm:pt>
    <dgm:pt modelId="{40F314ED-9995-2244-B46D-6CB2260C762C}" type="pres">
      <dgm:prSet presAssocID="{CC43D54B-92C7-8449-AE5C-2612B2C3D479}" presName="parentText" presStyleLbl="node1" presStyleIdx="0" presStyleCnt="3" custScaleX="202235">
        <dgm:presLayoutVars>
          <dgm:chMax val="1"/>
          <dgm:bulletEnabled val="1"/>
        </dgm:presLayoutVars>
      </dgm:prSet>
      <dgm:spPr/>
    </dgm:pt>
    <dgm:pt modelId="{3BE2DC31-28D0-9040-8A7C-8190CF5F13C1}" type="pres">
      <dgm:prSet presAssocID="{1B51D7BA-EBD5-C541-B751-197D38200122}" presName="sp" presStyleCnt="0"/>
      <dgm:spPr/>
    </dgm:pt>
    <dgm:pt modelId="{2A181396-C24A-7E46-AB0C-A0849851A06A}" type="pres">
      <dgm:prSet presAssocID="{8D5CF31F-F350-A84C-8025-EDC906660052}" presName="linNode" presStyleCnt="0"/>
      <dgm:spPr/>
    </dgm:pt>
    <dgm:pt modelId="{983F75BB-6F6F-7F42-B6E8-7289814292A7}" type="pres">
      <dgm:prSet presAssocID="{8D5CF31F-F350-A84C-8025-EDC906660052}" presName="parentText" presStyleLbl="node1" presStyleIdx="1" presStyleCnt="3" custScaleX="200699">
        <dgm:presLayoutVars>
          <dgm:chMax val="1"/>
          <dgm:bulletEnabled val="1"/>
        </dgm:presLayoutVars>
      </dgm:prSet>
      <dgm:spPr/>
    </dgm:pt>
    <dgm:pt modelId="{8022C0C6-117C-8443-9154-040F8FD985AE}" type="pres">
      <dgm:prSet presAssocID="{6C385358-2C12-8042-9FD9-FF7CB2856F52}" presName="sp" presStyleCnt="0"/>
      <dgm:spPr/>
    </dgm:pt>
    <dgm:pt modelId="{BC097D37-713E-A644-863C-A49C5C34C80B}" type="pres">
      <dgm:prSet presAssocID="{82E1FA5F-2DB3-5C4B-A9E7-7158189CAFAE}" presName="linNode" presStyleCnt="0"/>
      <dgm:spPr/>
    </dgm:pt>
    <dgm:pt modelId="{3B034564-F10D-EC41-8BEF-85030671B533}" type="pres">
      <dgm:prSet presAssocID="{82E1FA5F-2DB3-5C4B-A9E7-7158189CAFAE}" presName="parentText" presStyleLbl="node1" presStyleIdx="2" presStyleCnt="3" custScaleX="201808">
        <dgm:presLayoutVars>
          <dgm:chMax val="1"/>
          <dgm:bulletEnabled val="1"/>
        </dgm:presLayoutVars>
      </dgm:prSet>
      <dgm:spPr/>
    </dgm:pt>
  </dgm:ptLst>
  <dgm:cxnLst>
    <dgm:cxn modelId="{D3A9BC47-D4AF-E842-BF15-76F7655CE086}" srcId="{72A094F9-FF9D-054A-96E9-469131844E9E}" destId="{CC43D54B-92C7-8449-AE5C-2612B2C3D479}" srcOrd="0" destOrd="0" parTransId="{EE1C6849-AC56-E845-AC12-5FCE30AB5806}" sibTransId="{1B51D7BA-EBD5-C541-B751-197D38200122}"/>
    <dgm:cxn modelId="{C2429E4B-835C-404D-89FC-DCF65163C1ED}" type="presOf" srcId="{CC43D54B-92C7-8449-AE5C-2612B2C3D479}" destId="{40F314ED-9995-2244-B46D-6CB2260C762C}" srcOrd="0" destOrd="0" presId="urn:microsoft.com/office/officeart/2005/8/layout/vList5"/>
    <dgm:cxn modelId="{82CAC95F-3E43-4543-B02B-927E75ED8375}" type="presOf" srcId="{72A094F9-FF9D-054A-96E9-469131844E9E}" destId="{9D3A7EF9-9954-1C46-892A-CA6101B35F93}" srcOrd="0" destOrd="0" presId="urn:microsoft.com/office/officeart/2005/8/layout/vList5"/>
    <dgm:cxn modelId="{BC24E2A7-BC95-A641-8135-285A271B3FCA}" srcId="{72A094F9-FF9D-054A-96E9-469131844E9E}" destId="{82E1FA5F-2DB3-5C4B-A9E7-7158189CAFAE}" srcOrd="2" destOrd="0" parTransId="{6229405F-CB0A-4544-8F80-F260682A5B74}" sibTransId="{FE733312-F234-A547-8C5D-ACAE0AA70CFA}"/>
    <dgm:cxn modelId="{3C8F45CB-6C7B-A847-8662-233ED0A8F55E}" type="presOf" srcId="{82E1FA5F-2DB3-5C4B-A9E7-7158189CAFAE}" destId="{3B034564-F10D-EC41-8BEF-85030671B533}" srcOrd="0" destOrd="0" presId="urn:microsoft.com/office/officeart/2005/8/layout/vList5"/>
    <dgm:cxn modelId="{F29452D9-7B4E-B543-AD47-81153429A6C8}" srcId="{72A094F9-FF9D-054A-96E9-469131844E9E}" destId="{8D5CF31F-F350-A84C-8025-EDC906660052}" srcOrd="1" destOrd="0" parTransId="{79417E6D-965E-9A46-8AE3-9B391D06ACAB}" sibTransId="{6C385358-2C12-8042-9FD9-FF7CB2856F52}"/>
    <dgm:cxn modelId="{CF08F1E4-E775-324C-B964-7C25DF5EA967}" type="presOf" srcId="{8D5CF31F-F350-A84C-8025-EDC906660052}" destId="{983F75BB-6F6F-7F42-B6E8-7289814292A7}" srcOrd="0" destOrd="0" presId="urn:microsoft.com/office/officeart/2005/8/layout/vList5"/>
    <dgm:cxn modelId="{A8F8FF58-8BA2-2549-A1D1-FFA795B80A8F}" type="presParOf" srcId="{9D3A7EF9-9954-1C46-892A-CA6101B35F93}" destId="{A09DF2FD-A36D-2E48-8FC4-99F24B0D648D}" srcOrd="0" destOrd="0" presId="urn:microsoft.com/office/officeart/2005/8/layout/vList5"/>
    <dgm:cxn modelId="{6D75A2BF-64A1-C643-A765-4049575B4053}" type="presParOf" srcId="{A09DF2FD-A36D-2E48-8FC4-99F24B0D648D}" destId="{40F314ED-9995-2244-B46D-6CB2260C762C}" srcOrd="0" destOrd="0" presId="urn:microsoft.com/office/officeart/2005/8/layout/vList5"/>
    <dgm:cxn modelId="{2828E6B2-9DFD-AD4F-B0AD-35FD8DED5C90}" type="presParOf" srcId="{9D3A7EF9-9954-1C46-892A-CA6101B35F93}" destId="{3BE2DC31-28D0-9040-8A7C-8190CF5F13C1}" srcOrd="1" destOrd="0" presId="urn:microsoft.com/office/officeart/2005/8/layout/vList5"/>
    <dgm:cxn modelId="{23E0E2FF-54CE-DF44-B69E-8D6C32ECF194}" type="presParOf" srcId="{9D3A7EF9-9954-1C46-892A-CA6101B35F93}" destId="{2A181396-C24A-7E46-AB0C-A0849851A06A}" srcOrd="2" destOrd="0" presId="urn:microsoft.com/office/officeart/2005/8/layout/vList5"/>
    <dgm:cxn modelId="{9D35B7C0-CD09-7346-89E1-83A8EF93C6FF}" type="presParOf" srcId="{2A181396-C24A-7E46-AB0C-A0849851A06A}" destId="{983F75BB-6F6F-7F42-B6E8-7289814292A7}" srcOrd="0" destOrd="0" presId="urn:microsoft.com/office/officeart/2005/8/layout/vList5"/>
    <dgm:cxn modelId="{6AF71C94-902B-424D-995E-44A157B14AC4}" type="presParOf" srcId="{9D3A7EF9-9954-1C46-892A-CA6101B35F93}" destId="{8022C0C6-117C-8443-9154-040F8FD985AE}" srcOrd="3" destOrd="0" presId="urn:microsoft.com/office/officeart/2005/8/layout/vList5"/>
    <dgm:cxn modelId="{700F1D7E-D402-3D40-924F-5EB351F407E7}" type="presParOf" srcId="{9D3A7EF9-9954-1C46-892A-CA6101B35F93}" destId="{BC097D37-713E-A644-863C-A49C5C34C80B}" srcOrd="4" destOrd="0" presId="urn:microsoft.com/office/officeart/2005/8/layout/vList5"/>
    <dgm:cxn modelId="{587918EE-0313-0F43-809F-347479BEFF2D}" type="presParOf" srcId="{BC097D37-713E-A644-863C-A49C5C34C80B}" destId="{3B034564-F10D-EC41-8BEF-85030671B53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70CA5-B856-AF4C-80AC-1DA73B710B86}">
      <dsp:nvSpPr>
        <dsp:cNvPr id="0" name=""/>
        <dsp:cNvSpPr/>
      </dsp:nvSpPr>
      <dsp:spPr>
        <a:xfrm rot="5400000">
          <a:off x="5947815" y="-266776"/>
          <a:ext cx="2147367" cy="48848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Source Sans Pro" panose="020B0503030403020204" pitchFamily="34" charset="0"/>
            </a:rPr>
            <a:t>Patient Preference Researchers</a:t>
          </a:r>
        </a:p>
        <a:p>
          <a:pPr marL="228600" lvl="1" indent="-228600" algn="l" defTabSz="1155700">
            <a:lnSpc>
              <a:spcPct val="90000"/>
            </a:lnSpc>
            <a:spcBef>
              <a:spcPct val="0"/>
            </a:spcBef>
            <a:spcAft>
              <a:spcPct val="15000"/>
            </a:spcAft>
            <a:buChar char="•"/>
          </a:pPr>
          <a:r>
            <a:rPr lang="en-US" sz="2600" kern="1200">
              <a:latin typeface="Source Sans Pro" panose="020B0503030403020204" pitchFamily="34" charset="0"/>
            </a:rPr>
            <a:t>Industry Clinical Trial Developers</a:t>
          </a:r>
        </a:p>
        <a:p>
          <a:pPr marL="228600" lvl="1" indent="-228600" algn="l" defTabSz="1155700">
            <a:lnSpc>
              <a:spcPct val="90000"/>
            </a:lnSpc>
            <a:spcBef>
              <a:spcPct val="0"/>
            </a:spcBef>
            <a:spcAft>
              <a:spcPct val="15000"/>
            </a:spcAft>
            <a:buChar char="•"/>
          </a:pPr>
          <a:r>
            <a:rPr lang="en-US" sz="2600" kern="1200">
              <a:latin typeface="Source Sans Pro" panose="020B0503030403020204" pitchFamily="34" charset="0"/>
            </a:rPr>
            <a:t>Regulators (FDA)</a:t>
          </a:r>
        </a:p>
      </dsp:txBody>
      <dsp:txXfrm rot="-5400000">
        <a:off x="4579053" y="1206812"/>
        <a:ext cx="4780065" cy="1937715"/>
      </dsp:txXfrm>
    </dsp:sp>
    <dsp:sp modelId="{A8071516-1B2C-0F42-9C46-F19FA5274F8B}">
      <dsp:nvSpPr>
        <dsp:cNvPr id="0" name=""/>
        <dsp:cNvSpPr/>
      </dsp:nvSpPr>
      <dsp:spPr>
        <a:xfrm>
          <a:off x="1051654" y="779999"/>
          <a:ext cx="3527399" cy="2791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Source Sans Pro" panose="020B0503030403020204" pitchFamily="34" charset="0"/>
            </a:rPr>
            <a:t>Potential Users: </a:t>
          </a:r>
          <a:endParaRPr lang="en-US" sz="2000" kern="1200" dirty="0">
            <a:latin typeface="Source Sans Pro" panose="020B0503030403020204" pitchFamily="34" charset="0"/>
          </a:endParaRPr>
        </a:p>
      </dsp:txBody>
      <dsp:txXfrm>
        <a:off x="1187916" y="916261"/>
        <a:ext cx="3254875" cy="25188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57BFD-A6E1-1343-8157-873AA439F0CB}">
      <dsp:nvSpPr>
        <dsp:cNvPr id="0" name=""/>
        <dsp:cNvSpPr/>
      </dsp:nvSpPr>
      <dsp:spPr>
        <a:xfrm>
          <a:off x="1269" y="307484"/>
          <a:ext cx="3010292" cy="113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latin typeface="Source Sans Pro" panose="020B0503030403020204" pitchFamily="34" charset="0"/>
              <a:ea typeface="Source Sans Pro" panose="020B0503030403020204" pitchFamily="34" charset="0"/>
            </a:rPr>
            <a:t>v0: Data Migration</a:t>
          </a:r>
          <a:endParaRPr lang="en-US" sz="2100" kern="1200" dirty="0">
            <a:latin typeface="Source Sans Pro" panose="020B0503030403020204" pitchFamily="34" charset="0"/>
            <a:ea typeface="Source Sans Pro" panose="020B0503030403020204" pitchFamily="34" charset="0"/>
          </a:endParaRPr>
        </a:p>
      </dsp:txBody>
      <dsp:txXfrm>
        <a:off x="568269" y="307484"/>
        <a:ext cx="1876292" cy="1134000"/>
      </dsp:txXfrm>
    </dsp:sp>
    <dsp:sp modelId="{C6345BEA-99F8-094F-914B-4357BBBC8FA7}">
      <dsp:nvSpPr>
        <dsp:cNvPr id="0" name=""/>
        <dsp:cNvSpPr/>
      </dsp:nvSpPr>
      <dsp:spPr>
        <a:xfrm>
          <a:off x="1269" y="1583234"/>
          <a:ext cx="2408234"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Clean Dataset, Refine</a:t>
          </a:r>
        </a:p>
        <a:p>
          <a:pPr marL="228600" lvl="1" indent="-228600" algn="l" defTabSz="933450">
            <a:lnSpc>
              <a:spcPct val="90000"/>
            </a:lnSpc>
            <a:spcBef>
              <a:spcPct val="0"/>
            </a:spcBef>
            <a:spcAft>
              <a:spcPct val="15000"/>
            </a:spcAft>
            <a:buChar char="•"/>
          </a:pPr>
          <a:r>
            <a:rPr lang="en-US" sz="2100" kern="1200" dirty="0">
              <a:solidFill>
                <a:schemeClr val="tx1"/>
              </a:solidFill>
              <a:latin typeface="Source Sans Pro" panose="020B0503030403020204" pitchFamily="34" charset="0"/>
              <a:ea typeface="Source Sans Pro" panose="020B0503030403020204" pitchFamily="34" charset="0"/>
            </a:rPr>
            <a:t>Set up Database Infrastructure</a:t>
          </a:r>
        </a:p>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Migrate to Cloud Database</a:t>
          </a:r>
        </a:p>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Set up GUI for Pilot</a:t>
          </a:r>
        </a:p>
      </dsp:txBody>
      <dsp:txXfrm>
        <a:off x="1269" y="1583234"/>
        <a:ext cx="2408234" cy="2268000"/>
      </dsp:txXfrm>
    </dsp:sp>
    <dsp:sp modelId="{2FE63274-5C8E-9448-A424-2459CA54A836}">
      <dsp:nvSpPr>
        <dsp:cNvPr id="0" name=""/>
        <dsp:cNvSpPr/>
      </dsp:nvSpPr>
      <dsp:spPr>
        <a:xfrm>
          <a:off x="2795562" y="307484"/>
          <a:ext cx="3010292" cy="113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Source Sans Pro" panose="020B0503030403020204" pitchFamily="34" charset="0"/>
              <a:ea typeface="Source Sans Pro" panose="020B0503030403020204" pitchFamily="34" charset="0"/>
            </a:rPr>
            <a:t>v1: Pilot Limited Release</a:t>
          </a:r>
        </a:p>
      </dsp:txBody>
      <dsp:txXfrm>
        <a:off x="3362562" y="307484"/>
        <a:ext cx="1876292" cy="1134000"/>
      </dsp:txXfrm>
    </dsp:sp>
    <dsp:sp modelId="{A369736F-DF4B-7942-94F3-A101029312AA}">
      <dsp:nvSpPr>
        <dsp:cNvPr id="0" name=""/>
        <dsp:cNvSpPr/>
      </dsp:nvSpPr>
      <dsp:spPr>
        <a:xfrm>
          <a:off x="2795562" y="1583234"/>
          <a:ext cx="2408234"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1"/>
              </a:solidFill>
              <a:latin typeface="Source Sans Pro" panose="020B0503030403020204" pitchFamily="34" charset="0"/>
              <a:ea typeface="Source Sans Pro" panose="020B0503030403020204" pitchFamily="34" charset="0"/>
            </a:rPr>
            <a:t>Create basic version of AL</a:t>
          </a:r>
        </a:p>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Forward Pilot to key researchers/groups</a:t>
          </a:r>
        </a:p>
      </dsp:txBody>
      <dsp:txXfrm>
        <a:off x="2795562" y="1583234"/>
        <a:ext cx="2408234" cy="2268000"/>
      </dsp:txXfrm>
    </dsp:sp>
    <dsp:sp modelId="{7398B11E-EC82-F14F-971D-7BDCEF6FD548}">
      <dsp:nvSpPr>
        <dsp:cNvPr id="0" name=""/>
        <dsp:cNvSpPr/>
      </dsp:nvSpPr>
      <dsp:spPr>
        <a:xfrm>
          <a:off x="5589855" y="307484"/>
          <a:ext cx="3010292" cy="113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latin typeface="Source Sans Pro" panose="020B0503030403020204" pitchFamily="34" charset="0"/>
              <a:ea typeface="Source Sans Pro" panose="020B0503030403020204" pitchFamily="34" charset="0"/>
            </a:rPr>
            <a:t>v2: Tier 1 (Free) Features</a:t>
          </a:r>
          <a:endParaRPr lang="en-US" sz="2100" kern="1200" dirty="0">
            <a:latin typeface="Source Sans Pro" panose="020B0503030403020204" pitchFamily="34" charset="0"/>
            <a:ea typeface="Source Sans Pro" panose="020B0503030403020204" pitchFamily="34" charset="0"/>
          </a:endParaRPr>
        </a:p>
      </dsp:txBody>
      <dsp:txXfrm>
        <a:off x="6156855" y="307484"/>
        <a:ext cx="1876292" cy="1134000"/>
      </dsp:txXfrm>
    </dsp:sp>
    <dsp:sp modelId="{697852FD-C1BE-E242-9A4E-65FDFC3734B8}">
      <dsp:nvSpPr>
        <dsp:cNvPr id="0" name=""/>
        <dsp:cNvSpPr/>
      </dsp:nvSpPr>
      <dsp:spPr>
        <a:xfrm>
          <a:off x="5589855" y="1583234"/>
          <a:ext cx="2408234"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1"/>
              </a:solidFill>
              <a:latin typeface="Source Sans Pro" panose="020B0503030403020204" pitchFamily="34" charset="0"/>
              <a:ea typeface="Source Sans Pro" panose="020B0503030403020204" pitchFamily="34" charset="0"/>
            </a:rPr>
            <a:t>Input Use Cases from Pilot </a:t>
          </a:r>
        </a:p>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Release with Manual Data Input Section</a:t>
          </a:r>
        </a:p>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Refined Interface, Basic Data Analysis</a:t>
          </a:r>
        </a:p>
      </dsp:txBody>
      <dsp:txXfrm>
        <a:off x="5589855" y="1583234"/>
        <a:ext cx="2408234" cy="2268000"/>
      </dsp:txXfrm>
    </dsp:sp>
    <dsp:sp modelId="{448E6C70-EC81-0040-9DF7-7EDE5F7758F4}">
      <dsp:nvSpPr>
        <dsp:cNvPr id="0" name=""/>
        <dsp:cNvSpPr/>
      </dsp:nvSpPr>
      <dsp:spPr>
        <a:xfrm>
          <a:off x="8384147" y="307484"/>
          <a:ext cx="3010292" cy="113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a:latin typeface="Source Sans Pro" panose="020B0503030403020204" pitchFamily="34" charset="0"/>
              <a:ea typeface="Source Sans Pro" panose="020B0503030403020204" pitchFamily="34" charset="0"/>
            </a:rPr>
            <a:t>v3: Tier 2 ($$$) Premium Features</a:t>
          </a:r>
          <a:endParaRPr lang="en-US" sz="2100" kern="1200" dirty="0">
            <a:latin typeface="Source Sans Pro" panose="020B0503030403020204" pitchFamily="34" charset="0"/>
            <a:ea typeface="Source Sans Pro" panose="020B0503030403020204" pitchFamily="34" charset="0"/>
          </a:endParaRPr>
        </a:p>
      </dsp:txBody>
      <dsp:txXfrm>
        <a:off x="8951147" y="307484"/>
        <a:ext cx="1876292" cy="1134000"/>
      </dsp:txXfrm>
    </dsp:sp>
    <dsp:sp modelId="{8EABC6E9-C273-BA4D-BB75-CE31F6B1F9AD}">
      <dsp:nvSpPr>
        <dsp:cNvPr id="0" name=""/>
        <dsp:cNvSpPr/>
      </dsp:nvSpPr>
      <dsp:spPr>
        <a:xfrm>
          <a:off x="8384147" y="1583234"/>
          <a:ext cx="2408234" cy="22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schemeClr val="tx1"/>
              </a:solidFill>
              <a:latin typeface="Source Sans Pro" panose="020B0503030403020204" pitchFamily="34" charset="0"/>
              <a:ea typeface="Source Sans Pro" panose="020B0503030403020204" pitchFamily="34" charset="0"/>
            </a:rPr>
            <a:t>Advanced Data Analysis, Dashboards</a:t>
          </a:r>
        </a:p>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Automated Data Intake Tool</a:t>
          </a:r>
        </a:p>
        <a:p>
          <a:pPr marL="228600" lvl="1" indent="-228600" algn="l" defTabSz="933450">
            <a:lnSpc>
              <a:spcPct val="90000"/>
            </a:lnSpc>
            <a:spcBef>
              <a:spcPct val="0"/>
            </a:spcBef>
            <a:spcAft>
              <a:spcPct val="15000"/>
            </a:spcAft>
            <a:buChar char="•"/>
          </a:pPr>
          <a:r>
            <a:rPr lang="en-US" sz="2100" kern="1200">
              <a:solidFill>
                <a:schemeClr val="tx1"/>
              </a:solidFill>
              <a:latin typeface="Source Sans Pro" panose="020B0503030403020204" pitchFamily="34" charset="0"/>
              <a:ea typeface="Source Sans Pro" panose="020B0503030403020204" pitchFamily="34" charset="0"/>
            </a:rPr>
            <a:t>Potential AI Tools</a:t>
          </a:r>
        </a:p>
      </dsp:txBody>
      <dsp:txXfrm>
        <a:off x="8384147" y="1583234"/>
        <a:ext cx="2408234" cy="226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314ED-9995-2244-B46D-6CB2260C762C}">
      <dsp:nvSpPr>
        <dsp:cNvPr id="0" name=""/>
        <dsp:cNvSpPr/>
      </dsp:nvSpPr>
      <dsp:spPr>
        <a:xfrm>
          <a:off x="535277" y="2221"/>
          <a:ext cx="2865972" cy="14663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Font typeface="+mj-lt"/>
            <a:buNone/>
          </a:pPr>
          <a:r>
            <a:rPr lang="en-US" sz="2100" b="1" kern="1200" dirty="0">
              <a:solidFill>
                <a:schemeClr val="bg1"/>
              </a:solidFill>
              <a:latin typeface="Source Sans Pro"/>
              <a:ea typeface="Source Sans Pro"/>
            </a:rPr>
            <a:t>Refine </a:t>
          </a:r>
          <a:r>
            <a:rPr lang="en-US" sz="2100" kern="1200" dirty="0">
              <a:solidFill>
                <a:schemeClr val="bg1"/>
              </a:solidFill>
              <a:latin typeface="Source Sans Pro"/>
              <a:ea typeface="Source Sans Pro"/>
            </a:rPr>
            <a:t>Current Data Set</a:t>
          </a:r>
          <a:endParaRPr lang="en-US" sz="2100" kern="1200" dirty="0">
            <a:solidFill>
              <a:srgbClr val="002060"/>
            </a:solidFill>
            <a:latin typeface="Source Sans Pro"/>
            <a:ea typeface="Source Sans Pro"/>
          </a:endParaRPr>
        </a:p>
      </dsp:txBody>
      <dsp:txXfrm>
        <a:off x="606860" y="73804"/>
        <a:ext cx="2722806" cy="1323216"/>
      </dsp:txXfrm>
    </dsp:sp>
    <dsp:sp modelId="{983F75BB-6F6F-7F42-B6E8-7289814292A7}">
      <dsp:nvSpPr>
        <dsp:cNvPr id="0" name=""/>
        <dsp:cNvSpPr/>
      </dsp:nvSpPr>
      <dsp:spPr>
        <a:xfrm>
          <a:off x="535277" y="1541922"/>
          <a:ext cx="2844205" cy="14663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Source Sans Pro"/>
              <a:ea typeface="Source Sans Pro"/>
            </a:rPr>
            <a:t>Design</a:t>
          </a:r>
          <a:r>
            <a:rPr lang="en-US" sz="2000" kern="1200" dirty="0">
              <a:solidFill>
                <a:schemeClr val="bg1"/>
              </a:solidFill>
              <a:latin typeface="Source Sans Pro"/>
              <a:ea typeface="Source Sans Pro"/>
            </a:rPr>
            <a:t> functional visualizations through case applications</a:t>
          </a:r>
        </a:p>
      </dsp:txBody>
      <dsp:txXfrm>
        <a:off x="606860" y="1613505"/>
        <a:ext cx="2701039" cy="1323216"/>
      </dsp:txXfrm>
    </dsp:sp>
    <dsp:sp modelId="{3B034564-F10D-EC41-8BEF-85030671B533}">
      <dsp:nvSpPr>
        <dsp:cNvPr id="0" name=""/>
        <dsp:cNvSpPr/>
      </dsp:nvSpPr>
      <dsp:spPr>
        <a:xfrm>
          <a:off x="535277" y="3081624"/>
          <a:ext cx="2859921" cy="14663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bg1"/>
              </a:solidFill>
              <a:latin typeface="Source Sans Pro"/>
              <a:ea typeface="Source Sans Pro"/>
            </a:rPr>
            <a:t>Create</a:t>
          </a:r>
          <a:r>
            <a:rPr lang="en-US" sz="1900" kern="1200">
              <a:solidFill>
                <a:schemeClr val="bg1"/>
              </a:solidFill>
              <a:latin typeface="Source Sans Pro"/>
              <a:ea typeface="Source Sans Pro"/>
            </a:rPr>
            <a:t> MVP of Attribute Library for a Developer</a:t>
          </a:r>
          <a:endParaRPr lang="en-US" sz="1900" kern="1200" dirty="0">
            <a:solidFill>
              <a:schemeClr val="bg1"/>
            </a:solidFill>
            <a:latin typeface="Source Sans Pro"/>
            <a:ea typeface="Source Sans Pro"/>
          </a:endParaRPr>
        </a:p>
      </dsp:txBody>
      <dsp:txXfrm>
        <a:off x="606860" y="3153207"/>
        <a:ext cx="2716755" cy="13232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0D63C-8FF8-F94A-B15E-44007D50DC83}" type="datetimeFigureOut">
              <a:rPr lang="en-US" smtClean="0"/>
              <a:t>8/7/25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5E56-A38D-DA40-B422-BB2693F6CCCA}" type="slidenum">
              <a:rPr lang="en-US" smtClean="0"/>
              <a:t>‹#›</a:t>
            </a:fld>
            <a:endParaRPr lang="en-US"/>
          </a:p>
        </p:txBody>
      </p:sp>
    </p:spTree>
    <p:extLst>
      <p:ext uri="{BB962C8B-B14F-4D97-AF65-F5344CB8AC3E}">
        <p14:creationId xmlns:p14="http://schemas.microsoft.com/office/powerpoint/2010/main" val="82791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E5E56-A38D-DA40-B422-BB2693F6CCCA}" type="slidenum">
              <a:rPr lang="en-US" smtClean="0"/>
              <a:t>2</a:t>
            </a:fld>
            <a:endParaRPr lang="en-US"/>
          </a:p>
        </p:txBody>
      </p:sp>
    </p:spTree>
    <p:extLst>
      <p:ext uri="{BB962C8B-B14F-4D97-AF65-F5344CB8AC3E}">
        <p14:creationId xmlns:p14="http://schemas.microsoft.com/office/powerpoint/2010/main" val="332847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MPAE’s definition </a:t>
            </a:r>
          </a:p>
          <a:p>
            <a:pPr marL="171450" indent="-171450">
              <a:buFontTx/>
              <a:buChar char="-"/>
            </a:pPr>
            <a:r>
              <a:rPr lang="en-US"/>
              <a:t>Read</a:t>
            </a:r>
          </a:p>
          <a:p>
            <a:pPr marL="171450" indent="-171450">
              <a:buFontTx/>
              <a:buChar char="-"/>
            </a:pPr>
            <a:endParaRPr lang="en-US"/>
          </a:p>
          <a:p>
            <a:pPr marL="171450" indent="-171450">
              <a:buFontTx/>
              <a:buChar char="-"/>
            </a:pPr>
            <a:r>
              <a:rPr lang="en-US"/>
              <a:t>But what does that mean in practice</a:t>
            </a:r>
          </a:p>
          <a:p>
            <a:pPr marL="171450" indent="-171450">
              <a:buFontTx/>
              <a:buChar char="-"/>
            </a:pPr>
            <a:endParaRPr lang="en-US"/>
          </a:p>
          <a:p>
            <a:pPr marL="171450" indent="-171450">
              <a:buFontTx/>
              <a:buChar char="-"/>
            </a:pPr>
            <a:r>
              <a:rPr lang="en-US"/>
              <a:t>Essentially will allow users to use a centralized platform to search and compare attributes and studies in a systematic and thorough way</a:t>
            </a:r>
          </a:p>
          <a:p>
            <a:pPr marL="628650" lvl="1" indent="-171450">
              <a:buFontTx/>
              <a:buChar char="-"/>
            </a:pPr>
            <a:r>
              <a:rPr lang="en-US"/>
              <a:t>This would help standardize preference research and create more efficient and successful future preference studies </a:t>
            </a:r>
          </a:p>
        </p:txBody>
      </p:sp>
      <p:sp>
        <p:nvSpPr>
          <p:cNvPr id="4" name="Slide Number Placeholder 3"/>
          <p:cNvSpPr>
            <a:spLocks noGrp="1"/>
          </p:cNvSpPr>
          <p:nvPr>
            <p:ph type="sldNum" sz="quarter" idx="5"/>
          </p:nvPr>
        </p:nvSpPr>
        <p:spPr/>
        <p:txBody>
          <a:bodyPr/>
          <a:lstStyle/>
          <a:p>
            <a:fld id="{EB2E3467-1923-1C44-8754-2B9D8DEE20DA}" type="slidenum">
              <a:rPr lang="en-US" smtClean="0"/>
              <a:t>3</a:t>
            </a:fld>
            <a:endParaRPr lang="en-US"/>
          </a:p>
        </p:txBody>
      </p:sp>
    </p:spTree>
    <p:extLst>
      <p:ext uri="{BB962C8B-B14F-4D97-AF65-F5344CB8AC3E}">
        <p14:creationId xmlns:p14="http://schemas.microsoft.com/office/powerpoint/2010/main" val="245557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E5E56-A38D-DA40-B422-BB2693F6CCCA}" type="slidenum">
              <a:rPr lang="en-US" smtClean="0"/>
              <a:t>4</a:t>
            </a:fld>
            <a:endParaRPr lang="en-US"/>
          </a:p>
        </p:txBody>
      </p:sp>
    </p:spTree>
    <p:extLst>
      <p:ext uri="{BB962C8B-B14F-4D97-AF65-F5344CB8AC3E}">
        <p14:creationId xmlns:p14="http://schemas.microsoft.com/office/powerpoint/2010/main" val="202826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Attribute Library will lead to increased patient preference usage, and uptake within the medical device field. </a:t>
            </a:r>
          </a:p>
          <a:p>
            <a:pPr marL="171450" indent="-171450">
              <a:buFont typeface="Arial" panose="020B0604020202020204" pitchFamily="34" charset="0"/>
              <a:buChar char="•"/>
            </a:pPr>
            <a:r>
              <a:rPr lang="en-US"/>
              <a:t>Increase patient-centricity within clinical trial design and product development.</a:t>
            </a:r>
          </a:p>
          <a:p>
            <a:pPr marL="171450" indent="-171450">
              <a:buFont typeface="Arial" panose="020B0604020202020204" pitchFamily="34" charset="0"/>
              <a:buChar char="•"/>
            </a:pPr>
            <a:r>
              <a:rPr lang="en-US"/>
              <a:t>We will be at the forefront of an industry. Being able to not only drive the research but define a whole new gold standard for patient preference. </a:t>
            </a:r>
          </a:p>
          <a:p>
            <a:endParaRPr lang="en-US"/>
          </a:p>
        </p:txBody>
      </p:sp>
      <p:sp>
        <p:nvSpPr>
          <p:cNvPr id="4" name="Slide Number Placeholder 3"/>
          <p:cNvSpPr>
            <a:spLocks noGrp="1"/>
          </p:cNvSpPr>
          <p:nvPr>
            <p:ph type="sldNum" sz="quarter" idx="5"/>
          </p:nvPr>
        </p:nvSpPr>
        <p:spPr/>
        <p:txBody>
          <a:bodyPr/>
          <a:lstStyle/>
          <a:p>
            <a:fld id="{6C5E5E56-A38D-DA40-B422-BB2693F6CCCA}" type="slidenum">
              <a:rPr lang="en-US" smtClean="0"/>
              <a:t>11</a:t>
            </a:fld>
            <a:endParaRPr lang="en-US"/>
          </a:p>
        </p:txBody>
      </p:sp>
    </p:spTree>
    <p:extLst>
      <p:ext uri="{BB962C8B-B14F-4D97-AF65-F5344CB8AC3E}">
        <p14:creationId xmlns:p14="http://schemas.microsoft.com/office/powerpoint/2010/main" val="312422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2400" b="1" dirty="0">
                <a:solidFill>
                  <a:schemeClr val="bg1"/>
                </a:solidFill>
                <a:latin typeface="Source Sans Pro" panose="020B0503030403020204" pitchFamily="34" charset="0"/>
              </a:rPr>
              <a:t>Refine </a:t>
            </a:r>
            <a:r>
              <a:rPr lang="en-US" sz="2400" dirty="0">
                <a:solidFill>
                  <a:schemeClr val="bg1"/>
                </a:solidFill>
                <a:latin typeface="Source Sans Pro" panose="020B0503030403020204" pitchFamily="34" charset="0"/>
              </a:rPr>
              <a:t>Current Data Set</a:t>
            </a:r>
          </a:p>
          <a:p>
            <a:pPr marL="800100" lvl="1" indent="-342900">
              <a:buFont typeface="Arial" panose="020B0604020202020204" pitchFamily="34" charset="0"/>
              <a:buChar char="•"/>
            </a:pPr>
            <a:r>
              <a:rPr lang="en-US" sz="2400" dirty="0">
                <a:solidFill>
                  <a:schemeClr val="bg1"/>
                </a:solidFill>
                <a:latin typeface="Source Sans Pro" panose="020B0503030403020204" pitchFamily="34" charset="0"/>
              </a:rPr>
              <a:t>Ensuring clean dataset from what we have</a:t>
            </a:r>
          </a:p>
          <a:p>
            <a:pPr marL="342900" indent="-342900">
              <a:buFont typeface="+mj-lt"/>
              <a:buAutoNum type="arabicPeriod"/>
            </a:pPr>
            <a:r>
              <a:rPr lang="en-US" sz="2400" b="1" dirty="0">
                <a:solidFill>
                  <a:schemeClr val="bg1"/>
                </a:solidFill>
                <a:latin typeface="Source Sans Pro" panose="020B0503030403020204" pitchFamily="34" charset="0"/>
              </a:rPr>
              <a:t>Design</a:t>
            </a:r>
            <a:r>
              <a:rPr lang="en-US" sz="2400" dirty="0">
                <a:solidFill>
                  <a:schemeClr val="bg1"/>
                </a:solidFill>
                <a:latin typeface="Source Sans Pro" panose="020B0503030403020204" pitchFamily="34" charset="0"/>
              </a:rPr>
              <a:t> other functional visualization possibilities using current Excel Format</a:t>
            </a:r>
          </a:p>
          <a:p>
            <a:pPr marL="342900" indent="-342900">
              <a:buFont typeface="+mj-lt"/>
              <a:buAutoNum type="arabicPeriod"/>
            </a:pPr>
            <a:r>
              <a:rPr lang="en-US" sz="2400" b="1" dirty="0">
                <a:solidFill>
                  <a:schemeClr val="bg1"/>
                </a:solidFill>
                <a:latin typeface="Source Sans Pro" panose="020B0503030403020204" pitchFamily="34" charset="0"/>
              </a:rPr>
              <a:t>Create</a:t>
            </a:r>
            <a:r>
              <a:rPr lang="en-US" sz="2400" dirty="0">
                <a:solidFill>
                  <a:schemeClr val="bg1"/>
                </a:solidFill>
                <a:latin typeface="Source Sans Pro" panose="020B0503030403020204" pitchFamily="34" charset="0"/>
              </a:rPr>
              <a:t> MVP of Attribute Library for a Developer (using Excel)</a:t>
            </a:r>
          </a:p>
          <a:p>
            <a:pPr marL="742950" lvl="1" indent="-285750">
              <a:buFont typeface="Arial" panose="020B0604020202020204" pitchFamily="34" charset="0"/>
              <a:buChar char="•"/>
            </a:pPr>
            <a:r>
              <a:rPr lang="en-US" sz="2400" dirty="0">
                <a:solidFill>
                  <a:schemeClr val="bg1"/>
                </a:solidFill>
                <a:latin typeface="Source Sans Pro" panose="020B0503030403020204" pitchFamily="34" charset="0"/>
              </a:rPr>
              <a:t>Raw Data Set</a:t>
            </a:r>
          </a:p>
          <a:p>
            <a:pPr marL="742950" lvl="1" indent="-285750">
              <a:buFont typeface="Arial" panose="020B0604020202020204" pitchFamily="34" charset="0"/>
              <a:buChar char="•"/>
            </a:pPr>
            <a:r>
              <a:rPr lang="en-US" sz="2400" dirty="0">
                <a:solidFill>
                  <a:schemeClr val="bg1"/>
                </a:solidFill>
                <a:latin typeface="Source Sans Pro" panose="020B0503030403020204" pitchFamily="34" charset="0"/>
              </a:rPr>
              <a:t>Dashboard Interactions</a:t>
            </a:r>
          </a:p>
          <a:p>
            <a:pPr marL="742950" lvl="1" indent="-285750">
              <a:buFont typeface="Arial" panose="020B0604020202020204" pitchFamily="34" charset="0"/>
              <a:buChar char="•"/>
            </a:pPr>
            <a:r>
              <a:rPr lang="en-US" sz="2400" dirty="0">
                <a:solidFill>
                  <a:schemeClr val="bg1"/>
                </a:solidFill>
                <a:latin typeface="Source Sans Pro" panose="020B0503030403020204" pitchFamily="34" charset="0"/>
              </a:rPr>
              <a:t>Customizable Search Function</a:t>
            </a:r>
          </a:p>
          <a:p>
            <a:pPr marL="742950" lvl="1" indent="-285750">
              <a:buFont typeface="Arial" panose="020B0604020202020204" pitchFamily="34" charset="0"/>
              <a:buChar char="•"/>
            </a:pPr>
            <a:r>
              <a:rPr lang="en-US" sz="2400" dirty="0">
                <a:solidFill>
                  <a:schemeClr val="bg1"/>
                </a:solidFill>
                <a:latin typeface="Source Sans Pro" panose="020B0503030403020204" pitchFamily="34" charset="0"/>
              </a:rPr>
              <a:t>User Entry of Studies</a:t>
            </a:r>
          </a:p>
          <a:p>
            <a:endParaRPr lang="en-US" dirty="0"/>
          </a:p>
        </p:txBody>
      </p:sp>
      <p:sp>
        <p:nvSpPr>
          <p:cNvPr id="4" name="Slide Number Placeholder 3"/>
          <p:cNvSpPr>
            <a:spLocks noGrp="1"/>
          </p:cNvSpPr>
          <p:nvPr>
            <p:ph type="sldNum" sz="quarter" idx="5"/>
          </p:nvPr>
        </p:nvSpPr>
        <p:spPr/>
        <p:txBody>
          <a:bodyPr/>
          <a:lstStyle/>
          <a:p>
            <a:fld id="{6C5E5E56-A38D-DA40-B422-BB2693F6CCCA}" type="slidenum">
              <a:rPr lang="en-US" smtClean="0"/>
              <a:t>14</a:t>
            </a:fld>
            <a:endParaRPr lang="en-US"/>
          </a:p>
        </p:txBody>
      </p:sp>
    </p:spTree>
    <p:extLst>
      <p:ext uri="{BB962C8B-B14F-4D97-AF65-F5344CB8AC3E}">
        <p14:creationId xmlns:p14="http://schemas.microsoft.com/office/powerpoint/2010/main" val="427481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5E5E56-A38D-DA40-B422-BB2693F6CCCA}" type="slidenum">
              <a:rPr lang="en-US" smtClean="0"/>
              <a:t>16</a:t>
            </a:fld>
            <a:endParaRPr lang="en-US"/>
          </a:p>
        </p:txBody>
      </p:sp>
    </p:spTree>
    <p:extLst>
      <p:ext uri="{BB962C8B-B14F-4D97-AF65-F5344CB8AC3E}">
        <p14:creationId xmlns:p14="http://schemas.microsoft.com/office/powerpoint/2010/main" val="73160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5253-2AC6-C276-DD91-2A585EFFE9DF}"/>
              </a:ext>
            </a:extLst>
          </p:cNvPr>
          <p:cNvSpPr>
            <a:spLocks noGrp="1"/>
          </p:cNvSpPr>
          <p:nvPr>
            <p:ph type="ctrTitle"/>
          </p:nvPr>
        </p:nvSpPr>
        <p:spPr>
          <a:xfrm>
            <a:off x="716478" y="112236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99D9853-0990-D039-55B6-F29566016B8E}"/>
              </a:ext>
            </a:extLst>
          </p:cNvPr>
          <p:cNvSpPr>
            <a:spLocks noGrp="1"/>
          </p:cNvSpPr>
          <p:nvPr>
            <p:ph type="subTitle" idx="1"/>
          </p:nvPr>
        </p:nvSpPr>
        <p:spPr>
          <a:xfrm>
            <a:off x="716478" y="3429000"/>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37262B12-1ED9-B090-3528-16FCD6F9AED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315777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02B-D048-A634-54FD-7B08269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26A4B-978D-D5CB-757F-BA1CDE06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7AAC823-7ADF-AEFF-787B-ECFBB12D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473EA6D-C8EF-4642-11B2-A6E48E9584FA}"/>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CC50C4BF-F598-AD08-047E-A0A5A2E4AE04}"/>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2" name="Picture 11">
            <a:extLst>
              <a:ext uri="{FF2B5EF4-FFF2-40B4-BE49-F238E27FC236}">
                <a16:creationId xmlns:a16="http://schemas.microsoft.com/office/drawing/2014/main" id="{93227817-30D1-69E8-421B-FC669698521F}"/>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62113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1A04-EE82-50B4-3100-682F481F3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2C88C-B12A-F1FE-8ED2-60B8539E7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C509F9F-BDA9-96C8-7A53-BF447C25E32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7098ABB7-5F6E-ECFC-C96A-B0D1F5C026F6}"/>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1" name="Picture 10">
            <a:extLst>
              <a:ext uri="{FF2B5EF4-FFF2-40B4-BE49-F238E27FC236}">
                <a16:creationId xmlns:a16="http://schemas.microsoft.com/office/drawing/2014/main" id="{04A130C0-2917-204F-4122-EC24C8B7927C}"/>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93620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1D1A0-C9D5-3C48-371E-03F428195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E4E239-6219-B0C6-7777-77D0B5ABA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EEF0E1F-BC77-8C7E-63BA-20551D462837}"/>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43A418A8-C286-7BED-EDA9-BA8129273AA7}"/>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1" name="Picture 10">
            <a:extLst>
              <a:ext uri="{FF2B5EF4-FFF2-40B4-BE49-F238E27FC236}">
                <a16:creationId xmlns:a16="http://schemas.microsoft.com/office/drawing/2014/main" id="{EBDC3C60-7247-15B4-62BE-E308304C0EEF}"/>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389144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5253-2AC6-C276-DD91-2A585EFFE9DF}"/>
              </a:ext>
            </a:extLst>
          </p:cNvPr>
          <p:cNvSpPr>
            <a:spLocks noGrp="1"/>
          </p:cNvSpPr>
          <p:nvPr>
            <p:ph type="ctrTitle"/>
          </p:nvPr>
        </p:nvSpPr>
        <p:spPr>
          <a:xfrm>
            <a:off x="716478" y="112236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99D9853-0990-D039-55B6-F29566016B8E}"/>
              </a:ext>
            </a:extLst>
          </p:cNvPr>
          <p:cNvSpPr>
            <a:spLocks noGrp="1"/>
          </p:cNvSpPr>
          <p:nvPr>
            <p:ph type="subTitle" idx="1"/>
          </p:nvPr>
        </p:nvSpPr>
        <p:spPr>
          <a:xfrm>
            <a:off x="716478"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37262B12-1ED9-B090-3528-16FCD6F9AED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284272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6C46D8F2-7FB4-BF09-55FC-A71B7C1A74B6}"/>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6" name="Picture 5">
            <a:extLst>
              <a:ext uri="{FF2B5EF4-FFF2-40B4-BE49-F238E27FC236}">
                <a16:creationId xmlns:a16="http://schemas.microsoft.com/office/drawing/2014/main" id="{68EEE427-FD8B-95DD-B95B-077039348116}"/>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336534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293F-B662-6F8E-EA21-1CA187F93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F8B8B-D47D-8F13-9175-4A9447219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3611E398-BF67-8366-B89B-F2365BE611A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BF40DD5E-B218-282E-B4D1-B44D070285C4}"/>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6" name="Picture 5">
            <a:extLst>
              <a:ext uri="{FF2B5EF4-FFF2-40B4-BE49-F238E27FC236}">
                <a16:creationId xmlns:a16="http://schemas.microsoft.com/office/drawing/2014/main" id="{BBF3759D-B5A6-8BDC-7460-75985F9C6F7D}"/>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36762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411-E52B-1FE9-68AA-5C9F649D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4DBA-C837-7ED6-546C-9FB60D30F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637E9-B99D-EEE4-6226-0689C2002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7F45D74A-C846-DB84-DD8D-8A06811073C9}"/>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20A622D6-A5DF-1956-854A-F551EFAE0E74}"/>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7" name="Picture 6">
            <a:extLst>
              <a:ext uri="{FF2B5EF4-FFF2-40B4-BE49-F238E27FC236}">
                <a16:creationId xmlns:a16="http://schemas.microsoft.com/office/drawing/2014/main" id="{735DDE22-2ED2-ADCA-4700-6449842916AF}"/>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3247113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5C4-042E-F86E-AAE4-014F0FE73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71F5C-BF37-A5D8-AF7B-2B0B58F4C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119B-2958-0665-9B0F-84DABBE4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74D48-1667-CF73-71FE-CD24C345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2792-E32D-D8EF-53FB-4BC38E11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654B752F-1012-E2CB-8056-65E44EC1BE17}"/>
              </a:ext>
            </a:extLst>
          </p:cNvPr>
          <p:cNvSpPr>
            <a:spLocks noGrp="1"/>
          </p:cNvSpPr>
          <p:nvPr>
            <p:ph type="sldNum" sz="quarter" idx="11"/>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8" name="Date Placeholder 3">
            <a:extLst>
              <a:ext uri="{FF2B5EF4-FFF2-40B4-BE49-F238E27FC236}">
                <a16:creationId xmlns:a16="http://schemas.microsoft.com/office/drawing/2014/main" id="{F8EB2E7F-D873-D0C7-61C1-90EA607409F0}"/>
              </a:ext>
            </a:extLst>
          </p:cNvPr>
          <p:cNvSpPr>
            <a:spLocks noGrp="1"/>
          </p:cNvSpPr>
          <p:nvPr>
            <p:ph type="dt" sz="half" idx="1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9" name="Picture 8">
            <a:extLst>
              <a:ext uri="{FF2B5EF4-FFF2-40B4-BE49-F238E27FC236}">
                <a16:creationId xmlns:a16="http://schemas.microsoft.com/office/drawing/2014/main" id="{F1B0BA8E-E3AE-F424-46A4-34A591436CD3}"/>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1058508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F98-5323-9BE0-3B73-14B27F179EA2}"/>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118C23A-EBA6-2644-75F9-853637CB7F9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84292395-6DA6-2053-F993-CF48DD632F8A}"/>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8" name="Picture 7">
            <a:extLst>
              <a:ext uri="{FF2B5EF4-FFF2-40B4-BE49-F238E27FC236}">
                <a16:creationId xmlns:a16="http://schemas.microsoft.com/office/drawing/2014/main" id="{E5AC9049-BBD6-E979-B57D-2ED9D3FB0622}"/>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268687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728176-92A5-99C0-1116-2D0F6513392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3" name="Date Placeholder 3">
            <a:extLst>
              <a:ext uri="{FF2B5EF4-FFF2-40B4-BE49-F238E27FC236}">
                <a16:creationId xmlns:a16="http://schemas.microsoft.com/office/drawing/2014/main" id="{90FC334F-EA58-018C-15C1-5E85E8302AAE}"/>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4" name="Picture 3">
            <a:extLst>
              <a:ext uri="{FF2B5EF4-FFF2-40B4-BE49-F238E27FC236}">
                <a16:creationId xmlns:a16="http://schemas.microsoft.com/office/drawing/2014/main" id="{EDC5A8CC-0037-863B-2109-0A37ABBB2866}"/>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199800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7EACFB7-4F89-7987-F5B3-C5D9F42912C5}"/>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1" name="Picture 10">
            <a:extLst>
              <a:ext uri="{FF2B5EF4-FFF2-40B4-BE49-F238E27FC236}">
                <a16:creationId xmlns:a16="http://schemas.microsoft.com/office/drawing/2014/main" id="{E3B306CD-8EB6-8A8B-3722-4DA23FF4BA4E}"/>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3959808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622-59FB-25C5-8833-46A1703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59A75-92A2-0216-7833-A75DDDF7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EE3B5-5A4C-1A25-3EF3-D4CACCC4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86C6B2F-C925-6D6E-B7A6-331433FD3B83}"/>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7BE29E99-925E-B0DE-A8E8-290256C4D4AA}"/>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7" name="Picture 6">
            <a:extLst>
              <a:ext uri="{FF2B5EF4-FFF2-40B4-BE49-F238E27FC236}">
                <a16:creationId xmlns:a16="http://schemas.microsoft.com/office/drawing/2014/main" id="{8098B573-5246-531B-26F0-8C9FFA96B885}"/>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2173468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02B-D048-A634-54FD-7B08269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26A4B-978D-D5CB-757F-BA1CDE06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AC823-7ADF-AEFF-787B-ECFBB12D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473EA6D-C8EF-4642-11B2-A6E48E9584FA}"/>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AD09C670-D120-A0F9-22E0-A045A51C8EBE}"/>
              </a:ext>
            </a:extLst>
          </p:cNvPr>
          <p:cNvSpPr txBox="1">
            <a:spLocks/>
          </p:cNvSpPr>
          <p:nvPr userDrawn="1"/>
        </p:nvSpPr>
        <p:spPr>
          <a:xfrm>
            <a:off x="30945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7555D"/>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 | September 6, 2023</a:t>
            </a:r>
          </a:p>
        </p:txBody>
      </p:sp>
      <p:pic>
        <p:nvPicPr>
          <p:cNvPr id="7" name="Picture 6">
            <a:extLst>
              <a:ext uri="{FF2B5EF4-FFF2-40B4-BE49-F238E27FC236}">
                <a16:creationId xmlns:a16="http://schemas.microsoft.com/office/drawing/2014/main" id="{3A692449-8A5D-0868-B4FA-055601215552}"/>
              </a:ext>
            </a:extLst>
          </p:cNvPr>
          <p:cNvPicPr>
            <a:picLocks noChangeAspect="1"/>
          </p:cNvPicPr>
          <p:nvPr userDrawn="1"/>
        </p:nvPicPr>
        <p:blipFill>
          <a:blip r:embed="rId2"/>
          <a:srcRect/>
          <a:stretch/>
        </p:blipFill>
        <p:spPr>
          <a:xfrm>
            <a:off x="351312" y="6375608"/>
            <a:ext cx="2506238" cy="281951"/>
          </a:xfrm>
          <a:prstGeom prst="rect">
            <a:avLst/>
          </a:prstGeom>
        </p:spPr>
      </p:pic>
    </p:spTree>
    <p:extLst>
      <p:ext uri="{BB962C8B-B14F-4D97-AF65-F5344CB8AC3E}">
        <p14:creationId xmlns:p14="http://schemas.microsoft.com/office/powerpoint/2010/main" val="892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lumns with Subheadings">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B798CD71-169E-6C46-961D-25CEC41E4CDC}"/>
              </a:ext>
            </a:extLst>
          </p:cNvPr>
          <p:cNvSpPr>
            <a:spLocks noGrp="1"/>
          </p:cNvSpPr>
          <p:nvPr>
            <p:ph type="body" idx="1" hasCustomPrompt="1"/>
          </p:nvPr>
        </p:nvSpPr>
        <p:spPr>
          <a:xfrm>
            <a:off x="848812" y="2425374"/>
            <a:ext cx="10475539"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Subheading Goes Here</a:t>
            </a:r>
          </a:p>
        </p:txBody>
      </p:sp>
      <p:sp>
        <p:nvSpPr>
          <p:cNvPr id="15" name="Content Placeholder 3">
            <a:extLst>
              <a:ext uri="{FF2B5EF4-FFF2-40B4-BE49-F238E27FC236}">
                <a16:creationId xmlns:a16="http://schemas.microsoft.com/office/drawing/2014/main" id="{A90A8DDC-2CAA-6042-A76B-224884017495}"/>
              </a:ext>
            </a:extLst>
          </p:cNvPr>
          <p:cNvSpPr>
            <a:spLocks noGrp="1"/>
          </p:cNvSpPr>
          <p:nvPr>
            <p:ph sz="half" idx="2"/>
          </p:nvPr>
        </p:nvSpPr>
        <p:spPr>
          <a:xfrm>
            <a:off x="848817" y="3080077"/>
            <a:ext cx="10504988" cy="2587417"/>
          </a:xfrm>
          <a:prstGeom prst="rect">
            <a:avLst/>
          </a:prstGeom>
        </p:spPr>
        <p:txBody>
          <a:bodyPr lIns="0" tIns="0" rIns="0" bIns="0"/>
          <a:lstStyle>
            <a:lvl1pPr marL="0" indent="0">
              <a:buNone/>
              <a:defRPr sz="3200" b="0">
                <a:solidFill>
                  <a:schemeClr val="tx1"/>
                </a:solidFill>
              </a:defRPr>
            </a:lvl1pPr>
            <a:lvl2pPr>
              <a:defRPr b="0">
                <a:solidFill>
                  <a:schemeClr val="tx1"/>
                </a:solidFill>
              </a:defRPr>
            </a:lvl2pPr>
            <a:lvl3pPr>
              <a:defRPr b="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a:extLst>
              <a:ext uri="{FF2B5EF4-FFF2-40B4-BE49-F238E27FC236}">
                <a16:creationId xmlns:a16="http://schemas.microsoft.com/office/drawing/2014/main" id="{7C0E03C6-5137-084D-9637-5A8ADB4D3EF9}"/>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2" name="Flowchart: Off-page Connector 9">
            <a:extLst>
              <a:ext uri="{FF2B5EF4-FFF2-40B4-BE49-F238E27FC236}">
                <a16:creationId xmlns:a16="http://schemas.microsoft.com/office/drawing/2014/main" id="{5A2F4B3C-D31B-994F-917B-0CF81AE27FDF}"/>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a:solidFill>
                <a:srgbClr val="005CA8"/>
              </a:solidFill>
              <a:latin typeface="+mj-lt"/>
              <a:ea typeface="Open Sans" pitchFamily="34" charset="0"/>
              <a:cs typeface="Arial" pitchFamily="34" charset="0"/>
            </a:endParaRPr>
          </a:p>
        </p:txBody>
      </p:sp>
      <p:grpSp>
        <p:nvGrpSpPr>
          <p:cNvPr id="23" name="Group 22">
            <a:extLst>
              <a:ext uri="{FF2B5EF4-FFF2-40B4-BE49-F238E27FC236}">
                <a16:creationId xmlns:a16="http://schemas.microsoft.com/office/drawing/2014/main" id="{08AF18F9-64E5-6E4F-ADBF-75A676B1102C}"/>
              </a:ext>
            </a:extLst>
          </p:cNvPr>
          <p:cNvGrpSpPr/>
          <p:nvPr userDrawn="1"/>
        </p:nvGrpSpPr>
        <p:grpSpPr>
          <a:xfrm>
            <a:off x="-1" y="-1"/>
            <a:ext cx="12192001" cy="1546524"/>
            <a:chOff x="-1" y="-1"/>
            <a:chExt cx="9144001" cy="1159893"/>
          </a:xfrm>
        </p:grpSpPr>
        <p:cxnSp>
          <p:nvCxnSpPr>
            <p:cNvPr id="24" name="Straight Connector 23">
              <a:extLst>
                <a:ext uri="{FF2B5EF4-FFF2-40B4-BE49-F238E27FC236}">
                  <a16:creationId xmlns:a16="http://schemas.microsoft.com/office/drawing/2014/main" id="{E4DDBE4D-21C5-E048-9E97-C386D2DF9DB4}"/>
                </a:ext>
              </a:extLst>
            </p:cNvPr>
            <p:cNvCxnSpPr>
              <a:cxnSpLocks/>
              <a:endCxn id="26"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5" name="Rectangle 4">
              <a:extLst>
                <a:ext uri="{FF2B5EF4-FFF2-40B4-BE49-F238E27FC236}">
                  <a16:creationId xmlns:a16="http://schemas.microsoft.com/office/drawing/2014/main" id="{65B8EFDE-20FB-444A-B21F-3A517893A994}"/>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26" name="Rectangle 4">
              <a:extLst>
                <a:ext uri="{FF2B5EF4-FFF2-40B4-BE49-F238E27FC236}">
                  <a16:creationId xmlns:a16="http://schemas.microsoft.com/office/drawing/2014/main" id="{D649DBAB-C367-B94A-B748-7050156B8626}"/>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7" name="Title 1">
            <a:extLst>
              <a:ext uri="{FF2B5EF4-FFF2-40B4-BE49-F238E27FC236}">
                <a16:creationId xmlns:a16="http://schemas.microsoft.com/office/drawing/2014/main" id="{59648766-AC01-224F-B850-690C20FA0E13}"/>
              </a:ext>
            </a:extLst>
          </p:cNvPr>
          <p:cNvSpPr>
            <a:spLocks noGrp="1"/>
          </p:cNvSpPr>
          <p:nvPr>
            <p:ph type="title" hasCustomPrompt="1"/>
          </p:nvPr>
        </p:nvSpPr>
        <p:spPr>
          <a:xfrm>
            <a:off x="838200" y="1240663"/>
            <a:ext cx="10515600" cy="1184716"/>
          </a:xfrm>
          <a:prstGeom prst="rect">
            <a:avLst/>
          </a:prstGeom>
        </p:spPr>
        <p:txBody>
          <a:bodyPr lIns="0" tIns="0" rIns="0" bIns="0" anchor="t" anchorCtr="0">
            <a:normAutofit/>
          </a:bodyPr>
          <a:lstStyle>
            <a:lvl1pPr>
              <a:defRPr sz="4800" b="1">
                <a:solidFill>
                  <a:schemeClr val="accent6"/>
                </a:solidFill>
                <a:latin typeface="+mn-lt"/>
              </a:defRPr>
            </a:lvl1pPr>
          </a:lstStyle>
          <a:p>
            <a:r>
              <a:rPr lang="en-US"/>
              <a:t>Main Heading Goes Here</a:t>
            </a:r>
          </a:p>
        </p:txBody>
      </p:sp>
    </p:spTree>
    <p:extLst>
      <p:ext uri="{BB962C8B-B14F-4D97-AF65-F5344CB8AC3E}">
        <p14:creationId xmlns:p14="http://schemas.microsoft.com/office/powerpoint/2010/main" val="2579154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ing with picture only">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D4C3611-BEB4-2D45-8C2C-1CD908CC239A}"/>
              </a:ext>
            </a:extLst>
          </p:cNvPr>
          <p:cNvGrpSpPr/>
          <p:nvPr userDrawn="1"/>
        </p:nvGrpSpPr>
        <p:grpSpPr>
          <a:xfrm>
            <a:off x="-1" y="-1"/>
            <a:ext cx="12192001" cy="1546524"/>
            <a:chOff x="-1" y="-1"/>
            <a:chExt cx="9144001" cy="1159893"/>
          </a:xfrm>
        </p:grpSpPr>
        <p:sp>
          <p:nvSpPr>
            <p:cNvPr id="20" name="Rectangle 4">
              <a:extLst>
                <a:ext uri="{FF2B5EF4-FFF2-40B4-BE49-F238E27FC236}">
                  <a16:creationId xmlns:a16="http://schemas.microsoft.com/office/drawing/2014/main" id="{D5B85C5C-F169-9A45-8C03-EDDF7BADAFCE}"/>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cxnSp>
          <p:nvCxnSpPr>
            <p:cNvPr id="21" name="Straight Connector 20">
              <a:extLst>
                <a:ext uri="{FF2B5EF4-FFF2-40B4-BE49-F238E27FC236}">
                  <a16:creationId xmlns:a16="http://schemas.microsoft.com/office/drawing/2014/main" id="{322BB90F-A0E0-234E-98CE-2967A95E7C21}"/>
                </a:ext>
              </a:extLst>
            </p:cNvPr>
            <p:cNvCxnSpPr>
              <a:cxnSpLocks/>
              <a:endCxn id="22"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2" name="Rectangle 4">
              <a:extLst>
                <a:ext uri="{FF2B5EF4-FFF2-40B4-BE49-F238E27FC236}">
                  <a16:creationId xmlns:a16="http://schemas.microsoft.com/office/drawing/2014/main" id="{E9D3BAB0-7AC4-DB44-A3FA-74CCAAB33E15}"/>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23" name="Picture Placeholder 2">
            <a:extLst>
              <a:ext uri="{FF2B5EF4-FFF2-40B4-BE49-F238E27FC236}">
                <a16:creationId xmlns:a16="http://schemas.microsoft.com/office/drawing/2014/main" id="{B5D3C332-B095-C449-95A5-F60EA9B5DF2F}"/>
              </a:ext>
            </a:extLst>
          </p:cNvPr>
          <p:cNvSpPr>
            <a:spLocks noGrp="1" noChangeAspect="1"/>
          </p:cNvSpPr>
          <p:nvPr>
            <p:ph type="pic" idx="1"/>
          </p:nvPr>
        </p:nvSpPr>
        <p:spPr>
          <a:xfrm>
            <a:off x="838205" y="2222799"/>
            <a:ext cx="10486151" cy="3444693"/>
          </a:xfrm>
          <a:prstGeom prst="rect">
            <a:avLst/>
          </a:prstGeom>
        </p:spPr>
        <p:txBody>
          <a:bodyPr lIns="0" tIns="0" rIns="0" bIns="0" anchor="t">
            <a:normAutofit/>
          </a:bodyPr>
          <a:lstStyle>
            <a:lvl1pPr marL="0" indent="0">
              <a:buNone/>
              <a:defRPr sz="3733" b="0">
                <a:solidFill>
                  <a:schemeClr val="tx2"/>
                </a:solidFill>
                <a:latin typeface="+mn-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24" name="Title 1">
            <a:extLst>
              <a:ext uri="{FF2B5EF4-FFF2-40B4-BE49-F238E27FC236}">
                <a16:creationId xmlns:a16="http://schemas.microsoft.com/office/drawing/2014/main" id="{9AFAFD80-DBF5-F14D-9786-2A3B35174386}"/>
              </a:ext>
            </a:extLst>
          </p:cNvPr>
          <p:cNvSpPr>
            <a:spLocks noGrp="1"/>
          </p:cNvSpPr>
          <p:nvPr>
            <p:ph type="title" hasCustomPrompt="1"/>
          </p:nvPr>
        </p:nvSpPr>
        <p:spPr>
          <a:xfrm>
            <a:off x="838200" y="1240662"/>
            <a:ext cx="10515600" cy="982137"/>
          </a:xfrm>
          <a:prstGeom prst="rect">
            <a:avLst/>
          </a:prstGeom>
        </p:spPr>
        <p:txBody>
          <a:bodyPr lIns="0" tIns="0" rIns="0" bIns="0" anchor="t" anchorCtr="0">
            <a:normAutofit/>
          </a:bodyPr>
          <a:lstStyle>
            <a:lvl1pPr>
              <a:defRPr sz="4800" b="1">
                <a:solidFill>
                  <a:schemeClr val="accent6"/>
                </a:solidFill>
                <a:latin typeface="+mn-lt"/>
              </a:defRPr>
            </a:lvl1pPr>
          </a:lstStyle>
          <a:p>
            <a:r>
              <a:rPr lang="en-US"/>
              <a:t>Main Heading Goes Here</a:t>
            </a:r>
          </a:p>
        </p:txBody>
      </p:sp>
      <p:pic>
        <p:nvPicPr>
          <p:cNvPr id="25" name="Picture 24">
            <a:extLst>
              <a:ext uri="{FF2B5EF4-FFF2-40B4-BE49-F238E27FC236}">
                <a16:creationId xmlns:a16="http://schemas.microsoft.com/office/drawing/2014/main" id="{7EE95112-FC47-4441-94DD-855A8431B804}"/>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26" name="Flowchart: Off-page Connector 9">
            <a:extLst>
              <a:ext uri="{FF2B5EF4-FFF2-40B4-BE49-F238E27FC236}">
                <a16:creationId xmlns:a16="http://schemas.microsoft.com/office/drawing/2014/main" id="{1AB9D9B7-0EB1-334C-A953-03122372D0C8}"/>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4051909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s with Subheadings">
    <p:spTree>
      <p:nvGrpSpPr>
        <p:cNvPr id="1" name=""/>
        <p:cNvGrpSpPr/>
        <p:nvPr/>
      </p:nvGrpSpPr>
      <p:grpSpPr>
        <a:xfrm>
          <a:off x="0" y="0"/>
          <a:ext cx="0" cy="0"/>
          <a:chOff x="0" y="0"/>
          <a:chExt cx="0" cy="0"/>
        </a:xfrm>
      </p:grpSpPr>
      <p:sp>
        <p:nvSpPr>
          <p:cNvPr id="23" name="Text Placeholder 2">
            <a:extLst>
              <a:ext uri="{FF2B5EF4-FFF2-40B4-BE49-F238E27FC236}">
                <a16:creationId xmlns:a16="http://schemas.microsoft.com/office/drawing/2014/main" id="{C6AA005E-40A5-AB4A-A62E-33761D554405}"/>
              </a:ext>
            </a:extLst>
          </p:cNvPr>
          <p:cNvSpPr>
            <a:spLocks noGrp="1"/>
          </p:cNvSpPr>
          <p:nvPr>
            <p:ph type="body" idx="1" hasCustomPrompt="1"/>
          </p:nvPr>
        </p:nvSpPr>
        <p:spPr>
          <a:xfrm>
            <a:off x="848812" y="2425374"/>
            <a:ext cx="5157787"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Subheading Goes Here</a:t>
            </a:r>
          </a:p>
        </p:txBody>
      </p:sp>
      <p:sp>
        <p:nvSpPr>
          <p:cNvPr id="24" name="Content Placeholder 3">
            <a:extLst>
              <a:ext uri="{FF2B5EF4-FFF2-40B4-BE49-F238E27FC236}">
                <a16:creationId xmlns:a16="http://schemas.microsoft.com/office/drawing/2014/main" id="{F2E3C12B-D410-2B4B-A45D-D9E5F632020E}"/>
              </a:ext>
            </a:extLst>
          </p:cNvPr>
          <p:cNvSpPr>
            <a:spLocks noGrp="1"/>
          </p:cNvSpPr>
          <p:nvPr>
            <p:ph sz="half" idx="2"/>
          </p:nvPr>
        </p:nvSpPr>
        <p:spPr>
          <a:xfrm>
            <a:off x="848812" y="3080077"/>
            <a:ext cx="5157787" cy="2587417"/>
          </a:xfrm>
          <a:prstGeom prst="rect">
            <a:avLst/>
          </a:prstGeom>
        </p:spPr>
        <p:txBody>
          <a:bodyPr lIns="0" tIns="0" rIns="0" bIns="0"/>
          <a:lstStyle>
            <a:lvl1pPr marL="0" indent="0">
              <a:buNone/>
              <a:defRPr sz="3200" b="0">
                <a:solidFill>
                  <a:schemeClr val="tx1"/>
                </a:solidFill>
              </a:defRPr>
            </a:lvl1pPr>
            <a:lvl2pPr>
              <a:defRPr b="0">
                <a:solidFill>
                  <a:schemeClr val="tx1"/>
                </a:solidFill>
              </a:defRPr>
            </a:lvl2pPr>
            <a:lvl3pPr>
              <a:defRPr b="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a:extLst>
              <a:ext uri="{FF2B5EF4-FFF2-40B4-BE49-F238E27FC236}">
                <a16:creationId xmlns:a16="http://schemas.microsoft.com/office/drawing/2014/main" id="{DE3AC62B-A579-6E4B-A199-03CD587D3070}"/>
              </a:ext>
            </a:extLst>
          </p:cNvPr>
          <p:cNvSpPr>
            <a:spLocks noGrp="1"/>
          </p:cNvSpPr>
          <p:nvPr>
            <p:ph type="body" sz="quarter" idx="3" hasCustomPrompt="1"/>
          </p:nvPr>
        </p:nvSpPr>
        <p:spPr>
          <a:xfrm>
            <a:off x="6181227" y="2425374"/>
            <a:ext cx="5183188" cy="654703"/>
          </a:xfrm>
          <a:prstGeom prst="rect">
            <a:avLst/>
          </a:prstGeom>
        </p:spPr>
        <p:txBody>
          <a:bodyPr lIns="0" tIns="0" rIns="0" bIns="0" anchor="b">
            <a:normAutofit/>
          </a:bodyPr>
          <a:lstStyle>
            <a:lvl1pPr marL="0" indent="0">
              <a:buNone/>
              <a:defRPr sz="3733" b="1">
                <a:solidFill>
                  <a:schemeClr val="accent5"/>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Subheading Goes Here</a:t>
            </a:r>
          </a:p>
        </p:txBody>
      </p:sp>
      <p:sp>
        <p:nvSpPr>
          <p:cNvPr id="26" name="Content Placeholder 5">
            <a:extLst>
              <a:ext uri="{FF2B5EF4-FFF2-40B4-BE49-F238E27FC236}">
                <a16:creationId xmlns:a16="http://schemas.microsoft.com/office/drawing/2014/main" id="{B668471F-7741-314E-B2B7-0AFB4D0E2C60}"/>
              </a:ext>
            </a:extLst>
          </p:cNvPr>
          <p:cNvSpPr>
            <a:spLocks noGrp="1"/>
          </p:cNvSpPr>
          <p:nvPr>
            <p:ph sz="quarter" idx="4"/>
          </p:nvPr>
        </p:nvSpPr>
        <p:spPr>
          <a:xfrm>
            <a:off x="6181227" y="3080077"/>
            <a:ext cx="5183188" cy="2587417"/>
          </a:xfrm>
          <a:prstGeom prst="rect">
            <a:avLst/>
          </a:prstGeom>
        </p:spPr>
        <p:txBody>
          <a:bodyPr lIns="0" tIns="0" rIns="0" bIns="0"/>
          <a:lstStyle>
            <a:lvl1pPr marL="0" indent="0">
              <a:buNone/>
              <a:defRPr sz="3200" b="0">
                <a:solidFill>
                  <a:schemeClr val="tx1"/>
                </a:solidFill>
                <a:latin typeface="+mn-lt"/>
              </a:defRPr>
            </a:lvl1pPr>
            <a:lvl2pPr>
              <a:defRPr b="0">
                <a:solidFill>
                  <a:schemeClr val="tx1"/>
                </a:solidFill>
                <a:latin typeface="+mn-lt"/>
              </a:defRPr>
            </a:lvl2pPr>
            <a:lvl3pPr>
              <a:defRPr b="0">
                <a:solidFill>
                  <a:schemeClr val="tx1"/>
                </a:solidFill>
                <a:latin typeface="+mn-lt"/>
              </a:defRPr>
            </a:lvl3pPr>
            <a:lvl4pPr>
              <a:defRPr b="0">
                <a:solidFill>
                  <a:schemeClr val="tx1"/>
                </a:solidFill>
                <a:latin typeface="+mn-lt"/>
              </a:defRPr>
            </a:lvl4pPr>
            <a:lvl5pPr>
              <a:defRPr b="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7" name="Group 26">
            <a:extLst>
              <a:ext uri="{FF2B5EF4-FFF2-40B4-BE49-F238E27FC236}">
                <a16:creationId xmlns:a16="http://schemas.microsoft.com/office/drawing/2014/main" id="{7F130D7E-B155-5149-AB0A-B65DB1B6C228}"/>
              </a:ext>
            </a:extLst>
          </p:cNvPr>
          <p:cNvGrpSpPr/>
          <p:nvPr userDrawn="1"/>
        </p:nvGrpSpPr>
        <p:grpSpPr>
          <a:xfrm>
            <a:off x="-1" y="-1"/>
            <a:ext cx="12192001" cy="1546524"/>
            <a:chOff x="-1" y="-1"/>
            <a:chExt cx="9144001" cy="1159893"/>
          </a:xfrm>
        </p:grpSpPr>
        <p:cxnSp>
          <p:nvCxnSpPr>
            <p:cNvPr id="28" name="Straight Connector 27">
              <a:extLst>
                <a:ext uri="{FF2B5EF4-FFF2-40B4-BE49-F238E27FC236}">
                  <a16:creationId xmlns:a16="http://schemas.microsoft.com/office/drawing/2014/main" id="{721D398F-3416-224B-903E-5CCB4BC5384A}"/>
                </a:ext>
              </a:extLst>
            </p:cNvPr>
            <p:cNvCxnSpPr>
              <a:cxnSpLocks/>
              <a:endCxn id="30" idx="3"/>
            </p:cNvCxnSpPr>
            <p:nvPr userDrawn="1"/>
          </p:nvCxnSpPr>
          <p:spPr>
            <a:xfrm flipH="1" flipV="1">
              <a:off x="0" y="290022"/>
              <a:ext cx="8493263" cy="869870"/>
            </a:xfrm>
            <a:prstGeom prst="line">
              <a:avLst/>
            </a:prstGeom>
            <a:ln w="25400" cap="flat">
              <a:solidFill>
                <a:srgbClr val="D0D0D0">
                  <a:alpha val="30000"/>
                </a:srgbClr>
              </a:solidFill>
              <a:headEnd type="oval"/>
            </a:ln>
          </p:spPr>
          <p:style>
            <a:lnRef idx="1">
              <a:schemeClr val="accent1"/>
            </a:lnRef>
            <a:fillRef idx="0">
              <a:schemeClr val="accent1"/>
            </a:fillRef>
            <a:effectRef idx="0">
              <a:schemeClr val="accent1"/>
            </a:effectRef>
            <a:fontRef idx="minor">
              <a:schemeClr val="tx1"/>
            </a:fontRef>
          </p:style>
        </p:cxnSp>
        <p:sp>
          <p:nvSpPr>
            <p:cNvPr id="29" name="Rectangle 4">
              <a:extLst>
                <a:ext uri="{FF2B5EF4-FFF2-40B4-BE49-F238E27FC236}">
                  <a16:creationId xmlns:a16="http://schemas.microsoft.com/office/drawing/2014/main" id="{467E0369-136B-C747-A3F9-3E33CBF3616A}"/>
                </a:ext>
              </a:extLst>
            </p:cNvPr>
            <p:cNvSpPr/>
            <p:nvPr userDrawn="1"/>
          </p:nvSpPr>
          <p:spPr>
            <a:xfrm flipH="1">
              <a:off x="-1" y="0"/>
              <a:ext cx="9143998" cy="640472"/>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290070 w 4445636"/>
                <a:gd name="connsiteY3" fmla="*/ 215900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152399 h 817247"/>
                <a:gd name="connsiteX4" fmla="*/ 0 w 4445636"/>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636" h="817247">
                  <a:moveTo>
                    <a:pt x="0" y="0"/>
                  </a:moveTo>
                  <a:lnTo>
                    <a:pt x="4445636" y="0"/>
                  </a:lnTo>
                  <a:lnTo>
                    <a:pt x="4445636" y="817247"/>
                  </a:lnTo>
                  <a:lnTo>
                    <a:pt x="0" y="152399"/>
                  </a:lnTo>
                  <a:lnTo>
                    <a:pt x="0" y="0"/>
                  </a:lnTo>
                  <a:close/>
                </a:path>
              </a:pathLst>
            </a:custGeom>
            <a:solidFill>
              <a:srgbClr val="73C0D3">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30" name="Rectangle 4">
              <a:extLst>
                <a:ext uri="{FF2B5EF4-FFF2-40B4-BE49-F238E27FC236}">
                  <a16:creationId xmlns:a16="http://schemas.microsoft.com/office/drawing/2014/main" id="{C30C23DF-6FCB-D44B-B23D-5838BABC2C2B}"/>
                </a:ext>
              </a:extLst>
            </p:cNvPr>
            <p:cNvSpPr/>
            <p:nvPr userDrawn="1"/>
          </p:nvSpPr>
          <p:spPr>
            <a:xfrm>
              <a:off x="0" y="-1"/>
              <a:ext cx="9144000" cy="1008773"/>
            </a:xfrm>
            <a:custGeom>
              <a:avLst/>
              <a:gdLst>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817247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0 w 4445636"/>
                <a:gd name="connsiteY3" fmla="*/ 0 h 817247"/>
                <a:gd name="connsiteX0" fmla="*/ 0 w 4445636"/>
                <a:gd name="connsiteY0" fmla="*/ 0 h 817247"/>
                <a:gd name="connsiteX1" fmla="*/ 4445636 w 4445636"/>
                <a:gd name="connsiteY1" fmla="*/ 0 h 817247"/>
                <a:gd name="connsiteX2" fmla="*/ 4445636 w 4445636"/>
                <a:gd name="connsiteY2" fmla="*/ 817247 h 817247"/>
                <a:gd name="connsiteX3" fmla="*/ 1739445 w 4445636"/>
                <a:gd name="connsiteY3" fmla="*/ 316683 h 817247"/>
                <a:gd name="connsiteX4" fmla="*/ 0 w 4445636"/>
                <a:gd name="connsiteY4" fmla="*/ 0 h 817247"/>
                <a:gd name="connsiteX0" fmla="*/ 0 w 4445636"/>
                <a:gd name="connsiteY0" fmla="*/ 0 h 817247"/>
                <a:gd name="connsiteX1" fmla="*/ 4445636 w 4445636"/>
                <a:gd name="connsiteY1" fmla="*/ 0 h 817247"/>
                <a:gd name="connsiteX2" fmla="*/ 4445636 w 4445636"/>
                <a:gd name="connsiteY2" fmla="*/ 817247 h 817247"/>
                <a:gd name="connsiteX3" fmla="*/ 1468864 w 4445636"/>
                <a:gd name="connsiteY3" fmla="*/ 541426 h 817247"/>
                <a:gd name="connsiteX4" fmla="*/ 0 w 4445636"/>
                <a:gd name="connsiteY4" fmla="*/ 0 h 817247"/>
                <a:gd name="connsiteX0" fmla="*/ 7731 w 4453367"/>
                <a:gd name="connsiteY0" fmla="*/ 0 h 817247"/>
                <a:gd name="connsiteX1" fmla="*/ 4453367 w 4453367"/>
                <a:gd name="connsiteY1" fmla="*/ 0 h 817247"/>
                <a:gd name="connsiteX2" fmla="*/ 4453367 w 4453367"/>
                <a:gd name="connsiteY2" fmla="*/ 817247 h 817247"/>
                <a:gd name="connsiteX3" fmla="*/ 0 w 4453367"/>
                <a:gd name="connsiteY3" fmla="*/ 234959 h 817247"/>
                <a:gd name="connsiteX4" fmla="*/ 7731 w 4453367"/>
                <a:gd name="connsiteY4" fmla="*/ 0 h 81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367" h="817247">
                  <a:moveTo>
                    <a:pt x="7731" y="0"/>
                  </a:moveTo>
                  <a:lnTo>
                    <a:pt x="4453367" y="0"/>
                  </a:lnTo>
                  <a:lnTo>
                    <a:pt x="4453367" y="817247"/>
                  </a:lnTo>
                  <a:lnTo>
                    <a:pt x="0" y="234959"/>
                  </a:lnTo>
                  <a:lnTo>
                    <a:pt x="7731" y="0"/>
                  </a:lnTo>
                  <a:close/>
                </a:path>
              </a:pathLst>
            </a:custGeom>
            <a:solidFill>
              <a:srgbClr val="D0D0D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grpSp>
      <p:sp>
        <p:nvSpPr>
          <p:cNvPr id="31" name="Title 1">
            <a:extLst>
              <a:ext uri="{FF2B5EF4-FFF2-40B4-BE49-F238E27FC236}">
                <a16:creationId xmlns:a16="http://schemas.microsoft.com/office/drawing/2014/main" id="{38A2F252-B12E-7549-BB0A-4F1BB6679383}"/>
              </a:ext>
            </a:extLst>
          </p:cNvPr>
          <p:cNvSpPr>
            <a:spLocks noGrp="1"/>
          </p:cNvSpPr>
          <p:nvPr>
            <p:ph type="title" hasCustomPrompt="1"/>
          </p:nvPr>
        </p:nvSpPr>
        <p:spPr>
          <a:xfrm>
            <a:off x="848817" y="1240663"/>
            <a:ext cx="10504988" cy="1184716"/>
          </a:xfrm>
          <a:prstGeom prst="rect">
            <a:avLst/>
          </a:prstGeom>
        </p:spPr>
        <p:txBody>
          <a:bodyPr lIns="0" tIns="0" rIns="0" bIns="0" anchor="t" anchorCtr="0">
            <a:normAutofit/>
          </a:bodyPr>
          <a:lstStyle>
            <a:lvl1pPr>
              <a:defRPr sz="4800" b="1">
                <a:solidFill>
                  <a:schemeClr val="accent6"/>
                </a:solidFill>
                <a:latin typeface="+mn-lt"/>
              </a:defRPr>
            </a:lvl1pPr>
          </a:lstStyle>
          <a:p>
            <a:r>
              <a:rPr lang="en-US"/>
              <a:t>Main Heading Goes Here</a:t>
            </a:r>
          </a:p>
        </p:txBody>
      </p:sp>
      <p:pic>
        <p:nvPicPr>
          <p:cNvPr id="32" name="Picture 31">
            <a:extLst>
              <a:ext uri="{FF2B5EF4-FFF2-40B4-BE49-F238E27FC236}">
                <a16:creationId xmlns:a16="http://schemas.microsoft.com/office/drawing/2014/main" id="{9D1729EA-F57D-9040-A757-9E27595BE7ED}"/>
              </a:ext>
            </a:extLst>
          </p:cNvPr>
          <p:cNvPicPr>
            <a:picLocks noChangeAspect="1"/>
          </p:cNvPicPr>
          <p:nvPr userDrawn="1"/>
        </p:nvPicPr>
        <p:blipFill>
          <a:blip r:embed="rId2"/>
          <a:stretch>
            <a:fillRect/>
          </a:stretch>
        </p:blipFill>
        <p:spPr>
          <a:xfrm>
            <a:off x="609606" y="5868989"/>
            <a:ext cx="1966396" cy="851801"/>
          </a:xfrm>
          <a:prstGeom prst="rect">
            <a:avLst/>
          </a:prstGeom>
        </p:spPr>
      </p:pic>
      <p:sp>
        <p:nvSpPr>
          <p:cNvPr id="33" name="Flowchart: Off-page Connector 9">
            <a:extLst>
              <a:ext uri="{FF2B5EF4-FFF2-40B4-BE49-F238E27FC236}">
                <a16:creationId xmlns:a16="http://schemas.microsoft.com/office/drawing/2014/main" id="{848DD150-DBB9-1843-B53F-92A41001B02B}"/>
              </a:ext>
            </a:extLst>
          </p:cNvPr>
          <p:cNvSpPr/>
          <p:nvPr userDrawn="1"/>
        </p:nvSpPr>
        <p:spPr>
          <a:xfrm>
            <a:off x="11324351" y="6158561"/>
            <a:ext cx="516099" cy="272655"/>
          </a:xfrm>
          <a:prstGeom prst="flowChartOffpageConnector">
            <a:avLst/>
          </a:prstGeom>
          <a:solidFill>
            <a:srgbClr val="003865">
              <a:alpha val="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D54E57D-AA25-48FE-BAD8-96F3F656CFE4}" type="slidenum">
              <a:rPr lang="en-US" sz="1467" b="1" smtClean="0">
                <a:solidFill>
                  <a:srgbClr val="005CA8"/>
                </a:solidFill>
                <a:latin typeface="+mj-lt"/>
                <a:ea typeface="Open Sans" pitchFamily="34" charset="0"/>
                <a:cs typeface="Arial" pitchFamily="34" charset="0"/>
              </a:rPr>
              <a:pPr algn="ctr"/>
              <a:t>‹#›</a:t>
            </a:fld>
            <a:endParaRPr lang="en-US" sz="900" b="1">
              <a:solidFill>
                <a:srgbClr val="005CA8"/>
              </a:solidFill>
              <a:latin typeface="+mj-lt"/>
              <a:ea typeface="Open Sans" pitchFamily="34" charset="0"/>
              <a:cs typeface="Arial" pitchFamily="34" charset="0"/>
            </a:endParaRPr>
          </a:p>
        </p:txBody>
      </p:sp>
    </p:spTree>
    <p:extLst>
      <p:ext uri="{BB962C8B-B14F-4D97-AF65-F5344CB8AC3E}">
        <p14:creationId xmlns:p14="http://schemas.microsoft.com/office/powerpoint/2010/main" val="1424164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5253-2AC6-C276-DD91-2A585EFFE9DF}"/>
              </a:ext>
            </a:extLst>
          </p:cNvPr>
          <p:cNvSpPr>
            <a:spLocks noGrp="1"/>
          </p:cNvSpPr>
          <p:nvPr>
            <p:ph type="ctrTitle"/>
          </p:nvPr>
        </p:nvSpPr>
        <p:spPr>
          <a:xfrm>
            <a:off x="716478" y="112236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099D9853-0990-D039-55B6-F29566016B8E}"/>
              </a:ext>
            </a:extLst>
          </p:cNvPr>
          <p:cNvSpPr>
            <a:spLocks noGrp="1"/>
          </p:cNvSpPr>
          <p:nvPr>
            <p:ph type="subTitle" idx="1"/>
          </p:nvPr>
        </p:nvSpPr>
        <p:spPr>
          <a:xfrm>
            <a:off x="716478"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37262B12-1ED9-B090-3528-16FCD6F9AED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2779832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6C46D8F2-7FB4-BF09-55FC-A71B7C1A74B6}"/>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6" name="Picture 5">
            <a:extLst>
              <a:ext uri="{FF2B5EF4-FFF2-40B4-BE49-F238E27FC236}">
                <a16:creationId xmlns:a16="http://schemas.microsoft.com/office/drawing/2014/main" id="{68EEE427-FD8B-95DD-B95B-0770393481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393853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293F-B662-6F8E-EA21-1CA187F93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F8B8B-D47D-8F13-9175-4A9447219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3611E398-BF67-8366-B89B-F2365BE611A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BF40DD5E-B218-282E-B4D1-B44D070285C4}"/>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6" name="Picture 5">
            <a:extLst>
              <a:ext uri="{FF2B5EF4-FFF2-40B4-BE49-F238E27FC236}">
                <a16:creationId xmlns:a16="http://schemas.microsoft.com/office/drawing/2014/main" id="{BBF3759D-B5A6-8BDC-7460-75985F9C6F7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2923622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411-E52B-1FE9-68AA-5C9F649D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4DBA-C837-7ED6-546C-9FB60D30F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637E9-B99D-EEE4-6226-0689C2002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7F45D74A-C846-DB84-DD8D-8A06811073C9}"/>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20A622D6-A5DF-1956-854A-F551EFAE0E74}"/>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7" name="Picture 6">
            <a:extLst>
              <a:ext uri="{FF2B5EF4-FFF2-40B4-BE49-F238E27FC236}">
                <a16:creationId xmlns:a16="http://schemas.microsoft.com/office/drawing/2014/main" id="{735DDE22-2ED2-ADCA-4700-6449842916A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3210449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5C4-042E-F86E-AAE4-014F0FE73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71F5C-BF37-A5D8-AF7B-2B0B58F4C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119B-2958-0665-9B0F-84DABBE4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74D48-1667-CF73-71FE-CD24C345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2792-E32D-D8EF-53FB-4BC38E11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654B752F-1012-E2CB-8056-65E44EC1BE17}"/>
              </a:ext>
            </a:extLst>
          </p:cNvPr>
          <p:cNvSpPr>
            <a:spLocks noGrp="1"/>
          </p:cNvSpPr>
          <p:nvPr>
            <p:ph type="sldNum" sz="quarter" idx="11"/>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8" name="Date Placeholder 3">
            <a:extLst>
              <a:ext uri="{FF2B5EF4-FFF2-40B4-BE49-F238E27FC236}">
                <a16:creationId xmlns:a16="http://schemas.microsoft.com/office/drawing/2014/main" id="{F8EB2E7F-D873-D0C7-61C1-90EA607409F0}"/>
              </a:ext>
            </a:extLst>
          </p:cNvPr>
          <p:cNvSpPr>
            <a:spLocks noGrp="1"/>
          </p:cNvSpPr>
          <p:nvPr>
            <p:ph type="dt" sz="half" idx="1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9" name="Picture 8">
            <a:extLst>
              <a:ext uri="{FF2B5EF4-FFF2-40B4-BE49-F238E27FC236}">
                <a16:creationId xmlns:a16="http://schemas.microsoft.com/office/drawing/2014/main" id="{F1B0BA8E-E3AE-F424-46A4-34A591436C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159827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0669-7B25-28EC-0FD5-29E711DE4CF0}"/>
              </a:ext>
            </a:extLst>
          </p:cNvPr>
          <p:cNvSpPr>
            <a:spLocks noGrp="1"/>
          </p:cNvSpPr>
          <p:nvPr>
            <p:ph type="title"/>
          </p:nvPr>
        </p:nvSpPr>
        <p:spPr>
          <a:xfrm>
            <a:off x="838200" y="900974"/>
            <a:ext cx="460725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0102CEF-D98D-7B8E-9E9B-BD6D1E1B9A62}"/>
              </a:ext>
            </a:extLst>
          </p:cNvPr>
          <p:cNvSpPr>
            <a:spLocks noGrp="1"/>
          </p:cNvSpPr>
          <p:nvPr>
            <p:ph idx="1"/>
          </p:nvPr>
        </p:nvSpPr>
        <p:spPr>
          <a:xfrm>
            <a:off x="838200" y="2579427"/>
            <a:ext cx="4607257" cy="3597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1D4A536-70F4-2C57-F6EE-DEB4D6C56ED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7EACFB7-4F89-7987-F5B3-C5D9F42912C5}"/>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1" name="Picture 10">
            <a:extLst>
              <a:ext uri="{FF2B5EF4-FFF2-40B4-BE49-F238E27FC236}">
                <a16:creationId xmlns:a16="http://schemas.microsoft.com/office/drawing/2014/main" id="{E3B306CD-8EB6-8A8B-3722-4DA23FF4BA4E}"/>
              </a:ext>
            </a:extLst>
          </p:cNvPr>
          <p:cNvPicPr>
            <a:picLocks noChangeAspect="1"/>
          </p:cNvPicPr>
          <p:nvPr userDrawn="1"/>
        </p:nvPicPr>
        <p:blipFill>
          <a:blip r:embed="rId2"/>
          <a:stretch>
            <a:fillRect/>
          </a:stretch>
        </p:blipFill>
        <p:spPr>
          <a:xfrm>
            <a:off x="351312" y="6375608"/>
            <a:ext cx="2506238" cy="281952"/>
          </a:xfrm>
          <a:prstGeom prst="rect">
            <a:avLst/>
          </a:prstGeom>
        </p:spPr>
      </p:pic>
      <p:sp>
        <p:nvSpPr>
          <p:cNvPr id="5" name="Picture Placeholder 4">
            <a:extLst>
              <a:ext uri="{FF2B5EF4-FFF2-40B4-BE49-F238E27FC236}">
                <a16:creationId xmlns:a16="http://schemas.microsoft.com/office/drawing/2014/main" id="{12C1FFC4-35EC-91C7-8E46-0567B5F951BE}"/>
              </a:ext>
            </a:extLst>
          </p:cNvPr>
          <p:cNvSpPr>
            <a:spLocks noGrp="1"/>
          </p:cNvSpPr>
          <p:nvPr>
            <p:ph type="pic" sz="quarter" idx="10"/>
          </p:nvPr>
        </p:nvSpPr>
        <p:spPr>
          <a:xfrm>
            <a:off x="5949950" y="0"/>
            <a:ext cx="6242050" cy="6858000"/>
          </a:xfrm>
        </p:spPr>
        <p:txBody>
          <a:bodyPr/>
          <a:lstStyle/>
          <a:p>
            <a:r>
              <a:rPr lang="en-US"/>
              <a:t>Click icon to add picture</a:t>
            </a:r>
          </a:p>
        </p:txBody>
      </p:sp>
    </p:spTree>
    <p:extLst>
      <p:ext uri="{BB962C8B-B14F-4D97-AF65-F5344CB8AC3E}">
        <p14:creationId xmlns:p14="http://schemas.microsoft.com/office/powerpoint/2010/main" val="1191742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F98-5323-9BE0-3B73-14B27F179EA2}"/>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118C23A-EBA6-2644-75F9-853637CB7F9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5" name="Date Placeholder 3">
            <a:extLst>
              <a:ext uri="{FF2B5EF4-FFF2-40B4-BE49-F238E27FC236}">
                <a16:creationId xmlns:a16="http://schemas.microsoft.com/office/drawing/2014/main" id="{84292395-6DA6-2053-F993-CF48DD632F8A}"/>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8" name="Picture 7">
            <a:extLst>
              <a:ext uri="{FF2B5EF4-FFF2-40B4-BE49-F238E27FC236}">
                <a16:creationId xmlns:a16="http://schemas.microsoft.com/office/drawing/2014/main" id="{E5AC9049-BBD6-E979-B57D-2ED9D3FB06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653756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728176-92A5-99C0-1116-2D0F6513392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3" name="Date Placeholder 3">
            <a:extLst>
              <a:ext uri="{FF2B5EF4-FFF2-40B4-BE49-F238E27FC236}">
                <a16:creationId xmlns:a16="http://schemas.microsoft.com/office/drawing/2014/main" id="{90FC334F-EA58-018C-15C1-5E85E8302AAE}"/>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4" name="Picture 3">
            <a:extLst>
              <a:ext uri="{FF2B5EF4-FFF2-40B4-BE49-F238E27FC236}">
                <a16:creationId xmlns:a16="http://schemas.microsoft.com/office/drawing/2014/main" id="{EDC5A8CC-0037-863B-2109-0A37ABBB28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816358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622-59FB-25C5-8833-46A1703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59A75-92A2-0216-7833-A75DDDF7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EE3B5-5A4C-1A25-3EF3-D4CACCC4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86C6B2F-C925-6D6E-B7A6-331433FD3B83}"/>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7BE29E99-925E-B0DE-A8E8-290256C4D4AA}"/>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pic>
        <p:nvPicPr>
          <p:cNvPr id="7" name="Picture 6">
            <a:extLst>
              <a:ext uri="{FF2B5EF4-FFF2-40B4-BE49-F238E27FC236}">
                <a16:creationId xmlns:a16="http://schemas.microsoft.com/office/drawing/2014/main" id="{8098B573-5246-531B-26F0-8C9FFA96B8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3706059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902B-D048-A634-54FD-7B08269B46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726A4B-978D-D5CB-757F-BA1CDE062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AC823-7ADF-AEFF-787B-ECFBB12D3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473EA6D-C8EF-4642-11B2-A6E48E9584FA}"/>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6" name="Date Placeholder 3">
            <a:extLst>
              <a:ext uri="{FF2B5EF4-FFF2-40B4-BE49-F238E27FC236}">
                <a16:creationId xmlns:a16="http://schemas.microsoft.com/office/drawing/2014/main" id="{AD09C670-D120-A0F9-22E0-A045A51C8EBE}"/>
              </a:ext>
            </a:extLst>
          </p:cNvPr>
          <p:cNvSpPr txBox="1">
            <a:spLocks/>
          </p:cNvSpPr>
          <p:nvPr userDrawn="1"/>
        </p:nvSpPr>
        <p:spPr>
          <a:xfrm>
            <a:off x="309451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47555D"/>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 | September 6, 2023</a:t>
            </a:r>
          </a:p>
        </p:txBody>
      </p:sp>
      <p:pic>
        <p:nvPicPr>
          <p:cNvPr id="7" name="Picture 6">
            <a:extLst>
              <a:ext uri="{FF2B5EF4-FFF2-40B4-BE49-F238E27FC236}">
                <a16:creationId xmlns:a16="http://schemas.microsoft.com/office/drawing/2014/main" id="{3A692449-8A5D-0868-B4FA-0556012155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51312" y="6375608"/>
            <a:ext cx="2506238" cy="281951"/>
          </a:xfrm>
          <a:prstGeom prst="rect">
            <a:avLst/>
          </a:prstGeom>
        </p:spPr>
      </p:pic>
    </p:spTree>
    <p:extLst>
      <p:ext uri="{BB962C8B-B14F-4D97-AF65-F5344CB8AC3E}">
        <p14:creationId xmlns:p14="http://schemas.microsoft.com/office/powerpoint/2010/main" val="42005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293F-B662-6F8E-EA21-1CA187F93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F8B8B-D47D-8F13-9175-4A94472195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3611E398-BF67-8366-B89B-F2365BE611A0}"/>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49049D17-C098-6B24-8621-4789DE8E6F0C}"/>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1" name="Picture 10">
            <a:extLst>
              <a:ext uri="{FF2B5EF4-FFF2-40B4-BE49-F238E27FC236}">
                <a16:creationId xmlns:a16="http://schemas.microsoft.com/office/drawing/2014/main" id="{817B5716-BD97-2885-991B-C382D3CF9C1D}"/>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372879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3411-E52B-1FE9-68AA-5C9F649D9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C94DBA-C837-7ED6-546C-9FB60D30F8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637E9-B99D-EEE4-6226-0689C2002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7F45D74A-C846-DB84-DD8D-8A06811073C9}"/>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670E8060-60C0-1D49-8A15-B2E9870EDC41}"/>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2" name="Picture 11">
            <a:extLst>
              <a:ext uri="{FF2B5EF4-FFF2-40B4-BE49-F238E27FC236}">
                <a16:creationId xmlns:a16="http://schemas.microsoft.com/office/drawing/2014/main" id="{2E2EF5D3-562C-FBDD-0D66-A2457E8C2A30}"/>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35052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5C4-042E-F86E-AAE4-014F0FE73B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671F5C-BF37-A5D8-AF7B-2B0B58F4C1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0119B-2958-0665-9B0F-84DABBE4C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74D48-1667-CF73-71FE-CD24C3457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0B2792-E32D-D8EF-53FB-4BC38E111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654B752F-1012-E2CB-8056-65E44EC1BE17}"/>
              </a:ext>
            </a:extLst>
          </p:cNvPr>
          <p:cNvSpPr>
            <a:spLocks noGrp="1"/>
          </p:cNvSpPr>
          <p:nvPr>
            <p:ph type="sldNum" sz="quarter" idx="11"/>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3" name="Date Placeholder 3">
            <a:extLst>
              <a:ext uri="{FF2B5EF4-FFF2-40B4-BE49-F238E27FC236}">
                <a16:creationId xmlns:a16="http://schemas.microsoft.com/office/drawing/2014/main" id="{06DE3AC4-2331-A221-803B-6B7CC300A07D}"/>
              </a:ext>
            </a:extLst>
          </p:cNvPr>
          <p:cNvSpPr>
            <a:spLocks noGrp="1"/>
          </p:cNvSpPr>
          <p:nvPr>
            <p:ph type="dt" sz="half" idx="1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4" name="Picture 13">
            <a:extLst>
              <a:ext uri="{FF2B5EF4-FFF2-40B4-BE49-F238E27FC236}">
                <a16:creationId xmlns:a16="http://schemas.microsoft.com/office/drawing/2014/main" id="{3C529467-5A33-E074-06CC-267B47E2430A}"/>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126830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EF98-5323-9BE0-3B73-14B27F179EA2}"/>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0118C23A-EBA6-2644-75F9-853637CB7F9F}"/>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9" name="Date Placeholder 3">
            <a:extLst>
              <a:ext uri="{FF2B5EF4-FFF2-40B4-BE49-F238E27FC236}">
                <a16:creationId xmlns:a16="http://schemas.microsoft.com/office/drawing/2014/main" id="{D4CFC548-865A-0460-E38B-32B91B4C3FF2}"/>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0" name="Picture 9">
            <a:extLst>
              <a:ext uri="{FF2B5EF4-FFF2-40B4-BE49-F238E27FC236}">
                <a16:creationId xmlns:a16="http://schemas.microsoft.com/office/drawing/2014/main" id="{8B78EDB2-B87C-A547-C153-2FBD1CB5A453}"/>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424684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728176-92A5-99C0-1116-2D0F65133928}"/>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8" name="Date Placeholder 3">
            <a:extLst>
              <a:ext uri="{FF2B5EF4-FFF2-40B4-BE49-F238E27FC236}">
                <a16:creationId xmlns:a16="http://schemas.microsoft.com/office/drawing/2014/main" id="{86A56F93-3043-FFF3-CD88-8481CFF831DF}"/>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9" name="Picture 8">
            <a:extLst>
              <a:ext uri="{FF2B5EF4-FFF2-40B4-BE49-F238E27FC236}">
                <a16:creationId xmlns:a16="http://schemas.microsoft.com/office/drawing/2014/main" id="{093F96B6-5535-027C-F083-632AD7AC2886}"/>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250219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622-59FB-25C5-8833-46A1703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C59A75-92A2-0216-7833-A75DDDF7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CEE3B5-5A4C-1A25-3EF3-D4CACCC4F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486C6B2F-C925-6D6E-B7A6-331433FD3B83}"/>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
        <p:nvSpPr>
          <p:cNvPr id="11" name="Date Placeholder 3">
            <a:extLst>
              <a:ext uri="{FF2B5EF4-FFF2-40B4-BE49-F238E27FC236}">
                <a16:creationId xmlns:a16="http://schemas.microsoft.com/office/drawing/2014/main" id="{11931FB1-EDD3-7359-9893-4CF0CB9FAF2E}"/>
              </a:ext>
            </a:extLst>
          </p:cNvPr>
          <p:cNvSpPr>
            <a:spLocks noGrp="1"/>
          </p:cNvSpPr>
          <p:nvPr>
            <p:ph type="dt" sz="half" idx="10"/>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pic>
        <p:nvPicPr>
          <p:cNvPr id="12" name="Picture 11">
            <a:extLst>
              <a:ext uri="{FF2B5EF4-FFF2-40B4-BE49-F238E27FC236}">
                <a16:creationId xmlns:a16="http://schemas.microsoft.com/office/drawing/2014/main" id="{9117672E-64D6-B584-F0BC-F7E0FD54A6C6}"/>
              </a:ext>
            </a:extLst>
          </p:cNvPr>
          <p:cNvPicPr>
            <a:picLocks noChangeAspect="1"/>
          </p:cNvPicPr>
          <p:nvPr userDrawn="1"/>
        </p:nvPicPr>
        <p:blipFill>
          <a:blip r:embed="rId2"/>
          <a:stretch>
            <a:fillRect/>
          </a:stretch>
        </p:blipFill>
        <p:spPr>
          <a:xfrm>
            <a:off x="351312" y="6375608"/>
            <a:ext cx="2506238" cy="281952"/>
          </a:xfrm>
          <a:prstGeom prst="rect">
            <a:avLst/>
          </a:prstGeom>
        </p:spPr>
      </p:pic>
    </p:spTree>
    <p:extLst>
      <p:ext uri="{BB962C8B-B14F-4D97-AF65-F5344CB8AC3E}">
        <p14:creationId xmlns:p14="http://schemas.microsoft.com/office/powerpoint/2010/main" val="139635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7555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6DD7C-B810-6415-ECAD-11CA1F040473}"/>
              </a:ext>
            </a:extLst>
          </p:cNvPr>
          <p:cNvSpPr>
            <a:spLocks noGrp="1"/>
          </p:cNvSpPr>
          <p:nvPr>
            <p:ph type="title"/>
          </p:nvPr>
        </p:nvSpPr>
        <p:spPr>
          <a:xfrm>
            <a:off x="838200" y="341416"/>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8FD9B4A-5F5D-5633-6836-95F53E1FB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945C9-E34A-DFDC-7AED-F7301CB67E44}"/>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chemeClr val="bg1"/>
                </a:solidFill>
                <a:latin typeface="Source Sans Pro" panose="020B0503030403020204" pitchFamily="34" charset="0"/>
              </a:defRPr>
            </a:lvl1pPr>
          </a:lstStyle>
          <a:p>
            <a:r>
              <a:rPr lang="en-US"/>
              <a:t>Presentation Title | September 6, 2023</a:t>
            </a:r>
          </a:p>
        </p:txBody>
      </p:sp>
      <p:sp>
        <p:nvSpPr>
          <p:cNvPr id="6" name="Slide Number Placeholder 5">
            <a:extLst>
              <a:ext uri="{FF2B5EF4-FFF2-40B4-BE49-F238E27FC236}">
                <a16:creationId xmlns:a16="http://schemas.microsoft.com/office/drawing/2014/main" id="{F0A0810D-236A-65CD-9148-089BD5043F72}"/>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chemeClr val="bg1"/>
                </a:solidFill>
                <a:latin typeface="Source Sans Pro" panose="020B0503030403020204" pitchFamily="34" charset="0"/>
              </a:defRPr>
            </a:lvl1pPr>
          </a:lstStyle>
          <a:p>
            <a:fld id="{2590A94A-5F08-924F-8204-A4B736D0E398}" type="slidenum">
              <a:rPr lang="en-US" smtClean="0"/>
              <a:pPr/>
              <a:t>‹#›</a:t>
            </a:fld>
            <a:endParaRPr lang="en-US"/>
          </a:p>
        </p:txBody>
      </p:sp>
    </p:spTree>
    <p:extLst>
      <p:ext uri="{BB962C8B-B14F-4D97-AF65-F5344CB8AC3E}">
        <p14:creationId xmlns:p14="http://schemas.microsoft.com/office/powerpoint/2010/main" val="16665243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b="1" i="0" kern="1200">
          <a:solidFill>
            <a:srgbClr val="CEDC00"/>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F2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6DD7C-B810-6415-ECAD-11CA1F040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8FD9B4A-5F5D-5633-6836-95F53E1FB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0A0810D-236A-65CD-9148-089BD5043F72}"/>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E1C4D93-1780-A478-58DF-48ABA72C5370}"/>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spTree>
    <p:extLst>
      <p:ext uri="{BB962C8B-B14F-4D97-AF65-F5344CB8AC3E}">
        <p14:creationId xmlns:p14="http://schemas.microsoft.com/office/powerpoint/2010/main" val="11315196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b="1" i="0" kern="1200">
          <a:solidFill>
            <a:srgbClr val="00AB94"/>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FF2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46DD7C-B810-6415-ECAD-11CA1F0404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8FD9B4A-5F5D-5633-6836-95F53E1FB0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0A0810D-236A-65CD-9148-089BD5043F72}"/>
              </a:ext>
            </a:extLst>
          </p:cNvPr>
          <p:cNvSpPr>
            <a:spLocks noGrp="1"/>
          </p:cNvSpPr>
          <p:nvPr>
            <p:ph type="sldNum" sz="quarter" idx="4"/>
          </p:nvPr>
        </p:nvSpPr>
        <p:spPr>
          <a:xfrm>
            <a:off x="9097488" y="6356350"/>
            <a:ext cx="2743200" cy="365125"/>
          </a:xfrm>
          <a:prstGeom prst="rect">
            <a:avLst/>
          </a:prstGeom>
        </p:spPr>
        <p:txBody>
          <a:bodyPr vert="horz" lIns="91440" tIns="45720" rIns="91440" bIns="45720" rtlCol="0" anchor="ctr"/>
          <a:lstStyle>
            <a:lvl1pPr algn="r">
              <a:defRPr sz="1200">
                <a:solidFill>
                  <a:srgbClr val="47555D"/>
                </a:solidFill>
                <a:latin typeface="Source Sans Pro" panose="020B0503030403020204" pitchFamily="34" charset="0"/>
              </a:defRPr>
            </a:lvl1pPr>
          </a:lstStyle>
          <a:p>
            <a:fld id="{2590A94A-5F08-924F-8204-A4B736D0E398}" type="slidenum">
              <a:rPr lang="en-US" smtClean="0"/>
              <a:pPr/>
              <a:t>‹#›</a:t>
            </a:fld>
            <a:endParaRPr lang="en-US"/>
          </a:p>
        </p:txBody>
      </p:sp>
      <p:sp>
        <p:nvSpPr>
          <p:cNvPr id="10" name="Date Placeholder 3">
            <a:extLst>
              <a:ext uri="{FF2B5EF4-FFF2-40B4-BE49-F238E27FC236}">
                <a16:creationId xmlns:a16="http://schemas.microsoft.com/office/drawing/2014/main" id="{FE1C4D93-1780-A478-58DF-48ABA72C5370}"/>
              </a:ext>
            </a:extLst>
          </p:cNvPr>
          <p:cNvSpPr>
            <a:spLocks noGrp="1"/>
          </p:cNvSpPr>
          <p:nvPr>
            <p:ph type="dt" sz="half" idx="2"/>
          </p:nvPr>
        </p:nvSpPr>
        <p:spPr>
          <a:xfrm>
            <a:off x="3094513" y="6356350"/>
            <a:ext cx="2743200" cy="365125"/>
          </a:xfrm>
          <a:prstGeom prst="rect">
            <a:avLst/>
          </a:prstGeom>
        </p:spPr>
        <p:txBody>
          <a:bodyPr vert="horz" lIns="91440" tIns="45720" rIns="91440" bIns="45720" rtlCol="0" anchor="ctr"/>
          <a:lstStyle>
            <a:lvl1pPr algn="l">
              <a:defRPr sz="1200">
                <a:solidFill>
                  <a:srgbClr val="47555D"/>
                </a:solidFill>
                <a:latin typeface="Source Sans Pro" panose="020B0503030403020204" pitchFamily="34" charset="0"/>
              </a:defRPr>
            </a:lvl1pPr>
          </a:lstStyle>
          <a:p>
            <a:r>
              <a:rPr lang="en-US"/>
              <a:t>Presentation Title | September 6, 2023</a:t>
            </a:r>
          </a:p>
        </p:txBody>
      </p:sp>
    </p:spTree>
    <p:extLst>
      <p:ext uri="{BB962C8B-B14F-4D97-AF65-F5344CB8AC3E}">
        <p14:creationId xmlns:p14="http://schemas.microsoft.com/office/powerpoint/2010/main" val="327833890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hf hdr="0" dt="0"/>
  <p:txStyles>
    <p:titleStyle>
      <a:lvl1pPr algn="l" defTabSz="914400" rtl="0" eaLnBrk="1" latinLnBrk="0" hangingPunct="1">
        <a:lnSpc>
          <a:spcPct val="90000"/>
        </a:lnSpc>
        <a:spcBef>
          <a:spcPct val="0"/>
        </a:spcBef>
        <a:buNone/>
        <a:defRPr sz="4400" b="1" i="0" kern="1200">
          <a:solidFill>
            <a:srgbClr val="00AB94"/>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mdic.org/?page_id=6170&amp;preview=true" TargetMode="External"/><Relationship Id="rId2" Type="http://schemas.openxmlformats.org/officeDocument/2006/relationships/hyperlink" Target="mailto:jgolder@mdic.org"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06A9-7464-935A-E7F0-F00382787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24504-FEFC-CD9F-B7A9-70E9D749BFBD}"/>
              </a:ext>
            </a:extLst>
          </p:cNvPr>
          <p:cNvSpPr>
            <a:spLocks noGrp="1"/>
          </p:cNvSpPr>
          <p:nvPr>
            <p:ph type="ctrTitle"/>
          </p:nvPr>
        </p:nvSpPr>
        <p:spPr>
          <a:xfrm>
            <a:off x="354188" y="960437"/>
            <a:ext cx="9144000" cy="2387600"/>
          </a:xfrm>
        </p:spPr>
        <p:txBody>
          <a:bodyPr/>
          <a:lstStyle/>
          <a:p>
            <a:r>
              <a:rPr lang="en-US" dirty="0"/>
              <a:t>Attribute Library: </a:t>
            </a:r>
            <a:br>
              <a:rPr lang="en-US" dirty="0"/>
            </a:br>
            <a:r>
              <a:rPr lang="en-US" dirty="0"/>
              <a:t>Project Overview</a:t>
            </a:r>
          </a:p>
        </p:txBody>
      </p:sp>
      <p:sp>
        <p:nvSpPr>
          <p:cNvPr id="3" name="Subtitle 2">
            <a:extLst>
              <a:ext uri="{FF2B5EF4-FFF2-40B4-BE49-F238E27FC236}">
                <a16:creationId xmlns:a16="http://schemas.microsoft.com/office/drawing/2014/main" id="{F85AA4C8-D297-B12C-C94B-58F2FA697CA8}"/>
              </a:ext>
            </a:extLst>
          </p:cNvPr>
          <p:cNvSpPr>
            <a:spLocks noGrp="1"/>
          </p:cNvSpPr>
          <p:nvPr>
            <p:ph type="subTitle" idx="1"/>
          </p:nvPr>
        </p:nvSpPr>
        <p:spPr>
          <a:xfrm>
            <a:off x="463090" y="3509963"/>
            <a:ext cx="9144000" cy="1655762"/>
          </a:xfrm>
        </p:spPr>
        <p:txBody>
          <a:bodyPr/>
          <a:lstStyle/>
          <a:p>
            <a:r>
              <a:rPr lang="en-US" b="1" dirty="0"/>
              <a:t>Medical Device Innovation Consortium (MDIC)</a:t>
            </a:r>
          </a:p>
          <a:p>
            <a:r>
              <a:rPr lang="en-US" dirty="0"/>
              <a:t>Center of Evidence and Patient Engagement</a:t>
            </a:r>
          </a:p>
          <a:p>
            <a:r>
              <a:rPr lang="en-US" dirty="0"/>
              <a:t>Science of Patient Input (SPI)</a:t>
            </a:r>
          </a:p>
          <a:p>
            <a:r>
              <a:rPr lang="en-US" dirty="0"/>
              <a:t>Project Team: Patient Preference in Device Product Lifecycle (PDL)</a:t>
            </a:r>
          </a:p>
        </p:txBody>
      </p:sp>
      <p:sp>
        <p:nvSpPr>
          <p:cNvPr id="6" name="Rounded Rectangle 5">
            <a:extLst>
              <a:ext uri="{FF2B5EF4-FFF2-40B4-BE49-F238E27FC236}">
                <a16:creationId xmlns:a16="http://schemas.microsoft.com/office/drawing/2014/main" id="{CFB3A385-76B1-8767-260D-9DA1C2D72EAA}"/>
              </a:ext>
            </a:extLst>
          </p:cNvPr>
          <p:cNvSpPr/>
          <p:nvPr/>
        </p:nvSpPr>
        <p:spPr>
          <a:xfrm>
            <a:off x="8196943" y="1273629"/>
            <a:ext cx="4724400" cy="2558142"/>
          </a:xfrm>
          <a:prstGeom prst="roundRect">
            <a:avLst>
              <a:gd name="adj" fmla="val 51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AEB9896-AD7D-1A89-0C4E-340F5ED12284}"/>
              </a:ext>
            </a:extLst>
          </p:cNvPr>
          <p:cNvSpPr txBox="1"/>
          <p:nvPr/>
        </p:nvSpPr>
        <p:spPr>
          <a:xfrm>
            <a:off x="8299899" y="1393095"/>
            <a:ext cx="4621444" cy="2308324"/>
          </a:xfrm>
          <a:prstGeom prst="rect">
            <a:avLst/>
          </a:prstGeom>
          <a:noFill/>
        </p:spPr>
        <p:txBody>
          <a:bodyPr wrap="square" rtlCol="0">
            <a:spAutoFit/>
          </a:bodyPr>
          <a:lstStyle/>
          <a:p>
            <a:r>
              <a:rPr lang="en-US" b="1" dirty="0">
                <a:solidFill>
                  <a:schemeClr val="bg1"/>
                </a:solidFill>
                <a:latin typeface="Source Sans Pro" panose="020B0503030403020204" pitchFamily="34" charset="0"/>
                <a:ea typeface="Source Sans Pro" panose="020B0503030403020204" pitchFamily="34" charset="0"/>
              </a:rPr>
              <a:t>Deck Overview:</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Preference Accessibility Problem</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What is the Attribute Library?</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Value Proposition</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Data, Analysis Collected</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Why Build the Attribute Library?</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Timeline</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Next Steps</a:t>
            </a:r>
          </a:p>
        </p:txBody>
      </p:sp>
      <p:pic>
        <p:nvPicPr>
          <p:cNvPr id="7" name="Graphic 6">
            <a:extLst>
              <a:ext uri="{FF2B5EF4-FFF2-40B4-BE49-F238E27FC236}">
                <a16:creationId xmlns:a16="http://schemas.microsoft.com/office/drawing/2014/main" id="{0BF35B73-6704-7F3D-2668-B7449F7D67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5678" y="5974062"/>
            <a:ext cx="4128188" cy="721282"/>
          </a:xfrm>
          <a:prstGeom prst="rect">
            <a:avLst/>
          </a:prstGeom>
        </p:spPr>
      </p:pic>
    </p:spTree>
    <p:extLst>
      <p:ext uri="{BB962C8B-B14F-4D97-AF65-F5344CB8AC3E}">
        <p14:creationId xmlns:p14="http://schemas.microsoft.com/office/powerpoint/2010/main" val="2264738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n a computer screen&#10;&#10;AI-generated content may be incorrect.">
            <a:extLst>
              <a:ext uri="{FF2B5EF4-FFF2-40B4-BE49-F238E27FC236}">
                <a16:creationId xmlns:a16="http://schemas.microsoft.com/office/drawing/2014/main" id="{5A222EED-8060-FD11-BEA5-C022B185D0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734476" cy="6048375"/>
          </a:xfrm>
        </p:spPr>
      </p:pic>
      <p:sp>
        <p:nvSpPr>
          <p:cNvPr id="2" name="TextBox 1">
            <a:extLst>
              <a:ext uri="{FF2B5EF4-FFF2-40B4-BE49-F238E27FC236}">
                <a16:creationId xmlns:a16="http://schemas.microsoft.com/office/drawing/2014/main" id="{A1E8FDBF-0ED8-E577-8404-AD3429C49A50}"/>
              </a:ext>
            </a:extLst>
          </p:cNvPr>
          <p:cNvSpPr txBox="1"/>
          <p:nvPr/>
        </p:nvSpPr>
        <p:spPr>
          <a:xfrm>
            <a:off x="2620868" y="6376146"/>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53830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AC6B-972A-21D7-ABFE-5342670FFC61}"/>
              </a:ext>
            </a:extLst>
          </p:cNvPr>
          <p:cNvSpPr>
            <a:spLocks noGrp="1"/>
          </p:cNvSpPr>
          <p:nvPr>
            <p:ph type="title"/>
          </p:nvPr>
        </p:nvSpPr>
        <p:spPr/>
        <p:txBody>
          <a:bodyPr/>
          <a:lstStyle/>
          <a:p>
            <a:pPr algn="ctr"/>
            <a:r>
              <a:rPr lang="en-US" sz="3200">
                <a:latin typeface="Source Sans Pro"/>
                <a:ea typeface="Source Sans Pro"/>
              </a:rPr>
              <a:t>Why Build an Attribute Library?</a:t>
            </a:r>
          </a:p>
        </p:txBody>
      </p:sp>
      <p:sp>
        <p:nvSpPr>
          <p:cNvPr id="6" name="TextBox 5">
            <a:extLst>
              <a:ext uri="{FF2B5EF4-FFF2-40B4-BE49-F238E27FC236}">
                <a16:creationId xmlns:a16="http://schemas.microsoft.com/office/drawing/2014/main" id="{8867CE80-FBBA-4B78-ACCD-28175B02F94F}"/>
              </a:ext>
            </a:extLst>
          </p:cNvPr>
          <p:cNvSpPr txBox="1"/>
          <p:nvPr/>
        </p:nvSpPr>
        <p:spPr>
          <a:xfrm>
            <a:off x="8204362" y="4103415"/>
            <a:ext cx="3239841" cy="923330"/>
          </a:xfrm>
          <a:prstGeom prst="rect">
            <a:avLst/>
          </a:prstGeom>
          <a:noFill/>
        </p:spPr>
        <p:txBody>
          <a:bodyPr wrap="square" anchor="ctr">
            <a:spAutoFit/>
          </a:bodyPr>
          <a:lstStyle/>
          <a:p>
            <a:pPr algn="ctr"/>
            <a:r>
              <a:rPr lang="en-US">
                <a:latin typeface="Source Sans Pro" panose="020B0503030403020204" pitchFamily="34" charset="0"/>
              </a:rPr>
              <a:t>Lead the industry and set </a:t>
            </a:r>
            <a:r>
              <a:rPr lang="en-US" b="1">
                <a:latin typeface="Source Sans Pro" panose="020B0503030403020204" pitchFamily="34" charset="0"/>
              </a:rPr>
              <a:t>a new gold standard for patient preference</a:t>
            </a:r>
            <a:endParaRPr lang="en-US">
              <a:latin typeface="Source Sans Pro" panose="020B0503030403020204" pitchFamily="34" charset="0"/>
            </a:endParaRPr>
          </a:p>
        </p:txBody>
      </p:sp>
      <p:sp>
        <p:nvSpPr>
          <p:cNvPr id="9" name="TextBox 8">
            <a:extLst>
              <a:ext uri="{FF2B5EF4-FFF2-40B4-BE49-F238E27FC236}">
                <a16:creationId xmlns:a16="http://schemas.microsoft.com/office/drawing/2014/main" id="{765ADEBA-5273-2C7F-6AF2-888847FFEAE0}"/>
              </a:ext>
            </a:extLst>
          </p:cNvPr>
          <p:cNvSpPr txBox="1"/>
          <p:nvPr/>
        </p:nvSpPr>
        <p:spPr>
          <a:xfrm>
            <a:off x="1028950" y="4103415"/>
            <a:ext cx="2720663" cy="954107"/>
          </a:xfrm>
          <a:prstGeom prst="rect">
            <a:avLst/>
          </a:prstGeom>
          <a:noFill/>
        </p:spPr>
        <p:txBody>
          <a:bodyPr wrap="square">
            <a:spAutoFit/>
          </a:bodyPr>
          <a:lstStyle/>
          <a:p>
            <a:pPr algn="ctr"/>
            <a:r>
              <a:rPr lang="en-US" sz="1800">
                <a:latin typeface="Source Sans Pro" panose="020B0503030403020204" pitchFamily="34" charset="0"/>
              </a:rPr>
              <a:t>Boost patient preference and adoption in the medical device field</a:t>
            </a:r>
          </a:p>
        </p:txBody>
      </p:sp>
      <p:sp>
        <p:nvSpPr>
          <p:cNvPr id="11" name="TextBox 10">
            <a:extLst>
              <a:ext uri="{FF2B5EF4-FFF2-40B4-BE49-F238E27FC236}">
                <a16:creationId xmlns:a16="http://schemas.microsoft.com/office/drawing/2014/main" id="{076E5ACC-C198-E7E7-2628-794C214D03DB}"/>
              </a:ext>
            </a:extLst>
          </p:cNvPr>
          <p:cNvSpPr txBox="1"/>
          <p:nvPr/>
        </p:nvSpPr>
        <p:spPr>
          <a:xfrm>
            <a:off x="4357067" y="4103415"/>
            <a:ext cx="3239841" cy="923330"/>
          </a:xfrm>
          <a:prstGeom prst="rect">
            <a:avLst/>
          </a:prstGeom>
          <a:noFill/>
        </p:spPr>
        <p:txBody>
          <a:bodyPr wrap="square">
            <a:spAutoFit/>
          </a:bodyPr>
          <a:lstStyle/>
          <a:p>
            <a:pPr algn="ctr"/>
            <a:r>
              <a:rPr lang="en-US" sz="1800">
                <a:latin typeface="Source Sans Pro" panose="020B0503030403020204" pitchFamily="34" charset="0"/>
              </a:rPr>
              <a:t>Enhance patient-centricity within clinical trials and product development</a:t>
            </a:r>
          </a:p>
        </p:txBody>
      </p:sp>
      <p:pic>
        <p:nvPicPr>
          <p:cNvPr id="1026" name="Picture 2" descr="Gold medal - Free sports icons">
            <a:extLst>
              <a:ext uri="{FF2B5EF4-FFF2-40B4-BE49-F238E27FC236}">
                <a16:creationId xmlns:a16="http://schemas.microsoft.com/office/drawing/2014/main" id="{4B10AC97-3B1F-9D4A-D540-67D4DBDC1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377" y="1690688"/>
            <a:ext cx="2131809" cy="21318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B19CDFD-1ED9-64B1-4DE5-A8712875486D}"/>
              </a:ext>
            </a:extLst>
          </p:cNvPr>
          <p:cNvPicPr>
            <a:picLocks noChangeAspect="1"/>
          </p:cNvPicPr>
          <p:nvPr/>
        </p:nvPicPr>
        <p:blipFill>
          <a:blip r:embed="rId4"/>
          <a:stretch>
            <a:fillRect/>
          </a:stretch>
        </p:blipFill>
        <p:spPr>
          <a:xfrm>
            <a:off x="5036114" y="1815719"/>
            <a:ext cx="1881746" cy="1881746"/>
          </a:xfrm>
          <a:prstGeom prst="rect">
            <a:avLst/>
          </a:prstGeom>
        </p:spPr>
      </p:pic>
      <p:pic>
        <p:nvPicPr>
          <p:cNvPr id="13" name="Picture 12">
            <a:extLst>
              <a:ext uri="{FF2B5EF4-FFF2-40B4-BE49-F238E27FC236}">
                <a16:creationId xmlns:a16="http://schemas.microsoft.com/office/drawing/2014/main" id="{998ED80D-6BC4-A43A-60C8-3FDF4F4D578A}"/>
              </a:ext>
            </a:extLst>
          </p:cNvPr>
          <p:cNvPicPr>
            <a:picLocks noChangeAspect="1"/>
          </p:cNvPicPr>
          <p:nvPr/>
        </p:nvPicPr>
        <p:blipFill>
          <a:blip r:embed="rId5"/>
          <a:stretch>
            <a:fillRect/>
          </a:stretch>
        </p:blipFill>
        <p:spPr>
          <a:xfrm>
            <a:off x="1264753" y="1815719"/>
            <a:ext cx="2146837" cy="2146837"/>
          </a:xfrm>
          <a:prstGeom prst="rect">
            <a:avLst/>
          </a:prstGeom>
        </p:spPr>
      </p:pic>
      <p:sp>
        <p:nvSpPr>
          <p:cNvPr id="3" name="TextBox 2">
            <a:extLst>
              <a:ext uri="{FF2B5EF4-FFF2-40B4-BE49-F238E27FC236}">
                <a16:creationId xmlns:a16="http://schemas.microsoft.com/office/drawing/2014/main" id="{76C06F26-9C4D-8D41-D36D-80F24A98919E}"/>
              </a:ext>
            </a:extLst>
          </p:cNvPr>
          <p:cNvSpPr txBox="1"/>
          <p:nvPr/>
        </p:nvSpPr>
        <p:spPr>
          <a:xfrm>
            <a:off x="749147" y="5311894"/>
            <a:ext cx="112922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i="1" dirty="0">
                <a:latin typeface="Source Sans Pro" panose="020B0503030403020204" pitchFamily="34" charset="0"/>
                <a:ea typeface="Source Sans Pro" panose="020B0503030403020204" pitchFamily="34" charset="0"/>
                <a:cs typeface="+mn-lt"/>
              </a:rPr>
              <a:t>Quotes from FDA:</a:t>
            </a:r>
          </a:p>
          <a:p>
            <a:r>
              <a:rPr lang="en-US" i="1" dirty="0">
                <a:latin typeface="Source Sans Pro" panose="020B0503030403020204" pitchFamily="34" charset="0"/>
                <a:ea typeface="Source Sans Pro" panose="020B0503030403020204" pitchFamily="34" charset="0"/>
                <a:cs typeface="+mn-lt"/>
              </a:rPr>
              <a:t>"MDIC has a persistent leadership in PPI” |</a:t>
            </a:r>
            <a:r>
              <a:rPr lang="en-US" i="1" dirty="0">
                <a:latin typeface="Source Sans Pro" panose="020B0503030403020204" pitchFamily="34" charset="0"/>
                <a:ea typeface="Source Sans Pro" panose="020B0503030403020204" pitchFamily="34" charset="0"/>
                <a:cs typeface="Calibri"/>
              </a:rPr>
              <a:t> </a:t>
            </a:r>
            <a:r>
              <a:rPr lang="en-US" i="1" dirty="0">
                <a:latin typeface="Source Sans Pro" panose="020B0503030403020204" pitchFamily="34" charset="0"/>
                <a:ea typeface="Source Sans Pro" panose="020B0503030403020204" pitchFamily="34" charset="0"/>
                <a:cs typeface="+mn-lt"/>
              </a:rPr>
              <a:t>"MDIC has a powerful voice in that PPI space, the work certainly needs it"  </a:t>
            </a:r>
            <a:endParaRPr lang="en-US" i="1" dirty="0">
              <a:latin typeface="Source Sans Pro" panose="020B0503030403020204" pitchFamily="34" charset="0"/>
              <a:ea typeface="Source Sans Pro" panose="020B0503030403020204" pitchFamily="34" charset="0"/>
            </a:endParaRPr>
          </a:p>
          <a:p>
            <a:endParaRPr lang="en-US" i="1" dirty="0">
              <a:latin typeface="Source Sans Pro" panose="020B0503030403020204" pitchFamily="34" charset="0"/>
              <a:ea typeface="Source Sans Pro" panose="020B0503030403020204" pitchFamily="34" charset="0"/>
              <a:cs typeface="Calibri"/>
            </a:endParaRPr>
          </a:p>
        </p:txBody>
      </p:sp>
      <p:sp>
        <p:nvSpPr>
          <p:cNvPr id="4" name="TextBox 3">
            <a:extLst>
              <a:ext uri="{FF2B5EF4-FFF2-40B4-BE49-F238E27FC236}">
                <a16:creationId xmlns:a16="http://schemas.microsoft.com/office/drawing/2014/main" id="{59C81450-31BB-EB63-739F-1829028DA1EB}"/>
              </a:ext>
            </a:extLst>
          </p:cNvPr>
          <p:cNvSpPr txBox="1"/>
          <p:nvPr/>
        </p:nvSpPr>
        <p:spPr>
          <a:xfrm>
            <a:off x="2620868" y="6376146"/>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2818149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35EA-D1B2-BDAC-A4CD-90AB4C4E2DED}"/>
              </a:ext>
            </a:extLst>
          </p:cNvPr>
          <p:cNvSpPr>
            <a:spLocks noGrp="1"/>
          </p:cNvSpPr>
          <p:nvPr>
            <p:ph type="title"/>
          </p:nvPr>
        </p:nvSpPr>
        <p:spPr>
          <a:xfrm>
            <a:off x="838200" y="229442"/>
            <a:ext cx="10515600" cy="843688"/>
          </a:xfrm>
        </p:spPr>
        <p:txBody>
          <a:bodyPr/>
          <a:lstStyle/>
          <a:p>
            <a:pPr algn="ctr"/>
            <a:r>
              <a:rPr lang="en-US" dirty="0"/>
              <a:t>Stakeholders Involved</a:t>
            </a:r>
          </a:p>
        </p:txBody>
      </p:sp>
      <p:pic>
        <p:nvPicPr>
          <p:cNvPr id="1026" name="Picture 2" descr="Johnson &amp; Johnson to Acquire Shockwave Medical | J&amp;J MedTech">
            <a:extLst>
              <a:ext uri="{FF2B5EF4-FFF2-40B4-BE49-F238E27FC236}">
                <a16:creationId xmlns:a16="http://schemas.microsoft.com/office/drawing/2014/main" id="{BDFDBAA3-C205-6F06-B72A-9D5DF08ED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01" y="1449089"/>
            <a:ext cx="3692864" cy="1795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anssen Provides Portfolio Update">
            <a:extLst>
              <a:ext uri="{FF2B5EF4-FFF2-40B4-BE49-F238E27FC236}">
                <a16:creationId xmlns:a16="http://schemas.microsoft.com/office/drawing/2014/main" id="{9D3CABF6-52D4-6B4B-DD30-04F6CD130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50" t="14278" r="10392" b="14906"/>
          <a:stretch/>
        </p:blipFill>
        <p:spPr bwMode="auto">
          <a:xfrm>
            <a:off x="1362274" y="3252151"/>
            <a:ext cx="2476317" cy="11865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hio State University College of Medicine - Wikipedia">
            <a:extLst>
              <a:ext uri="{FF2B5EF4-FFF2-40B4-BE49-F238E27FC236}">
                <a16:creationId xmlns:a16="http://schemas.microsoft.com/office/drawing/2014/main" id="{A159E6DE-5EAF-E3A1-ECB7-977D57E41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094" y="2769253"/>
            <a:ext cx="2047076" cy="15894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CRI, Verily, and HERO Registry to Support Long-Term Safety Study of  COVID-19 Vaccine | Duke Clinical Research Institute">
            <a:extLst>
              <a:ext uri="{FF2B5EF4-FFF2-40B4-BE49-F238E27FC236}">
                <a16:creationId xmlns:a16="http://schemas.microsoft.com/office/drawing/2014/main" id="{667A91F7-7119-ABBD-52CE-095088E68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088" y="1822142"/>
            <a:ext cx="3366054" cy="8436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wards Lifesciences - Wikipedia">
            <a:extLst>
              <a:ext uri="{FF2B5EF4-FFF2-40B4-BE49-F238E27FC236}">
                <a16:creationId xmlns:a16="http://schemas.microsoft.com/office/drawing/2014/main" id="{0C6E4695-3088-A63A-5D0A-D9B0E3FD27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240" y="3185281"/>
            <a:ext cx="1050578" cy="13956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tient Voice Advisors">
            <a:extLst>
              <a:ext uri="{FF2B5EF4-FFF2-40B4-BE49-F238E27FC236}">
                <a16:creationId xmlns:a16="http://schemas.microsoft.com/office/drawing/2014/main" id="{18E25607-62B9-9659-D992-E8F854CCF7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5914" y="5096929"/>
            <a:ext cx="3175139" cy="11906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partment of Pharmaceutical and Health Economics – USC Alfred E. Mann  School of Pharmacy and Pharmaceutical Sciences">
            <a:extLst>
              <a:ext uri="{FF2B5EF4-FFF2-40B4-BE49-F238E27FC236}">
                <a16:creationId xmlns:a16="http://schemas.microsoft.com/office/drawing/2014/main" id="{B758D5FD-BF37-A3F2-6DE8-48668D57E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1051" y="1770126"/>
            <a:ext cx="2577330" cy="103193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ancer Prevention, Screening &amp; Therapy Guidance | Exact Sciences">
            <a:extLst>
              <a:ext uri="{FF2B5EF4-FFF2-40B4-BE49-F238E27FC236}">
                <a16:creationId xmlns:a16="http://schemas.microsoft.com/office/drawing/2014/main" id="{B71B65F6-CF94-D988-9C1C-5FD1CE061C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761" y="4822624"/>
            <a:ext cx="2714077" cy="93539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ood and Drug Administration - Wikipedia">
            <a:extLst>
              <a:ext uri="{FF2B5EF4-FFF2-40B4-BE49-F238E27FC236}">
                <a16:creationId xmlns:a16="http://schemas.microsoft.com/office/drawing/2014/main" id="{27EFA811-1C39-D0EE-E16A-56C6CB875C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95152" y="1523438"/>
            <a:ext cx="1780639" cy="213202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TI International - Wikipedia">
            <a:extLst>
              <a:ext uri="{FF2B5EF4-FFF2-40B4-BE49-F238E27FC236}">
                <a16:creationId xmlns:a16="http://schemas.microsoft.com/office/drawing/2014/main" id="{1584FE23-C680-F15F-3496-D58618060E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6905" y="5116931"/>
            <a:ext cx="3146061" cy="128218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DRH explains notification requirements for device shortages under CARES  Act | RAPS">
            <a:extLst>
              <a:ext uri="{FF2B5EF4-FFF2-40B4-BE49-F238E27FC236}">
                <a16:creationId xmlns:a16="http://schemas.microsoft.com/office/drawing/2014/main" id="{2A44C058-FEAF-6C83-322E-9ED977D866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954" t="22432" r="28778" b="23195"/>
          <a:stretch/>
        </p:blipFill>
        <p:spPr bwMode="auto">
          <a:xfrm>
            <a:off x="10511923" y="3076738"/>
            <a:ext cx="1429837" cy="10668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BB9D18-3501-7588-F3D8-2929B72200B7}"/>
              </a:ext>
            </a:extLst>
          </p:cNvPr>
          <p:cNvSpPr txBox="1"/>
          <p:nvPr/>
        </p:nvSpPr>
        <p:spPr>
          <a:xfrm>
            <a:off x="673761" y="1073130"/>
            <a:ext cx="2427347" cy="369332"/>
          </a:xfrm>
          <a:prstGeom prst="rect">
            <a:avLst/>
          </a:prstGeom>
          <a:noFill/>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Industry:</a:t>
            </a:r>
          </a:p>
        </p:txBody>
      </p:sp>
      <p:sp>
        <p:nvSpPr>
          <p:cNvPr id="5" name="TextBox 4">
            <a:extLst>
              <a:ext uri="{FF2B5EF4-FFF2-40B4-BE49-F238E27FC236}">
                <a16:creationId xmlns:a16="http://schemas.microsoft.com/office/drawing/2014/main" id="{1E30F754-7152-025E-6A24-12C32A7A282B}"/>
              </a:ext>
            </a:extLst>
          </p:cNvPr>
          <p:cNvSpPr txBox="1"/>
          <p:nvPr/>
        </p:nvSpPr>
        <p:spPr>
          <a:xfrm>
            <a:off x="5272059" y="1073130"/>
            <a:ext cx="2427347" cy="369332"/>
          </a:xfrm>
          <a:prstGeom prst="rect">
            <a:avLst/>
          </a:prstGeom>
          <a:noFill/>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Academia:</a:t>
            </a:r>
          </a:p>
        </p:txBody>
      </p:sp>
      <p:sp>
        <p:nvSpPr>
          <p:cNvPr id="6" name="TextBox 5">
            <a:extLst>
              <a:ext uri="{FF2B5EF4-FFF2-40B4-BE49-F238E27FC236}">
                <a16:creationId xmlns:a16="http://schemas.microsoft.com/office/drawing/2014/main" id="{F9C8B59C-38F3-DDF9-D3A9-C75112F9C485}"/>
              </a:ext>
            </a:extLst>
          </p:cNvPr>
          <p:cNvSpPr txBox="1"/>
          <p:nvPr/>
        </p:nvSpPr>
        <p:spPr>
          <a:xfrm>
            <a:off x="6976042" y="4580939"/>
            <a:ext cx="2427347" cy="369332"/>
          </a:xfrm>
          <a:prstGeom prst="rect">
            <a:avLst/>
          </a:prstGeom>
          <a:noFill/>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Preference Expertise:</a:t>
            </a:r>
          </a:p>
        </p:txBody>
      </p:sp>
      <p:sp>
        <p:nvSpPr>
          <p:cNvPr id="7" name="TextBox 6">
            <a:extLst>
              <a:ext uri="{FF2B5EF4-FFF2-40B4-BE49-F238E27FC236}">
                <a16:creationId xmlns:a16="http://schemas.microsoft.com/office/drawing/2014/main" id="{DC0C2381-4AEE-35A1-1225-238D3A38F2E7}"/>
              </a:ext>
            </a:extLst>
          </p:cNvPr>
          <p:cNvSpPr txBox="1"/>
          <p:nvPr/>
        </p:nvSpPr>
        <p:spPr>
          <a:xfrm>
            <a:off x="9870357" y="1052296"/>
            <a:ext cx="2427347" cy="369332"/>
          </a:xfrm>
          <a:prstGeom prst="rect">
            <a:avLst/>
          </a:prstGeom>
          <a:noFill/>
        </p:spPr>
        <p:txBody>
          <a:bodyPr wrap="square" rtlCol="0">
            <a:spAutoFit/>
          </a:bodyPr>
          <a:lstStyle/>
          <a:p>
            <a:pPr algn="ctr"/>
            <a:r>
              <a:rPr lang="en-US" b="1" u="sng" dirty="0">
                <a:latin typeface="Source Sans Pro" panose="020B0503030403020204" pitchFamily="34" charset="0"/>
                <a:ea typeface="Source Sans Pro" panose="020B0503030403020204" pitchFamily="34" charset="0"/>
              </a:rPr>
              <a:t>Regulators:</a:t>
            </a:r>
          </a:p>
        </p:txBody>
      </p:sp>
      <p:pic>
        <p:nvPicPr>
          <p:cNvPr id="1048" name="Picture 24" descr="University of Calgary - Wikipedia">
            <a:extLst>
              <a:ext uri="{FF2B5EF4-FFF2-40B4-BE49-F238E27FC236}">
                <a16:creationId xmlns:a16="http://schemas.microsoft.com/office/drawing/2014/main" id="{31C121A9-7E54-EAF6-036B-BDD0521691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81907" y="2903875"/>
            <a:ext cx="1913245" cy="145406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rasmus University Rotterdam - Wikipedia">
            <a:extLst>
              <a:ext uri="{FF2B5EF4-FFF2-40B4-BE49-F238E27FC236}">
                <a16:creationId xmlns:a16="http://schemas.microsoft.com/office/drawing/2014/main" id="{54002654-5EA2-DC53-3456-335C5E5E12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96504" y="2936831"/>
            <a:ext cx="1470450" cy="138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93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D4BC-FCF5-D182-B355-DAFB7B991BA4}"/>
              </a:ext>
            </a:extLst>
          </p:cNvPr>
          <p:cNvSpPr>
            <a:spLocks noGrp="1"/>
          </p:cNvSpPr>
          <p:nvPr>
            <p:ph type="title"/>
          </p:nvPr>
        </p:nvSpPr>
        <p:spPr>
          <a:xfrm>
            <a:off x="838200" y="365126"/>
            <a:ext cx="10515600" cy="643850"/>
          </a:xfrm>
        </p:spPr>
        <p:txBody>
          <a:bodyPr/>
          <a:lstStyle/>
          <a:p>
            <a:r>
              <a:rPr lang="en-US" dirty="0">
                <a:latin typeface="Source Sans Pro"/>
                <a:ea typeface="Source Sans Pro"/>
              </a:rPr>
              <a:t>Attribute Library Timeline</a:t>
            </a:r>
            <a:endParaRPr lang="en-US" dirty="0"/>
          </a:p>
        </p:txBody>
      </p:sp>
      <p:sp>
        <p:nvSpPr>
          <p:cNvPr id="12" name="Content Placeholder 11">
            <a:extLst>
              <a:ext uri="{FF2B5EF4-FFF2-40B4-BE49-F238E27FC236}">
                <a16:creationId xmlns:a16="http://schemas.microsoft.com/office/drawing/2014/main" id="{BC884ED9-0C4F-B572-50D8-2697A2122D60}"/>
              </a:ext>
            </a:extLst>
          </p:cNvPr>
          <p:cNvSpPr>
            <a:spLocks noGrp="1"/>
          </p:cNvSpPr>
          <p:nvPr>
            <p:ph idx="1"/>
          </p:nvPr>
        </p:nvSpPr>
        <p:spPr/>
        <p:txBody>
          <a:bodyPr/>
          <a:lstStyle/>
          <a:p>
            <a:endParaRPr lang="en-US"/>
          </a:p>
        </p:txBody>
      </p:sp>
      <p:graphicFrame>
        <p:nvGraphicFramePr>
          <p:cNvPr id="8" name="Diagram 7">
            <a:extLst>
              <a:ext uri="{FF2B5EF4-FFF2-40B4-BE49-F238E27FC236}">
                <a16:creationId xmlns:a16="http://schemas.microsoft.com/office/drawing/2014/main" id="{352A919D-A0F3-9AA6-4FEA-2F219CF3C552}"/>
              </a:ext>
            </a:extLst>
          </p:cNvPr>
          <p:cNvGraphicFramePr/>
          <p:nvPr>
            <p:extLst>
              <p:ext uri="{D42A27DB-BD31-4B8C-83A1-F6EECF244321}">
                <p14:modId xmlns:p14="http://schemas.microsoft.com/office/powerpoint/2010/main" val="3490878289"/>
              </p:ext>
            </p:extLst>
          </p:nvPr>
        </p:nvGraphicFramePr>
        <p:xfrm>
          <a:off x="398145" y="1606174"/>
          <a:ext cx="11395710" cy="415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Parallelogram 9">
            <a:extLst>
              <a:ext uri="{FF2B5EF4-FFF2-40B4-BE49-F238E27FC236}">
                <a16:creationId xmlns:a16="http://schemas.microsoft.com/office/drawing/2014/main" id="{60182878-8C11-A527-DFB6-5A337373A0BC}"/>
              </a:ext>
            </a:extLst>
          </p:cNvPr>
          <p:cNvSpPr/>
          <p:nvPr/>
        </p:nvSpPr>
        <p:spPr>
          <a:xfrm>
            <a:off x="5960126" y="1045967"/>
            <a:ext cx="5833729" cy="330506"/>
          </a:xfrm>
          <a:prstGeom prst="parallelogram">
            <a:avLst>
              <a:gd name="adj" fmla="val 75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latin typeface="Source Sans Pro" panose="020B0503030403020204" pitchFamily="34" charset="0"/>
                <a:ea typeface="Source Sans Pro" panose="020B0503030403020204" pitchFamily="34" charset="0"/>
              </a:rPr>
              <a:t>Public Release</a:t>
            </a:r>
          </a:p>
        </p:txBody>
      </p:sp>
      <p:sp>
        <p:nvSpPr>
          <p:cNvPr id="95" name="Parallelogram 94">
            <a:extLst>
              <a:ext uri="{FF2B5EF4-FFF2-40B4-BE49-F238E27FC236}">
                <a16:creationId xmlns:a16="http://schemas.microsoft.com/office/drawing/2014/main" id="{8A8093AD-6F50-04A6-7165-DB53BACCC882}"/>
              </a:ext>
            </a:extLst>
          </p:cNvPr>
          <p:cNvSpPr/>
          <p:nvPr/>
        </p:nvSpPr>
        <p:spPr>
          <a:xfrm>
            <a:off x="398145" y="1477277"/>
            <a:ext cx="5561981" cy="330506"/>
          </a:xfrm>
          <a:prstGeom prst="parallelogram">
            <a:avLst>
              <a:gd name="adj" fmla="val 7500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ource Sans Pro" panose="020B0503030403020204" pitchFamily="34" charset="0"/>
                <a:ea typeface="Source Sans Pro" panose="020B0503030403020204" pitchFamily="34" charset="0"/>
              </a:rPr>
              <a:t>Q4 2025</a:t>
            </a:r>
          </a:p>
        </p:txBody>
      </p:sp>
      <p:sp>
        <p:nvSpPr>
          <p:cNvPr id="3" name="Parallelogram 2">
            <a:extLst>
              <a:ext uri="{FF2B5EF4-FFF2-40B4-BE49-F238E27FC236}">
                <a16:creationId xmlns:a16="http://schemas.microsoft.com/office/drawing/2014/main" id="{41A4254B-BB12-28E4-EABE-38F5D5F06496}"/>
              </a:ext>
            </a:extLst>
          </p:cNvPr>
          <p:cNvSpPr/>
          <p:nvPr/>
        </p:nvSpPr>
        <p:spPr>
          <a:xfrm>
            <a:off x="5710374" y="1477277"/>
            <a:ext cx="2943769" cy="330506"/>
          </a:xfrm>
          <a:prstGeom prst="parallelogram">
            <a:avLst>
              <a:gd name="adj" fmla="val 7500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ource Sans Pro" panose="020B0503030403020204" pitchFamily="34" charset="0"/>
                <a:ea typeface="Source Sans Pro" panose="020B0503030403020204" pitchFamily="34" charset="0"/>
              </a:rPr>
              <a:t>Q2 2026</a:t>
            </a:r>
          </a:p>
        </p:txBody>
      </p:sp>
      <p:sp>
        <p:nvSpPr>
          <p:cNvPr id="4" name="Parallelogram 3">
            <a:extLst>
              <a:ext uri="{FF2B5EF4-FFF2-40B4-BE49-F238E27FC236}">
                <a16:creationId xmlns:a16="http://schemas.microsoft.com/office/drawing/2014/main" id="{2097E725-6858-E11C-A2EE-FC620F06AEF9}"/>
              </a:ext>
            </a:extLst>
          </p:cNvPr>
          <p:cNvSpPr/>
          <p:nvPr/>
        </p:nvSpPr>
        <p:spPr>
          <a:xfrm>
            <a:off x="8328586" y="1477277"/>
            <a:ext cx="3465269" cy="330506"/>
          </a:xfrm>
          <a:prstGeom prst="parallelogram">
            <a:avLst>
              <a:gd name="adj" fmla="val 7500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Source Sans Pro" panose="020B0503030403020204" pitchFamily="34" charset="0"/>
                <a:ea typeface="Source Sans Pro" panose="020B0503030403020204" pitchFamily="34" charset="0"/>
              </a:rPr>
              <a:t>Q4 2026</a:t>
            </a:r>
          </a:p>
        </p:txBody>
      </p:sp>
      <p:sp>
        <p:nvSpPr>
          <p:cNvPr id="5" name="Rectangle 4">
            <a:extLst>
              <a:ext uri="{FF2B5EF4-FFF2-40B4-BE49-F238E27FC236}">
                <a16:creationId xmlns:a16="http://schemas.microsoft.com/office/drawing/2014/main" id="{ADCCFA1D-806D-4EB2-8ADA-E82B4822FC15}"/>
              </a:ext>
            </a:extLst>
          </p:cNvPr>
          <p:cNvSpPr/>
          <p:nvPr/>
        </p:nvSpPr>
        <p:spPr>
          <a:xfrm>
            <a:off x="7158898" y="5716225"/>
            <a:ext cx="4640685" cy="423746"/>
          </a:xfrm>
          <a:prstGeom prst="rect">
            <a:avLst/>
          </a:prstGeom>
          <a:solidFill>
            <a:srgbClr val="CED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B7A8F0-E369-370C-AC17-F5702680C4CE}"/>
              </a:ext>
            </a:extLst>
          </p:cNvPr>
          <p:cNvSpPr/>
          <p:nvPr/>
        </p:nvSpPr>
        <p:spPr>
          <a:xfrm>
            <a:off x="403873" y="5716227"/>
            <a:ext cx="6755025" cy="4237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8254A0-38C3-2C7F-897C-73EFD7E8FED2}"/>
              </a:ext>
            </a:extLst>
          </p:cNvPr>
          <p:cNvSpPr txBox="1"/>
          <p:nvPr/>
        </p:nvSpPr>
        <p:spPr>
          <a:xfrm>
            <a:off x="398145" y="5764893"/>
            <a:ext cx="5078483" cy="338554"/>
          </a:xfrm>
          <a:prstGeom prst="rect">
            <a:avLst/>
          </a:prstGeom>
          <a:noFill/>
        </p:spPr>
        <p:txBody>
          <a:bodyPr wrap="square" rtlCol="0">
            <a:spAutoFit/>
          </a:bodyPr>
          <a:lstStyle/>
          <a:p>
            <a:pPr algn="ctr"/>
            <a:r>
              <a:rPr lang="en-US" sz="1600" dirty="0">
                <a:solidFill>
                  <a:schemeClr val="bg1"/>
                </a:solidFill>
                <a:latin typeface="Source Sans Pro" panose="020B0503030403020204" pitchFamily="34" charset="0"/>
                <a:ea typeface="Source Sans Pro" panose="020B0503030403020204" pitchFamily="34" charset="0"/>
              </a:rPr>
              <a:t>Self Funded</a:t>
            </a:r>
          </a:p>
        </p:txBody>
      </p:sp>
      <p:sp>
        <p:nvSpPr>
          <p:cNvPr id="9" name="TextBox 8">
            <a:extLst>
              <a:ext uri="{FF2B5EF4-FFF2-40B4-BE49-F238E27FC236}">
                <a16:creationId xmlns:a16="http://schemas.microsoft.com/office/drawing/2014/main" id="{9279EBD7-17B4-E6DD-596C-CC67E368A956}"/>
              </a:ext>
            </a:extLst>
          </p:cNvPr>
          <p:cNvSpPr txBox="1"/>
          <p:nvPr/>
        </p:nvSpPr>
        <p:spPr>
          <a:xfrm>
            <a:off x="7153169" y="5764893"/>
            <a:ext cx="4634957" cy="338554"/>
          </a:xfrm>
          <a:prstGeom prst="rect">
            <a:avLst/>
          </a:prstGeom>
          <a:noFill/>
        </p:spPr>
        <p:txBody>
          <a:bodyPr wrap="square" rtlCol="0">
            <a:spAutoFit/>
          </a:bodyPr>
          <a:lstStyle/>
          <a:p>
            <a:pPr algn="ctr"/>
            <a:r>
              <a:rPr lang="en-US" sz="1600" dirty="0">
                <a:solidFill>
                  <a:srgbClr val="47555D"/>
                </a:solidFill>
                <a:latin typeface="Source Sans Pro" panose="020B0503030403020204" pitchFamily="34" charset="0"/>
                <a:ea typeface="Source Sans Pro" panose="020B0503030403020204" pitchFamily="34" charset="0"/>
              </a:rPr>
              <a:t>Requires Funding</a:t>
            </a:r>
          </a:p>
        </p:txBody>
      </p:sp>
      <p:sp>
        <p:nvSpPr>
          <p:cNvPr id="11" name="Rectangle 10">
            <a:extLst>
              <a:ext uri="{FF2B5EF4-FFF2-40B4-BE49-F238E27FC236}">
                <a16:creationId xmlns:a16="http://schemas.microsoft.com/office/drawing/2014/main" id="{036C72BC-E8CE-B823-81B9-7495912A16FD}"/>
              </a:ext>
            </a:extLst>
          </p:cNvPr>
          <p:cNvSpPr/>
          <p:nvPr/>
        </p:nvSpPr>
        <p:spPr>
          <a:xfrm>
            <a:off x="4648200" y="5716225"/>
            <a:ext cx="2513561" cy="423746"/>
          </a:xfrm>
          <a:prstGeom prst="rect">
            <a:avLst/>
          </a:prstGeom>
          <a:pattFill prst="wdUpDiag">
            <a:fgClr>
              <a:srgbClr val="CEDC00"/>
            </a:fgClr>
            <a:bgClr>
              <a:srgbClr val="00AB94"/>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03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BC6B-D50D-AC9F-970B-1992F8BE7724}"/>
              </a:ext>
            </a:extLst>
          </p:cNvPr>
          <p:cNvSpPr>
            <a:spLocks noGrp="1"/>
          </p:cNvSpPr>
          <p:nvPr>
            <p:ph type="title"/>
          </p:nvPr>
        </p:nvSpPr>
        <p:spPr>
          <a:xfrm>
            <a:off x="838200" y="365125"/>
            <a:ext cx="10515600" cy="811287"/>
          </a:xfrm>
        </p:spPr>
        <p:txBody>
          <a:bodyPr/>
          <a:lstStyle/>
          <a:p>
            <a:r>
              <a:rPr lang="en-US" sz="4000" dirty="0"/>
              <a:t>Next Steps</a:t>
            </a:r>
          </a:p>
        </p:txBody>
      </p:sp>
      <p:graphicFrame>
        <p:nvGraphicFramePr>
          <p:cNvPr id="5" name="Diagram 4">
            <a:extLst>
              <a:ext uri="{FF2B5EF4-FFF2-40B4-BE49-F238E27FC236}">
                <a16:creationId xmlns:a16="http://schemas.microsoft.com/office/drawing/2014/main" id="{2394134F-79F2-A8F4-E24A-7FD00D8D130F}"/>
              </a:ext>
            </a:extLst>
          </p:cNvPr>
          <p:cNvGraphicFramePr/>
          <p:nvPr>
            <p:extLst>
              <p:ext uri="{D42A27DB-BD31-4B8C-83A1-F6EECF244321}">
                <p14:modId xmlns:p14="http://schemas.microsoft.com/office/powerpoint/2010/main" val="379992715"/>
              </p:ext>
            </p:extLst>
          </p:nvPr>
        </p:nvGraphicFramePr>
        <p:xfrm>
          <a:off x="2463329" y="1286938"/>
          <a:ext cx="3936527" cy="455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41EC5FE-E7A7-3AB8-E4B3-903A7D1B0F61}"/>
              </a:ext>
            </a:extLst>
          </p:cNvPr>
          <p:cNvSpPr txBox="1"/>
          <p:nvPr/>
        </p:nvSpPr>
        <p:spPr>
          <a:xfrm>
            <a:off x="6096000" y="4511544"/>
            <a:ext cx="4582886" cy="1384995"/>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Source Sans Pro" panose="020B0503030403020204" pitchFamily="34" charset="0"/>
              </a:rPr>
              <a:t>Raw Data Set</a:t>
            </a:r>
          </a:p>
          <a:p>
            <a:pPr marL="285750" lvl="0" indent="-285750">
              <a:buFont typeface="Arial" panose="020B0604020202020204" pitchFamily="34" charset="0"/>
              <a:buChar char="•"/>
            </a:pPr>
            <a:r>
              <a:rPr lang="en-US" sz="1400" dirty="0">
                <a:latin typeface="Source Sans Pro" panose="020B0503030403020204" pitchFamily="34" charset="0"/>
              </a:rPr>
              <a:t>Dashboard Interactions</a:t>
            </a:r>
          </a:p>
          <a:p>
            <a:pPr marL="285750" lvl="0" indent="-285750">
              <a:buFont typeface="Arial" panose="020B0604020202020204" pitchFamily="34" charset="0"/>
              <a:buChar char="•"/>
            </a:pPr>
            <a:r>
              <a:rPr lang="en-US" sz="1400" dirty="0">
                <a:latin typeface="Source Sans Pro" panose="020B0503030403020204" pitchFamily="34" charset="0"/>
              </a:rPr>
              <a:t>Custom Search Function</a:t>
            </a:r>
          </a:p>
          <a:p>
            <a:pPr marL="285750" lvl="0" indent="-285750">
              <a:buFont typeface="Arial" panose="020B0604020202020204" pitchFamily="34" charset="0"/>
              <a:buChar char="•"/>
            </a:pPr>
            <a:r>
              <a:rPr lang="en-US" sz="1400" dirty="0">
                <a:latin typeface="Source Sans Pro" panose="020B0503030403020204" pitchFamily="34" charset="0"/>
              </a:rPr>
              <a:t>User Entry of Studies</a:t>
            </a:r>
          </a:p>
          <a:p>
            <a:pPr marL="285750" indent="-285750">
              <a:buFont typeface="Arial" panose="020B0604020202020204" pitchFamily="34" charset="0"/>
              <a:buChar char="•"/>
            </a:pPr>
            <a:r>
              <a:rPr lang="en-US" sz="1400" dirty="0">
                <a:latin typeface="Source Sans Pro" panose="020B0503030403020204" pitchFamily="34" charset="0"/>
              </a:rPr>
              <a:t>Determine proper vocabulary, terminology around data (”Raw vs Unique Attributes”)</a:t>
            </a:r>
          </a:p>
        </p:txBody>
      </p:sp>
      <p:sp>
        <p:nvSpPr>
          <p:cNvPr id="11" name="TextBox 10">
            <a:extLst>
              <a:ext uri="{FF2B5EF4-FFF2-40B4-BE49-F238E27FC236}">
                <a16:creationId xmlns:a16="http://schemas.microsoft.com/office/drawing/2014/main" id="{35B876B9-BC6F-65CB-F214-3DC4267DDB7F}"/>
              </a:ext>
            </a:extLst>
          </p:cNvPr>
          <p:cNvSpPr txBox="1"/>
          <p:nvPr/>
        </p:nvSpPr>
        <p:spPr>
          <a:xfrm>
            <a:off x="6055304" y="3110420"/>
            <a:ext cx="3171679" cy="954107"/>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Source Sans Pro" panose="020B0503030403020204" pitchFamily="34" charset="0"/>
              </a:rPr>
              <a:t>Identify, Evaluate other potential AI Tools or Extensions to use</a:t>
            </a:r>
          </a:p>
          <a:p>
            <a:pPr marL="285750" lvl="0" indent="-285750">
              <a:buFont typeface="Arial" panose="020B0604020202020204" pitchFamily="34" charset="0"/>
              <a:buChar char="•"/>
            </a:pPr>
            <a:r>
              <a:rPr lang="en-US" sz="1400" dirty="0">
                <a:latin typeface="Source Sans Pro" panose="020B0503030403020204" pitchFamily="34" charset="0"/>
              </a:rPr>
              <a:t>Line up relevant case examples to test out initial functions</a:t>
            </a:r>
          </a:p>
        </p:txBody>
      </p:sp>
      <p:sp>
        <p:nvSpPr>
          <p:cNvPr id="13" name="TextBox 12">
            <a:extLst>
              <a:ext uri="{FF2B5EF4-FFF2-40B4-BE49-F238E27FC236}">
                <a16:creationId xmlns:a16="http://schemas.microsoft.com/office/drawing/2014/main" id="{62B5F270-5D03-9F42-5949-DF046F787100}"/>
              </a:ext>
            </a:extLst>
          </p:cNvPr>
          <p:cNvSpPr txBox="1"/>
          <p:nvPr/>
        </p:nvSpPr>
        <p:spPr>
          <a:xfrm>
            <a:off x="6055304" y="1513560"/>
            <a:ext cx="2638184" cy="523220"/>
          </a:xfrm>
          <a:prstGeom prst="rect">
            <a:avLst/>
          </a:prstGeom>
          <a:noFill/>
        </p:spPr>
        <p:txBody>
          <a:bodyPr wrap="square" rtlCol="0">
            <a:spAutoFit/>
          </a:bodyPr>
          <a:lstStyle/>
          <a:p>
            <a:pPr marL="285750" lvl="0" indent="-285750">
              <a:buFont typeface="Arial" panose="020B0604020202020204" pitchFamily="34" charset="0"/>
              <a:buChar char="•"/>
            </a:pPr>
            <a:r>
              <a:rPr lang="en-US" sz="1400" dirty="0">
                <a:latin typeface="Source Sans Pro" panose="020B0503030403020204" pitchFamily="34" charset="0"/>
              </a:rPr>
              <a:t>Ensure syntax and data integrity is up to standards</a:t>
            </a:r>
          </a:p>
        </p:txBody>
      </p:sp>
      <p:sp>
        <p:nvSpPr>
          <p:cNvPr id="15" name="Oval 14">
            <a:extLst>
              <a:ext uri="{FF2B5EF4-FFF2-40B4-BE49-F238E27FC236}">
                <a16:creationId xmlns:a16="http://schemas.microsoft.com/office/drawing/2014/main" id="{2C420829-6A17-2310-5C35-B41F13E40803}"/>
              </a:ext>
            </a:extLst>
          </p:cNvPr>
          <p:cNvSpPr/>
          <p:nvPr/>
        </p:nvSpPr>
        <p:spPr>
          <a:xfrm>
            <a:off x="2231571" y="1674927"/>
            <a:ext cx="631371" cy="631371"/>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1.</a:t>
            </a:r>
          </a:p>
        </p:txBody>
      </p:sp>
      <p:sp>
        <p:nvSpPr>
          <p:cNvPr id="16" name="Oval 15">
            <a:extLst>
              <a:ext uri="{FF2B5EF4-FFF2-40B4-BE49-F238E27FC236}">
                <a16:creationId xmlns:a16="http://schemas.microsoft.com/office/drawing/2014/main" id="{4FF94645-D96D-6650-77CD-C8E945BB8247}"/>
              </a:ext>
            </a:extLst>
          </p:cNvPr>
          <p:cNvSpPr/>
          <p:nvPr/>
        </p:nvSpPr>
        <p:spPr>
          <a:xfrm>
            <a:off x="2231570" y="3273952"/>
            <a:ext cx="631371" cy="631371"/>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2.</a:t>
            </a:r>
          </a:p>
        </p:txBody>
      </p:sp>
      <p:sp>
        <p:nvSpPr>
          <p:cNvPr id="17" name="Oval 16">
            <a:extLst>
              <a:ext uri="{FF2B5EF4-FFF2-40B4-BE49-F238E27FC236}">
                <a16:creationId xmlns:a16="http://schemas.microsoft.com/office/drawing/2014/main" id="{CA53F128-ECFD-9052-1622-CFA1D55BF332}"/>
              </a:ext>
            </a:extLst>
          </p:cNvPr>
          <p:cNvSpPr/>
          <p:nvPr/>
        </p:nvSpPr>
        <p:spPr>
          <a:xfrm>
            <a:off x="2231570" y="4868647"/>
            <a:ext cx="631371" cy="631371"/>
          </a:xfrm>
          <a:prstGeom prst="ellipse">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3.</a:t>
            </a:r>
          </a:p>
        </p:txBody>
      </p:sp>
    </p:spTree>
    <p:extLst>
      <p:ext uri="{BB962C8B-B14F-4D97-AF65-F5344CB8AC3E}">
        <p14:creationId xmlns:p14="http://schemas.microsoft.com/office/powerpoint/2010/main" val="359027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4567-4534-B319-D364-7A2394537840}"/>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9269FED0-35D6-43CC-C011-E180D00BD94D}"/>
              </a:ext>
            </a:extLst>
          </p:cNvPr>
          <p:cNvSpPr>
            <a:spLocks noGrp="1"/>
          </p:cNvSpPr>
          <p:nvPr>
            <p:ph idx="1"/>
          </p:nvPr>
        </p:nvSpPr>
        <p:spPr>
          <a:xfrm>
            <a:off x="838200" y="1923189"/>
            <a:ext cx="10515600" cy="1505811"/>
          </a:xfrm>
        </p:spPr>
        <p:txBody>
          <a:bodyPr/>
          <a:lstStyle/>
          <a:p>
            <a:pPr marL="0" indent="0">
              <a:buNone/>
            </a:pPr>
            <a:r>
              <a:rPr lang="en-US" dirty="0"/>
              <a:t>The Attribute Library is not publicly accessible yet. </a:t>
            </a:r>
          </a:p>
          <a:p>
            <a:pPr marL="0" indent="0">
              <a:buNone/>
            </a:pPr>
            <a:r>
              <a:rPr lang="en-US" dirty="0"/>
              <a:t>If you want to see a demo, or learn more on how you can support this: Reach out to Jonah Golder at MDIC (</a:t>
            </a:r>
            <a:r>
              <a:rPr lang="en-US" dirty="0">
                <a:hlinkClick r:id="rId2"/>
              </a:rPr>
              <a:t>jgolder@mdic.org</a:t>
            </a:r>
            <a:r>
              <a:rPr lang="en-US" dirty="0"/>
              <a:t>).</a:t>
            </a:r>
          </a:p>
          <a:p>
            <a:pPr marL="0" indent="0">
              <a:buNone/>
            </a:pPr>
            <a:endParaRPr lang="en-US" dirty="0"/>
          </a:p>
          <a:p>
            <a:pPr marL="0" indent="0">
              <a:buNone/>
            </a:pPr>
            <a:r>
              <a:rPr lang="en-US" dirty="0"/>
              <a:t>Check out our </a:t>
            </a:r>
            <a:r>
              <a:rPr lang="en-US" dirty="0">
                <a:hlinkClick r:id="rId3"/>
              </a:rPr>
              <a:t>web page here</a:t>
            </a:r>
            <a:endParaRPr lang="en-US" dirty="0"/>
          </a:p>
        </p:txBody>
      </p:sp>
    </p:spTree>
    <p:extLst>
      <p:ext uri="{BB962C8B-B14F-4D97-AF65-F5344CB8AC3E}">
        <p14:creationId xmlns:p14="http://schemas.microsoft.com/office/powerpoint/2010/main" val="240976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CE18-30B7-D1D8-FD65-62E46CFDDF1B}"/>
              </a:ext>
            </a:extLst>
          </p:cNvPr>
          <p:cNvSpPr>
            <a:spLocks noGrp="1"/>
          </p:cNvSpPr>
          <p:nvPr>
            <p:ph type="title"/>
          </p:nvPr>
        </p:nvSpPr>
        <p:spPr>
          <a:xfrm>
            <a:off x="357188" y="272610"/>
            <a:ext cx="10515600" cy="769836"/>
          </a:xfrm>
        </p:spPr>
        <p:txBody>
          <a:bodyPr/>
          <a:lstStyle/>
          <a:p>
            <a:r>
              <a:rPr lang="en-US" sz="3600"/>
              <a:t>Attribute Library Data Collection Summary</a:t>
            </a:r>
          </a:p>
        </p:txBody>
      </p:sp>
      <p:graphicFrame>
        <p:nvGraphicFramePr>
          <p:cNvPr id="4" name="Table 3">
            <a:extLst>
              <a:ext uri="{FF2B5EF4-FFF2-40B4-BE49-F238E27FC236}">
                <a16:creationId xmlns:a16="http://schemas.microsoft.com/office/drawing/2014/main" id="{CF53EDDE-9751-A915-733A-5B919E5A2969}"/>
              </a:ext>
            </a:extLst>
          </p:cNvPr>
          <p:cNvGraphicFramePr>
            <a:graphicFrameLocks noGrp="1"/>
          </p:cNvGraphicFramePr>
          <p:nvPr>
            <p:extLst>
              <p:ext uri="{D42A27DB-BD31-4B8C-83A1-F6EECF244321}">
                <p14:modId xmlns:p14="http://schemas.microsoft.com/office/powerpoint/2010/main" val="883701350"/>
              </p:ext>
            </p:extLst>
          </p:nvPr>
        </p:nvGraphicFramePr>
        <p:xfrm>
          <a:off x="335113" y="1727231"/>
          <a:ext cx="11690786" cy="1701769"/>
        </p:xfrm>
        <a:graphic>
          <a:graphicData uri="http://schemas.openxmlformats.org/drawingml/2006/table">
            <a:tbl>
              <a:tblPr/>
              <a:tblGrid>
                <a:gridCol w="682567">
                  <a:extLst>
                    <a:ext uri="{9D8B030D-6E8A-4147-A177-3AD203B41FA5}">
                      <a16:colId xmlns:a16="http://schemas.microsoft.com/office/drawing/2014/main" val="2319560185"/>
                    </a:ext>
                  </a:extLst>
                </a:gridCol>
                <a:gridCol w="711614">
                  <a:extLst>
                    <a:ext uri="{9D8B030D-6E8A-4147-A177-3AD203B41FA5}">
                      <a16:colId xmlns:a16="http://schemas.microsoft.com/office/drawing/2014/main" val="2999612906"/>
                    </a:ext>
                  </a:extLst>
                </a:gridCol>
                <a:gridCol w="1031112">
                  <a:extLst>
                    <a:ext uri="{9D8B030D-6E8A-4147-A177-3AD203B41FA5}">
                      <a16:colId xmlns:a16="http://schemas.microsoft.com/office/drawing/2014/main" val="191905224"/>
                    </a:ext>
                  </a:extLst>
                </a:gridCol>
                <a:gridCol w="1161817">
                  <a:extLst>
                    <a:ext uri="{9D8B030D-6E8A-4147-A177-3AD203B41FA5}">
                      <a16:colId xmlns:a16="http://schemas.microsoft.com/office/drawing/2014/main" val="126398828"/>
                    </a:ext>
                  </a:extLst>
                </a:gridCol>
                <a:gridCol w="1103727">
                  <a:extLst>
                    <a:ext uri="{9D8B030D-6E8A-4147-A177-3AD203B41FA5}">
                      <a16:colId xmlns:a16="http://schemas.microsoft.com/office/drawing/2014/main" val="1693997402"/>
                    </a:ext>
                  </a:extLst>
                </a:gridCol>
                <a:gridCol w="1452272">
                  <a:extLst>
                    <a:ext uri="{9D8B030D-6E8A-4147-A177-3AD203B41FA5}">
                      <a16:colId xmlns:a16="http://schemas.microsoft.com/office/drawing/2014/main" val="3408115867"/>
                    </a:ext>
                  </a:extLst>
                </a:gridCol>
                <a:gridCol w="1321568">
                  <a:extLst>
                    <a:ext uri="{9D8B030D-6E8A-4147-A177-3AD203B41FA5}">
                      <a16:colId xmlns:a16="http://schemas.microsoft.com/office/drawing/2014/main" val="1509434675"/>
                    </a:ext>
                  </a:extLst>
                </a:gridCol>
                <a:gridCol w="798749">
                  <a:extLst>
                    <a:ext uri="{9D8B030D-6E8A-4147-A177-3AD203B41FA5}">
                      <a16:colId xmlns:a16="http://schemas.microsoft.com/office/drawing/2014/main" val="1248086786"/>
                    </a:ext>
                  </a:extLst>
                </a:gridCol>
                <a:gridCol w="1176341">
                  <a:extLst>
                    <a:ext uri="{9D8B030D-6E8A-4147-A177-3AD203B41FA5}">
                      <a16:colId xmlns:a16="http://schemas.microsoft.com/office/drawing/2014/main" val="4024852935"/>
                    </a:ext>
                  </a:extLst>
                </a:gridCol>
                <a:gridCol w="1292521">
                  <a:extLst>
                    <a:ext uri="{9D8B030D-6E8A-4147-A177-3AD203B41FA5}">
                      <a16:colId xmlns:a16="http://schemas.microsoft.com/office/drawing/2014/main" val="981805491"/>
                    </a:ext>
                  </a:extLst>
                </a:gridCol>
                <a:gridCol w="958498">
                  <a:extLst>
                    <a:ext uri="{9D8B030D-6E8A-4147-A177-3AD203B41FA5}">
                      <a16:colId xmlns:a16="http://schemas.microsoft.com/office/drawing/2014/main" val="2299675585"/>
                    </a:ext>
                  </a:extLst>
                </a:gridCol>
              </a:tblGrid>
              <a:tr h="335229">
                <a:tc gridSpan="11">
                  <a:txBody>
                    <a:bodyPr/>
                    <a:lstStyle/>
                    <a:p>
                      <a:pPr algn="ctr" fontAlgn="b"/>
                      <a:r>
                        <a:rPr lang="en-US" sz="1600" b="0" i="0" u="none" strike="noStrike">
                          <a:solidFill>
                            <a:srgbClr val="000000"/>
                          </a:solidFill>
                          <a:effectLst/>
                          <a:latin typeface="Source Sans Pro" panose="020B0503030403020204" pitchFamily="34" charset="0"/>
                        </a:rPr>
                        <a:t>Attribute Data</a:t>
                      </a:r>
                    </a:p>
                  </a:txBody>
                  <a:tcPr marL="4830" marR="4830" marT="4830" marB="2318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3603185"/>
                  </a:ext>
                </a:extLst>
              </a:tr>
              <a:tr h="1366540">
                <a:tc>
                  <a:txBody>
                    <a:bodyPr/>
                    <a:lstStyle/>
                    <a:p>
                      <a:pPr algn="ctr" fontAlgn="ctr"/>
                      <a:r>
                        <a:rPr lang="en-US" sz="1100" b="1" i="0" u="none" strike="noStrike">
                          <a:solidFill>
                            <a:srgbClr val="000000"/>
                          </a:solidFill>
                          <a:effectLst/>
                          <a:latin typeface="Source Sans Pro" panose="020B0503030403020204" pitchFamily="34" charset="0"/>
                        </a:rPr>
                        <a:t>Attribute</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Number of Levels</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Description of Each level</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Short Description of each Attribute (Label)</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Extended Description of each Attribute</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How were the attributes filled out? (Online, Phone, paper, in-person, both)</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How were the attributes administered? (self-administered, administered, both)</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Type of List (Numeric, Ordinal, Nominal)</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Source Sans Pro" panose="020B0503030403020204" pitchFamily="34" charset="0"/>
                        </a:rPr>
                        <a:t>Were Visual Depiction of Attributes (Pictures/Diagrams) Used? (Y/N)</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sz="1100" b="1" i="0" u="none" strike="noStrike">
                          <a:solidFill>
                            <a:srgbClr val="000000"/>
                          </a:solidFill>
                          <a:effectLst/>
                          <a:latin typeface="Source Sans Pro" panose="020B0503030403020204" pitchFamily="34" charset="0"/>
                        </a:rPr>
                        <a:t>Categorization of Attribute Content (Deterministic, Probabilistic)</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1" i="0" u="none" strike="noStrike">
                          <a:solidFill>
                            <a:srgbClr val="000000"/>
                          </a:solidFill>
                          <a:effectLst/>
                          <a:latin typeface="Source Sans Pro" panose="020B0503030403020204" pitchFamily="34" charset="0"/>
                        </a:rPr>
                        <a:t>Number of Attributes in Preference Elicitation</a:t>
                      </a:r>
                    </a:p>
                  </a:txBody>
                  <a:tcPr marL="4830" marR="4830" marT="4830" marB="231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193931736"/>
                  </a:ext>
                </a:extLst>
              </a:tr>
            </a:tbl>
          </a:graphicData>
        </a:graphic>
      </p:graphicFrame>
      <p:graphicFrame>
        <p:nvGraphicFramePr>
          <p:cNvPr id="5" name="Table 4">
            <a:extLst>
              <a:ext uri="{FF2B5EF4-FFF2-40B4-BE49-F238E27FC236}">
                <a16:creationId xmlns:a16="http://schemas.microsoft.com/office/drawing/2014/main" id="{666AEE2D-D704-2BAC-3185-9D1421F0809C}"/>
              </a:ext>
            </a:extLst>
          </p:cNvPr>
          <p:cNvGraphicFramePr>
            <a:graphicFrameLocks noGrp="1"/>
          </p:cNvGraphicFramePr>
          <p:nvPr>
            <p:extLst>
              <p:ext uri="{D42A27DB-BD31-4B8C-83A1-F6EECF244321}">
                <p14:modId xmlns:p14="http://schemas.microsoft.com/office/powerpoint/2010/main" val="2208206817"/>
              </p:ext>
            </p:extLst>
          </p:nvPr>
        </p:nvGraphicFramePr>
        <p:xfrm>
          <a:off x="2840462" y="3620358"/>
          <a:ext cx="6820564" cy="1101958"/>
        </p:xfrm>
        <a:graphic>
          <a:graphicData uri="http://schemas.openxmlformats.org/drawingml/2006/table">
            <a:tbl>
              <a:tblPr/>
              <a:tblGrid>
                <a:gridCol w="2848589">
                  <a:extLst>
                    <a:ext uri="{9D8B030D-6E8A-4147-A177-3AD203B41FA5}">
                      <a16:colId xmlns:a16="http://schemas.microsoft.com/office/drawing/2014/main" val="1465742267"/>
                    </a:ext>
                  </a:extLst>
                </a:gridCol>
                <a:gridCol w="3971975">
                  <a:extLst>
                    <a:ext uri="{9D8B030D-6E8A-4147-A177-3AD203B41FA5}">
                      <a16:colId xmlns:a16="http://schemas.microsoft.com/office/drawing/2014/main" val="699627148"/>
                    </a:ext>
                  </a:extLst>
                </a:gridCol>
              </a:tblGrid>
              <a:tr h="235255">
                <a:tc gridSpan="2">
                  <a:txBody>
                    <a:bodyPr/>
                    <a:lstStyle/>
                    <a:p>
                      <a:pPr algn="ctr" fontAlgn="b"/>
                      <a:r>
                        <a:rPr lang="en-US" sz="1600" b="0" i="0" u="none" strike="noStrike">
                          <a:solidFill>
                            <a:srgbClr val="000000"/>
                          </a:solidFill>
                          <a:effectLst/>
                          <a:latin typeface="Source Sans Pro" panose="020B0503030403020204" pitchFamily="34" charset="0"/>
                        </a:rPr>
                        <a:t>Population Information</a:t>
                      </a:r>
                    </a:p>
                  </a:txBody>
                  <a:tcPr marL="7112" marR="7112" marT="7112" marB="3413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80797443"/>
                  </a:ext>
                </a:extLst>
              </a:tr>
              <a:tr h="816871">
                <a:tc>
                  <a:txBody>
                    <a:bodyPr/>
                    <a:lstStyle/>
                    <a:p>
                      <a:pPr algn="ctr" fontAlgn="ctr"/>
                      <a:r>
                        <a:rPr lang="en-US" sz="1050" b="1" i="0" u="none" strike="noStrike">
                          <a:solidFill>
                            <a:srgbClr val="000000"/>
                          </a:solidFill>
                          <a:effectLst/>
                          <a:latin typeface="Source Sans Pro" panose="020B0503030403020204" pitchFamily="34" charset="0"/>
                        </a:rPr>
                        <a:t>Categorization of Study Population (Patients, Providers, Caregivers, Public, Other)</a:t>
                      </a:r>
                    </a:p>
                  </a:txBody>
                  <a:tcPr marL="7112" marR="7112" marT="7112" marB="34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ctr"/>
                      <a:r>
                        <a:rPr lang="en-US" sz="1050" b="1" i="0" u="none" strike="noStrike">
                          <a:solidFill>
                            <a:srgbClr val="000000"/>
                          </a:solidFill>
                          <a:effectLst/>
                          <a:latin typeface="Source Sans Pro" panose="020B0503030403020204" pitchFamily="34" charset="0"/>
                        </a:rPr>
                        <a:t>Study Sample Size (# of participants, if multiple groups are present- use smallest group)</a:t>
                      </a:r>
                    </a:p>
                  </a:txBody>
                  <a:tcPr marL="7112" marR="7112" marT="7112" marB="34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2EFDA"/>
                    </a:solidFill>
                  </a:tcPr>
                </a:tc>
                <a:extLst>
                  <a:ext uri="{0D108BD9-81ED-4DB2-BD59-A6C34878D82A}">
                    <a16:rowId xmlns:a16="http://schemas.microsoft.com/office/drawing/2014/main" val="1535927636"/>
                  </a:ext>
                </a:extLst>
              </a:tr>
            </a:tbl>
          </a:graphicData>
        </a:graphic>
      </p:graphicFrame>
      <p:graphicFrame>
        <p:nvGraphicFramePr>
          <p:cNvPr id="6" name="Table 5">
            <a:extLst>
              <a:ext uri="{FF2B5EF4-FFF2-40B4-BE49-F238E27FC236}">
                <a16:creationId xmlns:a16="http://schemas.microsoft.com/office/drawing/2014/main" id="{AC6AB058-65CD-4A8D-7F1B-26D689640C3D}"/>
              </a:ext>
            </a:extLst>
          </p:cNvPr>
          <p:cNvGraphicFramePr>
            <a:graphicFrameLocks noGrp="1"/>
          </p:cNvGraphicFramePr>
          <p:nvPr>
            <p:extLst>
              <p:ext uri="{D42A27DB-BD31-4B8C-83A1-F6EECF244321}">
                <p14:modId xmlns:p14="http://schemas.microsoft.com/office/powerpoint/2010/main" val="2453282495"/>
              </p:ext>
            </p:extLst>
          </p:nvPr>
        </p:nvGraphicFramePr>
        <p:xfrm>
          <a:off x="335113" y="4901652"/>
          <a:ext cx="11501432" cy="1140432"/>
        </p:xfrm>
        <a:graphic>
          <a:graphicData uri="http://schemas.openxmlformats.org/drawingml/2006/table">
            <a:tbl>
              <a:tblPr/>
              <a:tblGrid>
                <a:gridCol w="1205005">
                  <a:extLst>
                    <a:ext uri="{9D8B030D-6E8A-4147-A177-3AD203B41FA5}">
                      <a16:colId xmlns:a16="http://schemas.microsoft.com/office/drawing/2014/main" val="3971124141"/>
                    </a:ext>
                  </a:extLst>
                </a:gridCol>
                <a:gridCol w="1434194">
                  <a:extLst>
                    <a:ext uri="{9D8B030D-6E8A-4147-A177-3AD203B41FA5}">
                      <a16:colId xmlns:a16="http://schemas.microsoft.com/office/drawing/2014/main" val="1753546664"/>
                    </a:ext>
                  </a:extLst>
                </a:gridCol>
                <a:gridCol w="1698172">
                  <a:extLst>
                    <a:ext uri="{9D8B030D-6E8A-4147-A177-3AD203B41FA5}">
                      <a16:colId xmlns:a16="http://schemas.microsoft.com/office/drawing/2014/main" val="311434695"/>
                    </a:ext>
                  </a:extLst>
                </a:gridCol>
                <a:gridCol w="994786">
                  <a:extLst>
                    <a:ext uri="{9D8B030D-6E8A-4147-A177-3AD203B41FA5}">
                      <a16:colId xmlns:a16="http://schemas.microsoft.com/office/drawing/2014/main" val="1546907724"/>
                    </a:ext>
                  </a:extLst>
                </a:gridCol>
                <a:gridCol w="1014884">
                  <a:extLst>
                    <a:ext uri="{9D8B030D-6E8A-4147-A177-3AD203B41FA5}">
                      <a16:colId xmlns:a16="http://schemas.microsoft.com/office/drawing/2014/main" val="1007201906"/>
                    </a:ext>
                  </a:extLst>
                </a:gridCol>
                <a:gridCol w="813916">
                  <a:extLst>
                    <a:ext uri="{9D8B030D-6E8A-4147-A177-3AD203B41FA5}">
                      <a16:colId xmlns:a16="http://schemas.microsoft.com/office/drawing/2014/main" val="2573979297"/>
                    </a:ext>
                  </a:extLst>
                </a:gridCol>
                <a:gridCol w="733530">
                  <a:extLst>
                    <a:ext uri="{9D8B030D-6E8A-4147-A177-3AD203B41FA5}">
                      <a16:colId xmlns:a16="http://schemas.microsoft.com/office/drawing/2014/main" val="295800136"/>
                    </a:ext>
                  </a:extLst>
                </a:gridCol>
                <a:gridCol w="775675">
                  <a:extLst>
                    <a:ext uri="{9D8B030D-6E8A-4147-A177-3AD203B41FA5}">
                      <a16:colId xmlns:a16="http://schemas.microsoft.com/office/drawing/2014/main" val="1349910184"/>
                    </a:ext>
                  </a:extLst>
                </a:gridCol>
                <a:gridCol w="1404817">
                  <a:extLst>
                    <a:ext uri="{9D8B030D-6E8A-4147-A177-3AD203B41FA5}">
                      <a16:colId xmlns:a16="http://schemas.microsoft.com/office/drawing/2014/main" val="1283657092"/>
                    </a:ext>
                  </a:extLst>
                </a:gridCol>
                <a:gridCol w="1426453">
                  <a:extLst>
                    <a:ext uri="{9D8B030D-6E8A-4147-A177-3AD203B41FA5}">
                      <a16:colId xmlns:a16="http://schemas.microsoft.com/office/drawing/2014/main" val="668937092"/>
                    </a:ext>
                  </a:extLst>
                </a:gridCol>
              </a:tblGrid>
              <a:tr h="219963">
                <a:tc gridSpan="10">
                  <a:txBody>
                    <a:bodyPr/>
                    <a:lstStyle/>
                    <a:p>
                      <a:pPr algn="ctr" fontAlgn="b"/>
                      <a:r>
                        <a:rPr lang="en-US" sz="1600" b="0" i="0" u="none" strike="noStrike">
                          <a:solidFill>
                            <a:srgbClr val="000000"/>
                          </a:solidFill>
                          <a:effectLst/>
                          <a:latin typeface="Source Sans Pro" panose="020B0503030403020204" pitchFamily="34" charset="0"/>
                        </a:rPr>
                        <a:t>Paper Information</a:t>
                      </a:r>
                    </a:p>
                  </a:txBody>
                  <a:tcPr marL="9525" marR="9525" marT="952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hMerge="1">
                  <a:txBody>
                    <a:bodyPr/>
                    <a:lstStyle/>
                    <a:p>
                      <a:pPr algn="ctr" fontAlgn="b"/>
                      <a:endParaRPr lang="en-US" sz="1600" b="0" i="0" u="none" strike="noStrike">
                        <a:solidFill>
                          <a:srgbClr val="000000"/>
                        </a:solidFill>
                        <a:effectLst/>
                        <a:latin typeface="Source Sans Pro" panose="020B0503030403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hMerge="1">
                  <a:txBody>
                    <a:bodyPr/>
                    <a:lstStyle/>
                    <a:p>
                      <a:pPr algn="ctr" fontAlgn="b"/>
                      <a:endParaRPr lang="en-US" sz="1600" b="0" i="0" u="none" strike="noStrike">
                        <a:solidFill>
                          <a:srgbClr val="000000"/>
                        </a:solidFill>
                        <a:effectLst/>
                        <a:latin typeface="Source Sans Pro" panose="020B050303040302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hMerge="1">
                  <a:txBody>
                    <a:bodyPr/>
                    <a:lstStyle/>
                    <a:p>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3221262"/>
                  </a:ext>
                </a:extLst>
              </a:tr>
              <a:tr h="54987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1" i="0" u="none" strike="noStrike">
                          <a:solidFill>
                            <a:srgbClr val="000000"/>
                          </a:solidFill>
                          <a:effectLst/>
                          <a:latin typeface="Source Sans Pro" panose="020B0503030403020204" pitchFamily="34" charset="0"/>
                        </a:rPr>
                        <a:t>Any limitations cited by the author (List limitation, or No)</a:t>
                      </a:r>
                    </a:p>
                  </a:txBody>
                  <a:tcPr marL="7112" marR="7112" marT="7112" marB="34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050" b="1" i="0" u="none" strike="noStrike">
                          <a:solidFill>
                            <a:srgbClr val="000000"/>
                          </a:solidFill>
                          <a:effectLst/>
                          <a:latin typeface="Source Sans Pro" panose="020B0503030403020204" pitchFamily="34" charset="0"/>
                        </a:rPr>
                        <a:t>Evidence of its use in Regulatory Submission (FDA, EMA, HTA) (Yes, Unknown)</a:t>
                      </a:r>
                    </a:p>
                  </a:txBody>
                  <a:tcPr marL="7112" marR="7112" marT="7112" marB="34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050" b="1" i="0" u="none" strike="noStrike">
                          <a:solidFill>
                            <a:srgbClr val="000000"/>
                          </a:solidFill>
                          <a:effectLst/>
                          <a:latin typeface="Source Sans Pro" panose="020B0503030403020204" pitchFamily="34" charset="0"/>
                        </a:rPr>
                        <a:t>What type of study? (DCE, BWS case 1, BWS 2/3, Threshold Technique, Standard Gamble, Time Tradeoff, AHP)</a:t>
                      </a:r>
                    </a:p>
                  </a:txBody>
                  <a:tcPr marL="7112" marR="7112" marT="7112" marB="341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Source Sans Pro" panose="020B0503030403020204" pitchFamily="34" charset="0"/>
                        </a:rPr>
                        <a:t>Study Title</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Source Sans Pro" panose="020B0503030403020204" pitchFamily="34" charset="0"/>
                        </a:rPr>
                        <a:t>Author List</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Source Sans Pro" panose="020B0503030403020204" pitchFamily="34" charset="0"/>
                        </a:rPr>
                        <a:t>Journal</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Source Sans Pro" panose="020B0503030403020204" pitchFamily="34" charset="0"/>
                        </a:rPr>
                        <a:t>Year</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Source Sans Pro" panose="020B0503030403020204" pitchFamily="34" charset="0"/>
                        </a:rPr>
                        <a:t>Disease Area</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Source Sans Pro" panose="020B0503030403020204" pitchFamily="34" charset="0"/>
                        </a:rPr>
                        <a:t>Therapeutic Area</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a:txBody>
                    <a:bodyPr/>
                    <a:lstStyle/>
                    <a:p>
                      <a:pPr algn="ctr" fontAlgn="ctr"/>
                      <a:r>
                        <a:rPr lang="en-US" sz="1100" b="1" i="0" u="none" strike="noStrike">
                          <a:solidFill>
                            <a:srgbClr val="000000"/>
                          </a:solidFill>
                          <a:effectLst/>
                          <a:latin typeface="Source Sans Pro" panose="020B0503030403020204" pitchFamily="34" charset="0"/>
                        </a:rPr>
                        <a:t>Link to Published Work</a:t>
                      </a: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extLst>
                  <a:ext uri="{0D108BD9-81ED-4DB2-BD59-A6C34878D82A}">
                    <a16:rowId xmlns:a16="http://schemas.microsoft.com/office/drawing/2014/main" val="2538224454"/>
                  </a:ext>
                </a:extLst>
              </a:tr>
            </a:tbl>
          </a:graphicData>
        </a:graphic>
      </p:graphicFrame>
      <p:sp>
        <p:nvSpPr>
          <p:cNvPr id="7" name="Rounded Rectangle 6">
            <a:extLst>
              <a:ext uri="{FF2B5EF4-FFF2-40B4-BE49-F238E27FC236}">
                <a16:creationId xmlns:a16="http://schemas.microsoft.com/office/drawing/2014/main" id="{974519C9-E397-4772-A917-E637E3C707FD}"/>
              </a:ext>
            </a:extLst>
          </p:cNvPr>
          <p:cNvSpPr/>
          <p:nvPr/>
        </p:nvSpPr>
        <p:spPr>
          <a:xfrm>
            <a:off x="762000" y="1049556"/>
            <a:ext cx="4885038" cy="4863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Source Sans Pro" panose="020B0503030403020204" pitchFamily="34" charset="0"/>
                <a:ea typeface="Source Sans Pro" panose="020B0503030403020204" pitchFamily="34" charset="0"/>
              </a:rPr>
              <a:t>These are the list of fields initially collected </a:t>
            </a:r>
          </a:p>
        </p:txBody>
      </p:sp>
      <p:sp>
        <p:nvSpPr>
          <p:cNvPr id="3" name="TextBox 2">
            <a:extLst>
              <a:ext uri="{FF2B5EF4-FFF2-40B4-BE49-F238E27FC236}">
                <a16:creationId xmlns:a16="http://schemas.microsoft.com/office/drawing/2014/main" id="{5496C10F-0CFD-C755-7562-C44F37F4A8AB}"/>
              </a:ext>
            </a:extLst>
          </p:cNvPr>
          <p:cNvSpPr txBox="1"/>
          <p:nvPr/>
        </p:nvSpPr>
        <p:spPr>
          <a:xfrm>
            <a:off x="2775612" y="6381440"/>
            <a:ext cx="6950264" cy="338554"/>
          </a:xfrm>
          <a:prstGeom prst="rect">
            <a:avLst/>
          </a:prstGeom>
          <a:noFill/>
        </p:spPr>
        <p:txBody>
          <a:bodyPr wrap="square" rtlCol="0">
            <a:spAutoFit/>
          </a:bodyPr>
          <a:lstStyle/>
          <a:p>
            <a:pPr algn="ctr"/>
            <a:r>
              <a:rPr lang="en-US" sz="1600">
                <a:solidFill>
                  <a:schemeClr val="bg1"/>
                </a:solidFill>
              </a:rPr>
              <a:t>Working Group: </a:t>
            </a:r>
            <a:r>
              <a:rPr lang="en-US" sz="1600" i="1">
                <a:solidFill>
                  <a:schemeClr val="bg1"/>
                </a:solidFill>
              </a:rPr>
              <a:t>Patient Preferences in Device Product Lifecycle (PDL)</a:t>
            </a:r>
          </a:p>
        </p:txBody>
      </p:sp>
      <p:sp>
        <p:nvSpPr>
          <p:cNvPr id="11" name="TextBox 10">
            <a:extLst>
              <a:ext uri="{FF2B5EF4-FFF2-40B4-BE49-F238E27FC236}">
                <a16:creationId xmlns:a16="http://schemas.microsoft.com/office/drawing/2014/main" id="{2C94E568-7E5C-44B2-5CE9-1B86F78C3B31}"/>
              </a:ext>
            </a:extLst>
          </p:cNvPr>
          <p:cNvSpPr txBox="1"/>
          <p:nvPr/>
        </p:nvSpPr>
        <p:spPr>
          <a:xfrm>
            <a:off x="6096000" y="953172"/>
            <a:ext cx="5313657" cy="646331"/>
          </a:xfrm>
          <a:prstGeom prst="rect">
            <a:avLst/>
          </a:prstGeom>
          <a:noFill/>
        </p:spPr>
        <p:txBody>
          <a:bodyPr wrap="square">
            <a:spAutoFit/>
          </a:bodyPr>
          <a:lstStyle/>
          <a:p>
            <a:pPr algn="ctr"/>
            <a:r>
              <a:rPr lang="en-US">
                <a:solidFill>
                  <a:schemeClr val="bg1"/>
                </a:solidFill>
              </a:rPr>
              <a:t>Opportunity: Attribute Library </a:t>
            </a:r>
            <a:r>
              <a:rPr lang="en-US" i="1">
                <a:solidFill>
                  <a:schemeClr val="bg1"/>
                </a:solidFill>
              </a:rPr>
              <a:t>can enable users to input</a:t>
            </a:r>
            <a:r>
              <a:rPr lang="en-US">
                <a:solidFill>
                  <a:schemeClr val="bg1"/>
                </a:solidFill>
              </a:rPr>
              <a:t> their own respective Studies, Attributes</a:t>
            </a:r>
          </a:p>
        </p:txBody>
      </p:sp>
    </p:spTree>
    <p:extLst>
      <p:ext uri="{BB962C8B-B14F-4D97-AF65-F5344CB8AC3E}">
        <p14:creationId xmlns:p14="http://schemas.microsoft.com/office/powerpoint/2010/main" val="352372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7E63-1C16-91F1-6D8D-B342A35B0EAE}"/>
              </a:ext>
            </a:extLst>
          </p:cNvPr>
          <p:cNvSpPr>
            <a:spLocks noGrp="1"/>
          </p:cNvSpPr>
          <p:nvPr>
            <p:ph type="title"/>
          </p:nvPr>
        </p:nvSpPr>
        <p:spPr>
          <a:xfrm>
            <a:off x="768457" y="221808"/>
            <a:ext cx="10779056" cy="996536"/>
          </a:xfrm>
        </p:spPr>
        <p:txBody>
          <a:bodyPr/>
          <a:lstStyle/>
          <a:p>
            <a:pPr algn="ctr"/>
            <a:r>
              <a:rPr lang="en-US" sz="3600" dirty="0">
                <a:latin typeface="Source Sans Pro"/>
                <a:ea typeface="Source Sans Pro"/>
              </a:rPr>
              <a:t>Industry first to increase PPI accessibility in US</a:t>
            </a:r>
          </a:p>
        </p:txBody>
      </p:sp>
      <p:sp>
        <p:nvSpPr>
          <p:cNvPr id="3" name="Content Placeholder 2">
            <a:extLst>
              <a:ext uri="{FF2B5EF4-FFF2-40B4-BE49-F238E27FC236}">
                <a16:creationId xmlns:a16="http://schemas.microsoft.com/office/drawing/2014/main" id="{FAAB19A2-A0B1-EE9A-68D9-DACD4FE456F0}"/>
              </a:ext>
            </a:extLst>
          </p:cNvPr>
          <p:cNvSpPr>
            <a:spLocks noGrp="1"/>
          </p:cNvSpPr>
          <p:nvPr>
            <p:ph idx="1"/>
          </p:nvPr>
        </p:nvSpPr>
        <p:spPr>
          <a:xfrm>
            <a:off x="524302" y="4181270"/>
            <a:ext cx="3556380" cy="1879896"/>
          </a:xfrm>
        </p:spPr>
        <p:txBody>
          <a:bodyPr>
            <a:noAutofit/>
          </a:bodyPr>
          <a:lstStyle/>
          <a:p>
            <a:pPr marL="0" indent="0">
              <a:buNone/>
            </a:pPr>
            <a:r>
              <a:rPr lang="en-US" sz="2000"/>
              <a:t>When attributes are not comparable. Researchers are not able to fully leverage and utilize past study attributes/results.</a:t>
            </a:r>
            <a:endParaRPr lang="en-US" sz="2400"/>
          </a:p>
        </p:txBody>
      </p:sp>
      <p:sp>
        <p:nvSpPr>
          <p:cNvPr id="6" name="Content Placeholder 2">
            <a:extLst>
              <a:ext uri="{FF2B5EF4-FFF2-40B4-BE49-F238E27FC236}">
                <a16:creationId xmlns:a16="http://schemas.microsoft.com/office/drawing/2014/main" id="{26283E44-AB0E-6981-56B1-1A1D32EC3D53}"/>
              </a:ext>
            </a:extLst>
          </p:cNvPr>
          <p:cNvSpPr txBox="1">
            <a:spLocks/>
          </p:cNvSpPr>
          <p:nvPr/>
        </p:nvSpPr>
        <p:spPr>
          <a:xfrm>
            <a:off x="4475330" y="4181270"/>
            <a:ext cx="3365310" cy="3463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p>
        </p:txBody>
      </p:sp>
      <p:sp>
        <p:nvSpPr>
          <p:cNvPr id="7" name="Content Placeholder 2">
            <a:extLst>
              <a:ext uri="{FF2B5EF4-FFF2-40B4-BE49-F238E27FC236}">
                <a16:creationId xmlns:a16="http://schemas.microsoft.com/office/drawing/2014/main" id="{D7E7A3E2-6BB4-9E2F-6664-DF7DF1A47F4C}"/>
              </a:ext>
            </a:extLst>
          </p:cNvPr>
          <p:cNvSpPr txBox="1">
            <a:spLocks/>
          </p:cNvSpPr>
          <p:nvPr/>
        </p:nvSpPr>
        <p:spPr>
          <a:xfrm>
            <a:off x="8235288" y="4181270"/>
            <a:ext cx="3432410" cy="1302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When studies are not as comparable, it leads to future studies becoming more difficult to plan and execute. </a:t>
            </a:r>
            <a:endParaRPr lang="en-US" sz="2400"/>
          </a:p>
        </p:txBody>
      </p:sp>
      <p:sp>
        <p:nvSpPr>
          <p:cNvPr id="8" name="TextBox 7">
            <a:extLst>
              <a:ext uri="{FF2B5EF4-FFF2-40B4-BE49-F238E27FC236}">
                <a16:creationId xmlns:a16="http://schemas.microsoft.com/office/drawing/2014/main" id="{A64E657B-BEC5-0BEB-F081-6E51D68FC87E}"/>
              </a:ext>
            </a:extLst>
          </p:cNvPr>
          <p:cNvSpPr txBox="1"/>
          <p:nvPr/>
        </p:nvSpPr>
        <p:spPr>
          <a:xfrm>
            <a:off x="524302" y="3255539"/>
            <a:ext cx="3051412" cy="830997"/>
          </a:xfrm>
          <a:prstGeom prst="rect">
            <a:avLst/>
          </a:prstGeom>
          <a:solidFill>
            <a:srgbClr val="CEDC00"/>
          </a:solidFill>
        </p:spPr>
        <p:txBody>
          <a:bodyPr wrap="square" lIns="91440" tIns="45720" rIns="91440" bIns="45720" rtlCol="0" anchor="ctr" anchorCtr="0">
            <a:spAutoFit/>
          </a:bodyPr>
          <a:lstStyle/>
          <a:p>
            <a:pPr algn="ctr"/>
            <a:r>
              <a:rPr lang="en-US" sz="2400" b="1">
                <a:solidFill>
                  <a:srgbClr val="47555D"/>
                </a:solidFill>
                <a:latin typeface="Source Sans Pro"/>
                <a:ea typeface="Source Sans Pro"/>
              </a:rPr>
              <a:t>No Bank of Attributes </a:t>
            </a:r>
            <a:endParaRPr lang="en-US" sz="2400" b="1">
              <a:solidFill>
                <a:srgbClr val="47555D"/>
              </a:solidFill>
              <a:latin typeface="Source Sans Pro" panose="020B0503030403020204" pitchFamily="34" charset="0"/>
            </a:endParaRPr>
          </a:p>
        </p:txBody>
      </p:sp>
      <p:sp>
        <p:nvSpPr>
          <p:cNvPr id="9" name="TextBox 8">
            <a:extLst>
              <a:ext uri="{FF2B5EF4-FFF2-40B4-BE49-F238E27FC236}">
                <a16:creationId xmlns:a16="http://schemas.microsoft.com/office/drawing/2014/main" id="{86BF7AF6-745A-BCAC-8B02-F888ED2E112F}"/>
              </a:ext>
            </a:extLst>
          </p:cNvPr>
          <p:cNvSpPr txBox="1"/>
          <p:nvPr/>
        </p:nvSpPr>
        <p:spPr>
          <a:xfrm>
            <a:off x="4550391" y="3238732"/>
            <a:ext cx="3051412" cy="830997"/>
          </a:xfrm>
          <a:prstGeom prst="rect">
            <a:avLst/>
          </a:prstGeom>
          <a:solidFill>
            <a:srgbClr val="CEDC00"/>
          </a:solidFill>
        </p:spPr>
        <p:txBody>
          <a:bodyPr wrap="square" rtlCol="0" anchor="ctr" anchorCtr="0">
            <a:spAutoFit/>
          </a:bodyPr>
          <a:lstStyle/>
          <a:p>
            <a:pPr algn="ctr"/>
            <a:r>
              <a:rPr lang="en-US" sz="2400" b="1">
                <a:solidFill>
                  <a:srgbClr val="47555D"/>
                </a:solidFill>
                <a:latin typeface="Source Sans Pro" panose="020B0503030403020204" pitchFamily="34" charset="0"/>
              </a:rPr>
              <a:t>Lack of Cross-Comparability</a:t>
            </a:r>
          </a:p>
        </p:txBody>
      </p:sp>
      <p:sp>
        <p:nvSpPr>
          <p:cNvPr id="10" name="TextBox 9">
            <a:extLst>
              <a:ext uri="{FF2B5EF4-FFF2-40B4-BE49-F238E27FC236}">
                <a16:creationId xmlns:a16="http://schemas.microsoft.com/office/drawing/2014/main" id="{C31C6319-2479-42AA-037E-E529C83C6196}"/>
              </a:ext>
            </a:extLst>
          </p:cNvPr>
          <p:cNvSpPr txBox="1"/>
          <p:nvPr/>
        </p:nvSpPr>
        <p:spPr>
          <a:xfrm>
            <a:off x="8262582" y="3255539"/>
            <a:ext cx="3051412" cy="830997"/>
          </a:xfrm>
          <a:prstGeom prst="rect">
            <a:avLst/>
          </a:prstGeom>
          <a:solidFill>
            <a:srgbClr val="CEDC00"/>
          </a:solidFill>
        </p:spPr>
        <p:txBody>
          <a:bodyPr wrap="square" rtlCol="0" anchor="ctr" anchorCtr="0">
            <a:spAutoFit/>
          </a:bodyPr>
          <a:lstStyle/>
          <a:p>
            <a:pPr algn="ctr"/>
            <a:r>
              <a:rPr lang="en-US" sz="2400" b="1">
                <a:solidFill>
                  <a:srgbClr val="47555D"/>
                </a:solidFill>
                <a:latin typeface="Source Sans Pro" panose="020B0503030403020204" pitchFamily="34" charset="0"/>
              </a:rPr>
              <a:t>Harder to design Future Studies</a:t>
            </a:r>
          </a:p>
        </p:txBody>
      </p:sp>
      <p:pic>
        <p:nvPicPr>
          <p:cNvPr id="15" name="Picture 14">
            <a:extLst>
              <a:ext uri="{FF2B5EF4-FFF2-40B4-BE49-F238E27FC236}">
                <a16:creationId xmlns:a16="http://schemas.microsoft.com/office/drawing/2014/main" id="{DCC8423C-5094-D9FB-1A4C-4EC8F87822E1}"/>
              </a:ext>
            </a:extLst>
          </p:cNvPr>
          <p:cNvPicPr>
            <a:picLocks noChangeAspect="1"/>
          </p:cNvPicPr>
          <p:nvPr/>
        </p:nvPicPr>
        <p:blipFill>
          <a:blip r:embed="rId3"/>
          <a:stretch>
            <a:fillRect/>
          </a:stretch>
        </p:blipFill>
        <p:spPr>
          <a:xfrm>
            <a:off x="9089463" y="1490205"/>
            <a:ext cx="1397647" cy="1397647"/>
          </a:xfrm>
          <a:prstGeom prst="rect">
            <a:avLst/>
          </a:prstGeom>
        </p:spPr>
      </p:pic>
      <p:sp>
        <p:nvSpPr>
          <p:cNvPr id="5" name="Right Arrow 4">
            <a:extLst>
              <a:ext uri="{FF2B5EF4-FFF2-40B4-BE49-F238E27FC236}">
                <a16:creationId xmlns:a16="http://schemas.microsoft.com/office/drawing/2014/main" id="{F9E5BCD3-1865-F4E2-6B15-69D694782863}"/>
              </a:ext>
            </a:extLst>
          </p:cNvPr>
          <p:cNvSpPr/>
          <p:nvPr/>
        </p:nvSpPr>
        <p:spPr>
          <a:xfrm>
            <a:off x="3761765" y="1975882"/>
            <a:ext cx="883593" cy="6357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DB1889C1-3D19-251B-1255-979D1CF28619}"/>
              </a:ext>
            </a:extLst>
          </p:cNvPr>
          <p:cNvSpPr/>
          <p:nvPr/>
        </p:nvSpPr>
        <p:spPr>
          <a:xfrm>
            <a:off x="7601803" y="1971581"/>
            <a:ext cx="883593" cy="6357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1439C46-CD9E-E195-C10E-7FDC352B94D9}"/>
              </a:ext>
            </a:extLst>
          </p:cNvPr>
          <p:cNvSpPr txBox="1">
            <a:spLocks/>
          </p:cNvSpPr>
          <p:nvPr/>
        </p:nvSpPr>
        <p:spPr>
          <a:xfrm>
            <a:off x="4520536" y="4185571"/>
            <a:ext cx="3081267" cy="1879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7555D"/>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7555D"/>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7555D"/>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7555D"/>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When researchers can’t fully leverage past results or attributes, research becomes hard to cross-compare or measure between.</a:t>
            </a:r>
            <a:endParaRPr lang="en-US" sz="2400"/>
          </a:p>
        </p:txBody>
      </p:sp>
      <p:pic>
        <p:nvPicPr>
          <p:cNvPr id="21" name="Graphic 20" descr="Books on shelf with solid fill">
            <a:extLst>
              <a:ext uri="{FF2B5EF4-FFF2-40B4-BE49-F238E27FC236}">
                <a16:creationId xmlns:a16="http://schemas.microsoft.com/office/drawing/2014/main" id="{EB529C81-CF52-9E10-AD5F-2A2F137304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8343" y="1619628"/>
            <a:ext cx="1387740" cy="1387740"/>
          </a:xfrm>
          <a:prstGeom prst="rect">
            <a:avLst/>
          </a:prstGeom>
        </p:spPr>
      </p:pic>
      <p:pic>
        <p:nvPicPr>
          <p:cNvPr id="24" name="Graphic 23" descr="No sign outline">
            <a:extLst>
              <a:ext uri="{FF2B5EF4-FFF2-40B4-BE49-F238E27FC236}">
                <a16:creationId xmlns:a16="http://schemas.microsoft.com/office/drawing/2014/main" id="{D44201D5-ED9D-369C-1EFA-3CB789D974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1793" y="1313078"/>
            <a:ext cx="2000840" cy="2000840"/>
          </a:xfrm>
          <a:prstGeom prst="rect">
            <a:avLst/>
          </a:prstGeom>
        </p:spPr>
      </p:pic>
      <p:sp>
        <p:nvSpPr>
          <p:cNvPr id="28" name="TextBox 27">
            <a:extLst>
              <a:ext uri="{FF2B5EF4-FFF2-40B4-BE49-F238E27FC236}">
                <a16:creationId xmlns:a16="http://schemas.microsoft.com/office/drawing/2014/main" id="{C50952A4-6DD5-8526-B48A-B01FB6E866BD}"/>
              </a:ext>
            </a:extLst>
          </p:cNvPr>
          <p:cNvSpPr txBox="1"/>
          <p:nvPr/>
        </p:nvSpPr>
        <p:spPr>
          <a:xfrm>
            <a:off x="8262582" y="5484182"/>
            <a:ext cx="3284931" cy="523220"/>
          </a:xfrm>
          <a:prstGeom prst="rect">
            <a:avLst/>
          </a:prstGeom>
          <a:noFill/>
        </p:spPr>
        <p:txBody>
          <a:bodyPr wrap="square">
            <a:spAutoFit/>
          </a:bodyPr>
          <a:lstStyle/>
          <a:p>
            <a:pPr algn="ctr"/>
            <a:r>
              <a:rPr lang="en-US" sz="2800" b="1">
                <a:solidFill>
                  <a:schemeClr val="accent1"/>
                </a:solidFill>
                <a:latin typeface="Source Sans Pro"/>
                <a:ea typeface="Source Sans Pro"/>
              </a:rPr>
              <a:t>Industry FIRST </a:t>
            </a:r>
            <a:endParaRPr lang="en-US" sz="2800" b="1">
              <a:solidFill>
                <a:schemeClr val="accent1"/>
              </a:solidFill>
            </a:endParaRPr>
          </a:p>
        </p:txBody>
      </p:sp>
      <p:pic>
        <p:nvPicPr>
          <p:cNvPr id="30" name="Graphic 29" descr="Questions outline">
            <a:extLst>
              <a:ext uri="{FF2B5EF4-FFF2-40B4-BE49-F238E27FC236}">
                <a16:creationId xmlns:a16="http://schemas.microsoft.com/office/drawing/2014/main" id="{575DD4A3-95B7-92BF-FBEB-1CAA56B783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5249425" y="1379721"/>
            <a:ext cx="1653246" cy="1653246"/>
          </a:xfrm>
          <a:prstGeom prst="rect">
            <a:avLst/>
          </a:prstGeom>
        </p:spPr>
      </p:pic>
      <p:sp>
        <p:nvSpPr>
          <p:cNvPr id="13" name="TextBox 12">
            <a:extLst>
              <a:ext uri="{FF2B5EF4-FFF2-40B4-BE49-F238E27FC236}">
                <a16:creationId xmlns:a16="http://schemas.microsoft.com/office/drawing/2014/main" id="{D947B3E9-C500-8011-8B8E-BA5C06E71096}"/>
              </a:ext>
            </a:extLst>
          </p:cNvPr>
          <p:cNvSpPr txBox="1"/>
          <p:nvPr/>
        </p:nvSpPr>
        <p:spPr>
          <a:xfrm>
            <a:off x="2698494" y="6370423"/>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319500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47CB1-AC45-BCDB-83C7-CA65CC785C7C}"/>
              </a:ext>
            </a:extLst>
          </p:cNvPr>
          <p:cNvSpPr>
            <a:spLocks noGrp="1"/>
          </p:cNvSpPr>
          <p:nvPr>
            <p:ph type="title"/>
          </p:nvPr>
        </p:nvSpPr>
        <p:spPr/>
        <p:txBody>
          <a:bodyPr/>
          <a:lstStyle/>
          <a:p>
            <a:r>
              <a:rPr lang="en-US"/>
              <a:t>What is the Attribute Library?</a:t>
            </a:r>
          </a:p>
        </p:txBody>
      </p:sp>
      <p:sp>
        <p:nvSpPr>
          <p:cNvPr id="5" name="Rounded Rectangle 4">
            <a:extLst>
              <a:ext uri="{FF2B5EF4-FFF2-40B4-BE49-F238E27FC236}">
                <a16:creationId xmlns:a16="http://schemas.microsoft.com/office/drawing/2014/main" id="{57A4DE68-EEA2-02BD-5404-B73100777293}"/>
              </a:ext>
            </a:extLst>
          </p:cNvPr>
          <p:cNvSpPr/>
          <p:nvPr/>
        </p:nvSpPr>
        <p:spPr>
          <a:xfrm>
            <a:off x="838200" y="1690688"/>
            <a:ext cx="7281874" cy="3072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Source Sans Pro" panose="020B0503030403020204" pitchFamily="34" charset="0"/>
              </a:rPr>
              <a:t>AI-enabled publicly accessible database to allow users search, compare and analyze patient preference attributes. </a:t>
            </a:r>
          </a:p>
          <a:p>
            <a:endParaRPr lang="en-US" sz="2800" dirty="0">
              <a:solidFill>
                <a:schemeClr val="tx1"/>
              </a:solidFill>
              <a:latin typeface="Source Sans Pro" panose="020B0503030403020204" pitchFamily="34" charset="0"/>
            </a:endParaRPr>
          </a:p>
          <a:p>
            <a:r>
              <a:rPr lang="en-US" sz="2800" b="1" dirty="0">
                <a:solidFill>
                  <a:schemeClr val="tx1"/>
                </a:solidFill>
                <a:latin typeface="Source Sans Pro" panose="020B0503030403020204" pitchFamily="34" charset="0"/>
              </a:rPr>
              <a:t>Enables harmonization and accessibility to patient preference research </a:t>
            </a:r>
          </a:p>
        </p:txBody>
      </p:sp>
      <p:pic>
        <p:nvPicPr>
          <p:cNvPr id="9" name="Graphic 8" descr="Cloud Computing outline">
            <a:extLst>
              <a:ext uri="{FF2B5EF4-FFF2-40B4-BE49-F238E27FC236}">
                <a16:creationId xmlns:a16="http://schemas.microsoft.com/office/drawing/2014/main" id="{AAD76681-746C-1702-9E17-1FEAB1A036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9113" y="1812440"/>
            <a:ext cx="2664687" cy="2664687"/>
          </a:xfrm>
          <a:prstGeom prst="rect">
            <a:avLst/>
          </a:prstGeom>
        </p:spPr>
      </p:pic>
      <p:sp>
        <p:nvSpPr>
          <p:cNvPr id="3" name="TextBox 2">
            <a:extLst>
              <a:ext uri="{FF2B5EF4-FFF2-40B4-BE49-F238E27FC236}">
                <a16:creationId xmlns:a16="http://schemas.microsoft.com/office/drawing/2014/main" id="{5EA85B5A-BA1A-F0DF-5787-9FFF6EC81336}"/>
              </a:ext>
            </a:extLst>
          </p:cNvPr>
          <p:cNvSpPr txBox="1"/>
          <p:nvPr/>
        </p:nvSpPr>
        <p:spPr>
          <a:xfrm>
            <a:off x="2698494" y="6370423"/>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304198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87541-E0EE-0614-FFEA-0B3F1B2276A2}"/>
              </a:ext>
            </a:extLst>
          </p:cNvPr>
          <p:cNvSpPr>
            <a:spLocks noGrp="1"/>
          </p:cNvSpPr>
          <p:nvPr>
            <p:ph type="title"/>
          </p:nvPr>
        </p:nvSpPr>
        <p:spPr>
          <a:xfrm>
            <a:off x="375492" y="0"/>
            <a:ext cx="10515600" cy="1325563"/>
          </a:xfrm>
        </p:spPr>
        <p:txBody>
          <a:bodyPr/>
          <a:lstStyle/>
          <a:p>
            <a:pPr algn="ctr"/>
            <a:r>
              <a:rPr lang="en-US" dirty="0"/>
              <a:t>Value Proposition</a:t>
            </a:r>
          </a:p>
        </p:txBody>
      </p:sp>
      <p:sp>
        <p:nvSpPr>
          <p:cNvPr id="3" name="Content Placeholder 2">
            <a:extLst>
              <a:ext uri="{FF2B5EF4-FFF2-40B4-BE49-F238E27FC236}">
                <a16:creationId xmlns:a16="http://schemas.microsoft.com/office/drawing/2014/main" id="{ECDB79FC-5E91-941B-8D8F-AE23E2A89357}"/>
              </a:ext>
            </a:extLst>
          </p:cNvPr>
          <p:cNvSpPr>
            <a:spLocks noGrp="1"/>
          </p:cNvSpPr>
          <p:nvPr>
            <p:ph idx="1"/>
          </p:nvPr>
        </p:nvSpPr>
        <p:spPr>
          <a:xfrm>
            <a:off x="683061" y="1027906"/>
            <a:ext cx="10515600" cy="4351338"/>
          </a:xfrm>
        </p:spPr>
        <p:txBody>
          <a:bodyPr/>
          <a:lstStyle/>
          <a:p>
            <a:pPr marL="0" marR="0" lvl="0" indent="0">
              <a:lnSpc>
                <a:spcPct val="116000"/>
              </a:lnSpc>
              <a:spcBef>
                <a:spcPts val="0"/>
              </a:spcBef>
              <a:spcAft>
                <a:spcPts val="0"/>
              </a:spcAft>
              <a:buNone/>
            </a:pP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Harmonization</a:t>
            </a:r>
            <a:r>
              <a:rPr lang="en-US" sz="2400" dirty="0">
                <a:effectLst/>
                <a:latin typeface="Aptos" panose="020B0004020202020204" pitchFamily="34" charset="0"/>
                <a:ea typeface="Times New Roman" panose="02020603050405020304" pitchFamily="18" charset="0"/>
                <a:cs typeface="Times New Roman" panose="02020603050405020304" pitchFamily="18" charset="0"/>
              </a:rPr>
              <a:t>: </a:t>
            </a:r>
          </a:p>
          <a:p>
            <a:pPr marL="800100" lvl="1" indent="-342900">
              <a:lnSpc>
                <a:spcPct val="116000"/>
              </a:lnSpc>
              <a:spcBef>
                <a:spcPts val="0"/>
              </a:spcBef>
              <a:buFont typeface="Symbol" pitchFamily="2" charset="2"/>
              <a:buChar char=""/>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Researchers can access and cross-compare past research, </a:t>
            </a:r>
            <a:r>
              <a:rPr lang="en-US" sz="2000" b="1" dirty="0">
                <a:effectLst/>
                <a:latin typeface="Aptos" panose="020B0004020202020204" pitchFamily="34" charset="0"/>
                <a:ea typeface="Times New Roman" panose="02020603050405020304" pitchFamily="18" charset="0"/>
                <a:cs typeface="Times New Roman" panose="02020603050405020304" pitchFamily="18" charset="0"/>
              </a:rPr>
              <a:t>streamlining study design and analysis</a:t>
            </a:r>
            <a:r>
              <a:rPr lang="en-US" sz="2000" dirty="0">
                <a:effectLst/>
                <a:latin typeface="Aptos" panose="020B0004020202020204" pitchFamily="34" charset="0"/>
                <a:ea typeface="Times New Roman" panose="02020603050405020304" pitchFamily="18" charset="0"/>
                <a:cs typeface="Times New Roman" panose="02020603050405020304" pitchFamily="18" charset="0"/>
              </a:rPr>
              <a:t>. This harmonization promotes consistency and efficiency in preference research.</a:t>
            </a:r>
          </a:p>
          <a:p>
            <a:pPr marL="0" marR="0" lvl="0" indent="0">
              <a:lnSpc>
                <a:spcPct val="116000"/>
              </a:lnSpc>
              <a:spcBef>
                <a:spcPts val="0"/>
              </a:spcBef>
              <a:spcAft>
                <a:spcPts val="0"/>
              </a:spcAft>
              <a:buNone/>
            </a:pP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Enhanced</a:t>
            </a:r>
            <a:r>
              <a:rPr lang="en-US" sz="2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Patient</a:t>
            </a:r>
            <a:r>
              <a:rPr lang="en-US" sz="2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Involvement</a:t>
            </a:r>
            <a:r>
              <a:rPr lang="en-US" sz="2400" dirty="0">
                <a:effectLst/>
                <a:latin typeface="Aptos" panose="020B0004020202020204" pitchFamily="34" charset="0"/>
                <a:ea typeface="Times New Roman" panose="02020603050405020304" pitchFamily="18" charset="0"/>
                <a:cs typeface="Times New Roman" panose="02020603050405020304" pitchFamily="18" charset="0"/>
              </a:rPr>
              <a:t>: </a:t>
            </a:r>
          </a:p>
          <a:p>
            <a:pPr marL="800100" lvl="1" indent="-342900">
              <a:lnSpc>
                <a:spcPct val="116000"/>
              </a:lnSpc>
              <a:spcBef>
                <a:spcPts val="0"/>
              </a:spcBef>
              <a:buFont typeface="Symbol" pitchFamily="2" charset="2"/>
              <a:buChar char=""/>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Centralizing patient preference data will ensure that patient thoughts, perspectives, and broader inputs are better reflected in the development of all medical technologies. </a:t>
            </a:r>
          </a:p>
          <a:p>
            <a:pPr marL="0" marR="0" lvl="0" indent="0">
              <a:lnSpc>
                <a:spcPct val="116000"/>
              </a:lnSpc>
              <a:spcBef>
                <a:spcPts val="0"/>
              </a:spcBef>
              <a:spcAft>
                <a:spcPts val="800"/>
              </a:spcAft>
              <a:buNone/>
            </a:pP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Device</a:t>
            </a:r>
            <a:r>
              <a:rPr lang="en-US" sz="2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Sector</a:t>
            </a:r>
            <a:r>
              <a:rPr lang="en-US" sz="24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2400" b="1" dirty="0">
                <a:effectLst/>
                <a:latin typeface="Aptos" panose="020B0004020202020204" pitchFamily="34" charset="0"/>
                <a:ea typeface="Times New Roman" panose="02020603050405020304" pitchFamily="18" charset="0"/>
                <a:cs typeface="Times New Roman" panose="02020603050405020304" pitchFamily="18" charset="0"/>
              </a:rPr>
              <a:t>Advancement</a:t>
            </a:r>
            <a:r>
              <a:rPr lang="en-US" sz="2400" dirty="0">
                <a:effectLst/>
                <a:latin typeface="Aptos" panose="020B0004020202020204" pitchFamily="34" charset="0"/>
                <a:ea typeface="Times New Roman" panose="02020603050405020304" pitchFamily="18" charset="0"/>
                <a:cs typeface="Times New Roman" panose="02020603050405020304" pitchFamily="18" charset="0"/>
              </a:rPr>
              <a:t>: </a:t>
            </a:r>
          </a:p>
          <a:p>
            <a:pPr marL="800100" lvl="1" indent="-342900">
              <a:lnSpc>
                <a:spcPct val="116000"/>
              </a:lnSpc>
              <a:spcBef>
                <a:spcPts val="0"/>
              </a:spcBef>
              <a:spcAft>
                <a:spcPts val="800"/>
              </a:spcAft>
              <a:buFont typeface="Symbol" pitchFamily="2" charset="2"/>
              <a:buChar char=""/>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Bridging the existing gap between the Medical Device field and other more mature preference sectors like the pharmaceutical industry. The Attribute Library will empower researchers to build upon existing research and improve study quality and study volume within under-developed preference areas.</a:t>
            </a:r>
          </a:p>
        </p:txBody>
      </p:sp>
      <p:sp>
        <p:nvSpPr>
          <p:cNvPr id="4" name="TextBox 3">
            <a:extLst>
              <a:ext uri="{FF2B5EF4-FFF2-40B4-BE49-F238E27FC236}">
                <a16:creationId xmlns:a16="http://schemas.microsoft.com/office/drawing/2014/main" id="{545DB3E4-1326-3B70-4718-EE0BC898A8FB}"/>
              </a:ext>
            </a:extLst>
          </p:cNvPr>
          <p:cNvSpPr txBox="1"/>
          <p:nvPr/>
        </p:nvSpPr>
        <p:spPr>
          <a:xfrm>
            <a:off x="2698494" y="6370423"/>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411656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F779-02D5-2333-4209-0DABC7446CDC}"/>
              </a:ext>
            </a:extLst>
          </p:cNvPr>
          <p:cNvSpPr>
            <a:spLocks noGrp="1"/>
          </p:cNvSpPr>
          <p:nvPr>
            <p:ph type="title"/>
          </p:nvPr>
        </p:nvSpPr>
        <p:spPr/>
        <p:txBody>
          <a:bodyPr/>
          <a:lstStyle/>
          <a:p>
            <a:r>
              <a:rPr lang="en-US" dirty="0"/>
              <a:t>Who will use the Attribute Library?</a:t>
            </a:r>
          </a:p>
        </p:txBody>
      </p:sp>
      <p:graphicFrame>
        <p:nvGraphicFramePr>
          <p:cNvPr id="4" name="Content Placeholder 3">
            <a:extLst>
              <a:ext uri="{FF2B5EF4-FFF2-40B4-BE49-F238E27FC236}">
                <a16:creationId xmlns:a16="http://schemas.microsoft.com/office/drawing/2014/main" id="{973F5FD8-1427-17F7-1DDD-4B5272A64340}"/>
              </a:ext>
            </a:extLst>
          </p:cNvPr>
          <p:cNvGraphicFramePr>
            <a:graphicFrameLocks noGrp="1"/>
          </p:cNvGraphicFramePr>
          <p:nvPr>
            <p:ph idx="1"/>
            <p:extLst>
              <p:ext uri="{D42A27DB-BD31-4B8C-83A1-F6EECF244321}">
                <p14:modId xmlns:p14="http://schemas.microsoft.com/office/powerpoint/2010/main" val="18753395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4344131-75E6-ED14-E962-78C9BB0F1187}"/>
              </a:ext>
            </a:extLst>
          </p:cNvPr>
          <p:cNvSpPr txBox="1"/>
          <p:nvPr/>
        </p:nvSpPr>
        <p:spPr>
          <a:xfrm>
            <a:off x="2698494" y="6370423"/>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336016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BC6B-D50D-AC9F-970B-1992F8BE7724}"/>
              </a:ext>
            </a:extLst>
          </p:cNvPr>
          <p:cNvSpPr>
            <a:spLocks noGrp="1"/>
          </p:cNvSpPr>
          <p:nvPr>
            <p:ph type="title"/>
          </p:nvPr>
        </p:nvSpPr>
        <p:spPr>
          <a:xfrm>
            <a:off x="838200" y="59996"/>
            <a:ext cx="10515600" cy="1325563"/>
          </a:xfrm>
        </p:spPr>
        <p:txBody>
          <a:bodyPr/>
          <a:lstStyle/>
          <a:p>
            <a:pPr algn="ctr"/>
            <a:r>
              <a:rPr lang="en-US" dirty="0">
                <a:ea typeface="Source Sans Pro" panose="020B0503030403020204" pitchFamily="34" charset="0"/>
              </a:rPr>
              <a:t>Current Data in the Attribute Library</a:t>
            </a:r>
          </a:p>
        </p:txBody>
      </p:sp>
      <p:sp>
        <p:nvSpPr>
          <p:cNvPr id="6" name="TextBox 5">
            <a:extLst>
              <a:ext uri="{FF2B5EF4-FFF2-40B4-BE49-F238E27FC236}">
                <a16:creationId xmlns:a16="http://schemas.microsoft.com/office/drawing/2014/main" id="{2A40E507-0519-EC2F-6BAE-8E803F30496E}"/>
              </a:ext>
            </a:extLst>
          </p:cNvPr>
          <p:cNvSpPr txBox="1"/>
          <p:nvPr/>
        </p:nvSpPr>
        <p:spPr>
          <a:xfrm>
            <a:off x="2698494" y="6370423"/>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
        <p:nvSpPr>
          <p:cNvPr id="7" name="Rounded Rectangle 6">
            <a:extLst>
              <a:ext uri="{FF2B5EF4-FFF2-40B4-BE49-F238E27FC236}">
                <a16:creationId xmlns:a16="http://schemas.microsoft.com/office/drawing/2014/main" id="{9C312F7D-6A22-BE8F-C68F-167DE4CB545A}"/>
              </a:ext>
            </a:extLst>
          </p:cNvPr>
          <p:cNvSpPr/>
          <p:nvPr/>
        </p:nvSpPr>
        <p:spPr>
          <a:xfrm>
            <a:off x="5147458" y="1577657"/>
            <a:ext cx="1775376" cy="6796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Source Sans Pro" panose="020B0503030403020204" pitchFamily="34" charset="0"/>
                <a:ea typeface="Source Sans Pro" panose="020B0503030403020204" pitchFamily="34" charset="0"/>
              </a:rPr>
              <a:t>Studies: </a:t>
            </a:r>
            <a:r>
              <a:rPr lang="en-US" b="1">
                <a:latin typeface="Source Sans Pro" panose="020B0503030403020204" pitchFamily="34" charset="0"/>
                <a:ea typeface="Source Sans Pro" panose="020B0503030403020204" pitchFamily="34" charset="0"/>
              </a:rPr>
              <a:t>171 </a:t>
            </a:r>
          </a:p>
        </p:txBody>
      </p:sp>
      <p:sp>
        <p:nvSpPr>
          <p:cNvPr id="8" name="Rounded Rectangle 7">
            <a:extLst>
              <a:ext uri="{FF2B5EF4-FFF2-40B4-BE49-F238E27FC236}">
                <a16:creationId xmlns:a16="http://schemas.microsoft.com/office/drawing/2014/main" id="{505E75E5-897C-A3A7-1774-300D9027E68C}"/>
              </a:ext>
            </a:extLst>
          </p:cNvPr>
          <p:cNvSpPr/>
          <p:nvPr/>
        </p:nvSpPr>
        <p:spPr>
          <a:xfrm>
            <a:off x="6961966" y="1577657"/>
            <a:ext cx="2040485" cy="6796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Source Sans Pro" panose="020B0503030403020204" pitchFamily="34" charset="0"/>
                <a:ea typeface="Source Sans Pro" panose="020B0503030403020204" pitchFamily="34" charset="0"/>
              </a:rPr>
              <a:t>Attributes: </a:t>
            </a:r>
            <a:r>
              <a:rPr lang="en-US" b="1">
                <a:latin typeface="Source Sans Pro" panose="020B0503030403020204" pitchFamily="34" charset="0"/>
                <a:ea typeface="Source Sans Pro" panose="020B0503030403020204" pitchFamily="34" charset="0"/>
              </a:rPr>
              <a:t>1,181</a:t>
            </a:r>
          </a:p>
        </p:txBody>
      </p:sp>
      <p:sp>
        <p:nvSpPr>
          <p:cNvPr id="11" name="TextBox 10">
            <a:extLst>
              <a:ext uri="{FF2B5EF4-FFF2-40B4-BE49-F238E27FC236}">
                <a16:creationId xmlns:a16="http://schemas.microsoft.com/office/drawing/2014/main" id="{4174F0A3-3217-F54C-660C-8A61E65A419C}"/>
              </a:ext>
            </a:extLst>
          </p:cNvPr>
          <p:cNvSpPr txBox="1"/>
          <p:nvPr/>
        </p:nvSpPr>
        <p:spPr>
          <a:xfrm>
            <a:off x="530839" y="1686634"/>
            <a:ext cx="4577487" cy="461665"/>
          </a:xfrm>
          <a:prstGeom prst="rect">
            <a:avLst/>
          </a:prstGeom>
          <a:noFill/>
        </p:spPr>
        <p:txBody>
          <a:bodyPr wrap="square">
            <a:spAutoFit/>
          </a:bodyPr>
          <a:lstStyle/>
          <a:p>
            <a:r>
              <a:rPr lang="en-US" sz="2400" b="1" dirty="0">
                <a:latin typeface="Source Sans Pro" panose="020B0503030403020204" pitchFamily="34" charset="0"/>
                <a:ea typeface="Source Sans Pro" panose="020B0503030403020204" pitchFamily="34" charset="0"/>
              </a:rPr>
              <a:t>Attribute Library Data Totals:</a:t>
            </a:r>
          </a:p>
        </p:txBody>
      </p:sp>
      <p:cxnSp>
        <p:nvCxnSpPr>
          <p:cNvPr id="13" name="Straight Connector 12">
            <a:extLst>
              <a:ext uri="{FF2B5EF4-FFF2-40B4-BE49-F238E27FC236}">
                <a16:creationId xmlns:a16="http://schemas.microsoft.com/office/drawing/2014/main" id="{59CA30FC-28A5-30EF-0801-CEBFB7DBAAEC}"/>
              </a:ext>
            </a:extLst>
          </p:cNvPr>
          <p:cNvCxnSpPr>
            <a:cxnSpLocks/>
          </p:cNvCxnSpPr>
          <p:nvPr/>
        </p:nvCxnSpPr>
        <p:spPr>
          <a:xfrm>
            <a:off x="530840" y="2386774"/>
            <a:ext cx="11108724"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 name="Rounded Rectangle 2">
            <a:extLst>
              <a:ext uri="{FF2B5EF4-FFF2-40B4-BE49-F238E27FC236}">
                <a16:creationId xmlns:a16="http://schemas.microsoft.com/office/drawing/2014/main" id="{58F04CAF-518B-DF08-2DB1-AFE3210D6C73}"/>
              </a:ext>
            </a:extLst>
          </p:cNvPr>
          <p:cNvSpPr/>
          <p:nvPr/>
        </p:nvSpPr>
        <p:spPr>
          <a:xfrm>
            <a:off x="9041583" y="1576817"/>
            <a:ext cx="2040485" cy="67962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Source Sans Pro" panose="020B0503030403020204" pitchFamily="34" charset="0"/>
                <a:ea typeface="Source Sans Pro" panose="020B0503030403020204" pitchFamily="34" charset="0"/>
              </a:rPr>
              <a:t>Disease Areas: </a:t>
            </a:r>
            <a:r>
              <a:rPr lang="en-US" b="1">
                <a:latin typeface="Source Sans Pro" panose="020B0503030403020204" pitchFamily="34" charset="0"/>
                <a:ea typeface="Source Sans Pro" panose="020B0503030403020204" pitchFamily="34" charset="0"/>
              </a:rPr>
              <a:t>4</a:t>
            </a:r>
          </a:p>
        </p:txBody>
      </p:sp>
      <p:graphicFrame>
        <p:nvGraphicFramePr>
          <p:cNvPr id="5" name="Chart 4" descr="Chart type: Pie. 'Number of Attributes'&#10;&#10;Description automatically generated">
            <a:extLst>
              <a:ext uri="{FF2B5EF4-FFF2-40B4-BE49-F238E27FC236}">
                <a16:creationId xmlns:a16="http://schemas.microsoft.com/office/drawing/2014/main" id="{21090AD3-E95D-01E5-F00A-AE5DA2009660}"/>
              </a:ext>
              <a:ext uri="{147F2762-F138-4A5C-976F-8EAC2B608ADB}">
                <a16:predDERef xmlns:a16="http://schemas.microsoft.com/office/drawing/2014/main" pred="{DB214BEF-622D-96E0-2C28-01C2B98CDFD7}"/>
              </a:ext>
            </a:extLst>
          </p:cNvPr>
          <p:cNvGraphicFramePr>
            <a:graphicFrameLocks/>
          </p:cNvGraphicFramePr>
          <p:nvPr>
            <p:extLst>
              <p:ext uri="{D42A27DB-BD31-4B8C-83A1-F6EECF244321}">
                <p14:modId xmlns:p14="http://schemas.microsoft.com/office/powerpoint/2010/main" val="2996169274"/>
              </p:ext>
            </p:extLst>
          </p:nvPr>
        </p:nvGraphicFramePr>
        <p:xfrm>
          <a:off x="8321914" y="2725053"/>
          <a:ext cx="3479822" cy="30178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Chart type: Pie. 'Number of Studies'&#10;&#10;Description automatically generated">
            <a:extLst>
              <a:ext uri="{FF2B5EF4-FFF2-40B4-BE49-F238E27FC236}">
                <a16:creationId xmlns:a16="http://schemas.microsoft.com/office/drawing/2014/main" id="{DB214BEF-622D-96E0-2C28-01C2B98CDFD7}"/>
              </a:ext>
            </a:extLst>
          </p:cNvPr>
          <p:cNvGraphicFramePr>
            <a:graphicFrameLocks/>
          </p:cNvGraphicFramePr>
          <p:nvPr>
            <p:extLst>
              <p:ext uri="{D42A27DB-BD31-4B8C-83A1-F6EECF244321}">
                <p14:modId xmlns:p14="http://schemas.microsoft.com/office/powerpoint/2010/main" val="4193418960"/>
              </p:ext>
            </p:extLst>
          </p:nvPr>
        </p:nvGraphicFramePr>
        <p:xfrm>
          <a:off x="4220031" y="2725053"/>
          <a:ext cx="4554039" cy="30178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DF543DF5-36E6-1BE1-4D7D-A1B49A47D607}"/>
              </a:ext>
            </a:extLst>
          </p:cNvPr>
          <p:cNvGraphicFramePr>
            <a:graphicFrameLocks noGrp="1"/>
          </p:cNvGraphicFramePr>
          <p:nvPr>
            <p:extLst>
              <p:ext uri="{D42A27DB-BD31-4B8C-83A1-F6EECF244321}">
                <p14:modId xmlns:p14="http://schemas.microsoft.com/office/powerpoint/2010/main" val="2435763531"/>
              </p:ext>
            </p:extLst>
          </p:nvPr>
        </p:nvGraphicFramePr>
        <p:xfrm>
          <a:off x="737186" y="2749326"/>
          <a:ext cx="3689191" cy="1871658"/>
        </p:xfrm>
        <a:graphic>
          <a:graphicData uri="http://schemas.openxmlformats.org/drawingml/2006/table">
            <a:tbl>
              <a:tblPr>
                <a:tableStyleId>{5C22544A-7EE6-4342-B048-85BDC9FD1C3A}</a:tableStyleId>
              </a:tblPr>
              <a:tblGrid>
                <a:gridCol w="1116587">
                  <a:extLst>
                    <a:ext uri="{9D8B030D-6E8A-4147-A177-3AD203B41FA5}">
                      <a16:colId xmlns:a16="http://schemas.microsoft.com/office/drawing/2014/main" val="494670988"/>
                    </a:ext>
                  </a:extLst>
                </a:gridCol>
                <a:gridCol w="1286302">
                  <a:extLst>
                    <a:ext uri="{9D8B030D-6E8A-4147-A177-3AD203B41FA5}">
                      <a16:colId xmlns:a16="http://schemas.microsoft.com/office/drawing/2014/main" val="2686108147"/>
                    </a:ext>
                  </a:extLst>
                </a:gridCol>
                <a:gridCol w="1286302">
                  <a:extLst>
                    <a:ext uri="{9D8B030D-6E8A-4147-A177-3AD203B41FA5}">
                      <a16:colId xmlns:a16="http://schemas.microsoft.com/office/drawing/2014/main" val="4070583433"/>
                    </a:ext>
                  </a:extLst>
                </a:gridCol>
              </a:tblGrid>
              <a:tr h="524413">
                <a:tc>
                  <a:txBody>
                    <a:bodyPr/>
                    <a:lstStyle/>
                    <a:p>
                      <a:pPr algn="ctr" fontAlgn="b"/>
                      <a:r>
                        <a:rPr lang="en-US" sz="1400" b="1" u="none" strike="noStrike">
                          <a:solidFill>
                            <a:schemeClr val="tx1">
                              <a:lumMod val="50000"/>
                            </a:schemeClr>
                          </a:solidFill>
                          <a:effectLst/>
                        </a:rPr>
                        <a:t>Disease Area</a:t>
                      </a:r>
                      <a:endParaRPr lang="en-US" sz="1400" b="1"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chemeClr val="tx1">
                              <a:lumMod val="50000"/>
                            </a:schemeClr>
                          </a:solidFill>
                          <a:effectLst/>
                        </a:rPr>
                        <a:t>Number of Studies</a:t>
                      </a:r>
                      <a:endParaRPr lang="en-US" sz="1400" b="1"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solidFill>
                            <a:schemeClr val="tx1">
                              <a:lumMod val="50000"/>
                            </a:schemeClr>
                          </a:solidFill>
                          <a:effectLst/>
                        </a:rPr>
                        <a:t>Number of Attributes</a:t>
                      </a:r>
                      <a:endParaRPr lang="en-US" sz="1400" b="1"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2142285"/>
                  </a:ext>
                </a:extLst>
              </a:tr>
              <a:tr h="269449">
                <a:tc>
                  <a:txBody>
                    <a:bodyPr/>
                    <a:lstStyle/>
                    <a:p>
                      <a:pPr algn="ctr" fontAlgn="b"/>
                      <a:r>
                        <a:rPr lang="en-US" sz="1100" u="none" strike="noStrike">
                          <a:solidFill>
                            <a:schemeClr val="tx1">
                              <a:lumMod val="50000"/>
                            </a:schemeClr>
                          </a:solidFill>
                          <a:effectLst/>
                        </a:rPr>
                        <a:t>Cardiology</a:t>
                      </a:r>
                      <a:endParaRPr lang="en-US" sz="1100" b="0"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tx1">
                              <a:lumMod val="50000"/>
                            </a:schemeClr>
                          </a:solidFill>
                          <a:effectLst/>
                          <a:latin typeface="+mn-lt"/>
                        </a:rPr>
                        <a:t>46</a:t>
                      </a:r>
                      <a:endParaRPr lang="en-US" sz="1100" b="0" i="0" u="none" strike="noStrike">
                        <a:solidFill>
                          <a:schemeClr val="tx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lumMod val="50000"/>
                            </a:schemeClr>
                          </a:solidFill>
                          <a:effectLst/>
                          <a:latin typeface="+mn-lt"/>
                        </a:rPr>
                        <a:t>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56397"/>
                  </a:ext>
                </a:extLst>
              </a:tr>
              <a:tr h="269449">
                <a:tc>
                  <a:txBody>
                    <a:bodyPr/>
                    <a:lstStyle/>
                    <a:p>
                      <a:pPr algn="ctr" fontAlgn="b"/>
                      <a:r>
                        <a:rPr lang="en-US" sz="1100" u="none" strike="noStrike">
                          <a:solidFill>
                            <a:schemeClr val="tx1">
                              <a:lumMod val="50000"/>
                            </a:schemeClr>
                          </a:solidFill>
                          <a:effectLst/>
                        </a:rPr>
                        <a:t>Diabetes</a:t>
                      </a:r>
                      <a:endParaRPr lang="en-US" sz="1100" b="0"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tx1">
                              <a:lumMod val="50000"/>
                            </a:schemeClr>
                          </a:solidFill>
                          <a:effectLst/>
                          <a:latin typeface="+mn-lt"/>
                        </a:rPr>
                        <a:t>15</a:t>
                      </a:r>
                      <a:endParaRPr lang="en-US" sz="1100" b="0" i="0" u="none" strike="noStrike">
                        <a:solidFill>
                          <a:schemeClr val="tx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lumMod val="50000"/>
                            </a:schemeClr>
                          </a:solidFill>
                          <a:effectLst/>
                          <a:latin typeface="+mn-lt"/>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239609"/>
                  </a:ext>
                </a:extLst>
              </a:tr>
              <a:tr h="269449">
                <a:tc>
                  <a:txBody>
                    <a:bodyPr/>
                    <a:lstStyle/>
                    <a:p>
                      <a:pPr algn="ctr" fontAlgn="b"/>
                      <a:r>
                        <a:rPr lang="en-US" sz="1100" u="none" strike="noStrike">
                          <a:solidFill>
                            <a:schemeClr val="tx1">
                              <a:lumMod val="50000"/>
                            </a:schemeClr>
                          </a:solidFill>
                          <a:effectLst/>
                        </a:rPr>
                        <a:t>Neurology</a:t>
                      </a:r>
                      <a:endParaRPr lang="en-US" sz="1100" b="0"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tx1">
                              <a:lumMod val="50000"/>
                            </a:schemeClr>
                          </a:solidFill>
                          <a:effectLst/>
                          <a:latin typeface="+mn-lt"/>
                        </a:rPr>
                        <a:t>48</a:t>
                      </a:r>
                      <a:endParaRPr lang="en-US" sz="1100" b="0" i="0" u="none" strike="noStrike">
                        <a:solidFill>
                          <a:schemeClr val="tx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lumMod val="50000"/>
                            </a:schemeClr>
                          </a:solidFill>
                          <a:effectLst/>
                          <a:latin typeface="+mn-lt"/>
                        </a:rPr>
                        <a:t>372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23384"/>
                  </a:ext>
                </a:extLst>
              </a:tr>
              <a:tr h="269449">
                <a:tc>
                  <a:txBody>
                    <a:bodyPr/>
                    <a:lstStyle/>
                    <a:p>
                      <a:pPr algn="ctr" fontAlgn="b"/>
                      <a:r>
                        <a:rPr lang="en-US" sz="1100" u="none" strike="noStrike">
                          <a:solidFill>
                            <a:schemeClr val="tx1">
                              <a:lumMod val="50000"/>
                            </a:schemeClr>
                          </a:solidFill>
                          <a:effectLst/>
                        </a:rPr>
                        <a:t>Oncology</a:t>
                      </a:r>
                      <a:endParaRPr lang="en-US" sz="1100" b="0"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tx1">
                              <a:lumMod val="50000"/>
                            </a:schemeClr>
                          </a:solidFill>
                          <a:effectLst/>
                          <a:latin typeface="+mn-lt"/>
                        </a:rPr>
                        <a:t>62</a:t>
                      </a:r>
                      <a:endParaRPr lang="en-US" sz="1100" b="0" i="0" u="none" strike="noStrike">
                        <a:solidFill>
                          <a:schemeClr val="tx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a:solidFill>
                            <a:schemeClr val="tx1">
                              <a:lumMod val="50000"/>
                            </a:schemeClr>
                          </a:solidFill>
                          <a:effectLst/>
                          <a:latin typeface="+mn-lt"/>
                        </a:rPr>
                        <a:t>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982464"/>
                  </a:ext>
                </a:extLst>
              </a:tr>
              <a:tr h="269449">
                <a:tc>
                  <a:txBody>
                    <a:bodyPr/>
                    <a:lstStyle/>
                    <a:p>
                      <a:pPr algn="ctr" fontAlgn="b"/>
                      <a:r>
                        <a:rPr lang="en-US" sz="1100" u="none" strike="noStrike">
                          <a:solidFill>
                            <a:schemeClr val="tx1">
                              <a:lumMod val="50000"/>
                            </a:schemeClr>
                          </a:solidFill>
                          <a:effectLst/>
                        </a:rPr>
                        <a:t>Total</a:t>
                      </a:r>
                      <a:endParaRPr lang="en-US" sz="1100" b="0" i="0" u="none" strike="noStrike">
                        <a:solidFill>
                          <a:schemeClr val="tx1">
                            <a:lumMod val="50000"/>
                          </a:schemeClr>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solidFill>
                            <a:schemeClr val="tx1">
                              <a:lumMod val="50000"/>
                            </a:schemeClr>
                          </a:solidFill>
                          <a:effectLst/>
                          <a:latin typeface="+mn-lt"/>
                        </a:rPr>
                        <a:t>171</a:t>
                      </a:r>
                      <a:endParaRPr lang="en-US" sz="1100" b="0" i="0" u="none" strike="noStrike">
                        <a:solidFill>
                          <a:schemeClr val="tx1">
                            <a:lumMod val="50000"/>
                          </a:schemeClr>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0" i="0" u="none" strike="noStrike" dirty="0">
                          <a:solidFill>
                            <a:schemeClr val="tx1">
                              <a:lumMod val="50000"/>
                            </a:schemeClr>
                          </a:solidFill>
                          <a:effectLst/>
                          <a:latin typeface="+mn-lt"/>
                        </a:rPr>
                        <a:t>1181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3866876"/>
                  </a:ext>
                </a:extLst>
              </a:tr>
            </a:tbl>
          </a:graphicData>
        </a:graphic>
      </p:graphicFrame>
    </p:spTree>
    <p:extLst>
      <p:ext uri="{BB962C8B-B14F-4D97-AF65-F5344CB8AC3E}">
        <p14:creationId xmlns:p14="http://schemas.microsoft.com/office/powerpoint/2010/main" val="225797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 program&#10;&#10;AI-generated content may be incorrect.">
            <a:extLst>
              <a:ext uri="{FF2B5EF4-FFF2-40B4-BE49-F238E27FC236}">
                <a16:creationId xmlns:a16="http://schemas.microsoft.com/office/drawing/2014/main" id="{22D8161A-386E-3D4F-D3B7-F05340B3227F}"/>
              </a:ext>
            </a:extLst>
          </p:cNvPr>
          <p:cNvPicPr>
            <a:picLocks noChangeAspect="1"/>
          </p:cNvPicPr>
          <p:nvPr/>
        </p:nvPicPr>
        <p:blipFill>
          <a:blip r:embed="rId2">
            <a:extLst>
              <a:ext uri="{28A0092B-C50C-407E-A947-70E740481C1C}">
                <a14:useLocalDpi xmlns:a14="http://schemas.microsoft.com/office/drawing/2010/main" val="0"/>
              </a:ext>
            </a:extLst>
          </a:blip>
          <a:srcRect b="6732"/>
          <a:stretch/>
        </p:blipFill>
        <p:spPr>
          <a:xfrm>
            <a:off x="-11017" y="-333634"/>
            <a:ext cx="12192000" cy="6084440"/>
          </a:xfrm>
          <a:prstGeom prst="rect">
            <a:avLst/>
          </a:prstGeom>
        </p:spPr>
      </p:pic>
      <p:sp>
        <p:nvSpPr>
          <p:cNvPr id="2" name="TextBox 1">
            <a:extLst>
              <a:ext uri="{FF2B5EF4-FFF2-40B4-BE49-F238E27FC236}">
                <a16:creationId xmlns:a16="http://schemas.microsoft.com/office/drawing/2014/main" id="{428DD9FD-5188-6580-2AD2-F3C2D78251DF}"/>
              </a:ext>
            </a:extLst>
          </p:cNvPr>
          <p:cNvSpPr txBox="1"/>
          <p:nvPr/>
        </p:nvSpPr>
        <p:spPr>
          <a:xfrm>
            <a:off x="2620868" y="6376146"/>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
        <p:nvSpPr>
          <p:cNvPr id="3" name="Title 2">
            <a:extLst>
              <a:ext uri="{FF2B5EF4-FFF2-40B4-BE49-F238E27FC236}">
                <a16:creationId xmlns:a16="http://schemas.microsoft.com/office/drawing/2014/main" id="{F8784ABD-956F-24EF-88D1-6CFF3D130FEF}"/>
              </a:ext>
            </a:extLst>
          </p:cNvPr>
          <p:cNvSpPr>
            <a:spLocks noGrp="1"/>
          </p:cNvSpPr>
          <p:nvPr>
            <p:ph type="title"/>
          </p:nvPr>
        </p:nvSpPr>
        <p:spPr/>
        <p:txBody>
          <a:bodyPr/>
          <a:lstStyle/>
          <a:p>
            <a:endParaRPr lang="en-US"/>
          </a:p>
        </p:txBody>
      </p:sp>
      <p:sp>
        <p:nvSpPr>
          <p:cNvPr id="5" name="TextBox 4">
            <a:extLst>
              <a:ext uri="{FF2B5EF4-FFF2-40B4-BE49-F238E27FC236}">
                <a16:creationId xmlns:a16="http://schemas.microsoft.com/office/drawing/2014/main" id="{2C5A27BB-3366-5FA8-9809-CBE208940DA5}"/>
              </a:ext>
            </a:extLst>
          </p:cNvPr>
          <p:cNvSpPr txBox="1"/>
          <p:nvPr/>
        </p:nvSpPr>
        <p:spPr>
          <a:xfrm>
            <a:off x="10366872" y="61914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1674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chart&#10;&#10;AI-generated content may be incorrect.">
            <a:extLst>
              <a:ext uri="{FF2B5EF4-FFF2-40B4-BE49-F238E27FC236}">
                <a16:creationId xmlns:a16="http://schemas.microsoft.com/office/drawing/2014/main" id="{AE13856B-58E3-1F1C-9245-A877DCDCE5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1627616" cy="5957888"/>
          </a:xfrm>
        </p:spPr>
      </p:pic>
      <p:sp>
        <p:nvSpPr>
          <p:cNvPr id="2" name="TextBox 1">
            <a:extLst>
              <a:ext uri="{FF2B5EF4-FFF2-40B4-BE49-F238E27FC236}">
                <a16:creationId xmlns:a16="http://schemas.microsoft.com/office/drawing/2014/main" id="{912606E0-36A1-1CB4-614B-86C2B2F62C7D}"/>
              </a:ext>
            </a:extLst>
          </p:cNvPr>
          <p:cNvSpPr txBox="1"/>
          <p:nvPr/>
        </p:nvSpPr>
        <p:spPr>
          <a:xfrm>
            <a:off x="2620868" y="6376146"/>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215354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patient&#10;&#10;AI-generated content may be incorrect.">
            <a:extLst>
              <a:ext uri="{FF2B5EF4-FFF2-40B4-BE49-F238E27FC236}">
                <a16:creationId xmlns:a16="http://schemas.microsoft.com/office/drawing/2014/main" id="{57E5662C-AECD-ECD2-F065-89633598E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15775" cy="6281990"/>
          </a:xfrm>
          <a:prstGeom prst="rect">
            <a:avLst/>
          </a:prstGeom>
        </p:spPr>
      </p:pic>
      <p:sp>
        <p:nvSpPr>
          <p:cNvPr id="2" name="TextBox 1">
            <a:extLst>
              <a:ext uri="{FF2B5EF4-FFF2-40B4-BE49-F238E27FC236}">
                <a16:creationId xmlns:a16="http://schemas.microsoft.com/office/drawing/2014/main" id="{95BB8B38-65EE-6990-2627-4C4C399FDFB2}"/>
              </a:ext>
            </a:extLst>
          </p:cNvPr>
          <p:cNvSpPr txBox="1"/>
          <p:nvPr/>
        </p:nvSpPr>
        <p:spPr>
          <a:xfrm>
            <a:off x="2620868" y="6376146"/>
            <a:ext cx="6950264" cy="338554"/>
          </a:xfrm>
          <a:prstGeom prst="rect">
            <a:avLst/>
          </a:prstGeom>
          <a:noFill/>
        </p:spPr>
        <p:txBody>
          <a:bodyPr wrap="square" rtlCol="0">
            <a:spAutoFit/>
          </a:bodyPr>
          <a:lstStyle/>
          <a:p>
            <a:pPr algn="ctr"/>
            <a:r>
              <a:rPr lang="en-US" sz="1600" dirty="0">
                <a:latin typeface="Source Sans Pro" panose="020B0503030403020204" pitchFamily="34" charset="0"/>
                <a:ea typeface="Source Sans Pro" panose="020B0503030403020204" pitchFamily="34" charset="0"/>
              </a:rPr>
              <a:t>Project Team: </a:t>
            </a:r>
            <a:r>
              <a:rPr lang="en-US" sz="1600" i="1" dirty="0">
                <a:latin typeface="Source Sans Pro" panose="020B0503030403020204" pitchFamily="34" charset="0"/>
                <a:ea typeface="Source Sans Pro" panose="020B0503030403020204" pitchFamily="34" charset="0"/>
              </a:rPr>
              <a:t>Patient Preferences in Device Product Lifecycle (PDL)</a:t>
            </a:r>
          </a:p>
        </p:txBody>
      </p:sp>
    </p:spTree>
    <p:extLst>
      <p:ext uri="{BB962C8B-B14F-4D97-AF65-F5344CB8AC3E}">
        <p14:creationId xmlns:p14="http://schemas.microsoft.com/office/powerpoint/2010/main" val="3788863049"/>
      </p:ext>
    </p:extLst>
  </p:cSld>
  <p:clrMapOvr>
    <a:masterClrMapping/>
  </p:clrMapOvr>
</p:sld>
</file>

<file path=ppt/theme/theme1.xml><?xml version="1.0" encoding="utf-8"?>
<a:theme xmlns:a="http://schemas.openxmlformats.org/drawingml/2006/main" name="1_Office Theme">
  <a:themeElements>
    <a:clrScheme name="MDIC">
      <a:dk1>
        <a:srgbClr val="47555D"/>
      </a:dk1>
      <a:lt1>
        <a:srgbClr val="FFFFFF"/>
      </a:lt1>
      <a:dk2>
        <a:srgbClr val="44546A"/>
      </a:dk2>
      <a:lt2>
        <a:srgbClr val="E5F2F6"/>
      </a:lt2>
      <a:accent1>
        <a:srgbClr val="00AB83"/>
      </a:accent1>
      <a:accent2>
        <a:srgbClr val="CEDC00"/>
      </a:accent2>
      <a:accent3>
        <a:srgbClr val="007FA3"/>
      </a:accent3>
      <a:accent4>
        <a:srgbClr val="AF0578"/>
      </a:accent4>
      <a:accent5>
        <a:srgbClr val="671E75"/>
      </a:accent5>
      <a:accent6>
        <a:srgbClr val="DC4405"/>
      </a:accent6>
      <a:hlink>
        <a:srgbClr val="492CA9"/>
      </a:hlink>
      <a:folHlink>
        <a:srgbClr val="AF0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IC-General-Template-FINALwheaderslides" id="{E3E5F9A8-36FE-7440-A564-1E02E466DEB6}" vid="{69887472-5353-8D42-84F8-3DFD43833409}"/>
    </a:ext>
  </a:extLst>
</a:theme>
</file>

<file path=ppt/theme/theme2.xml><?xml version="1.0" encoding="utf-8"?>
<a:theme xmlns:a="http://schemas.openxmlformats.org/drawingml/2006/main" name="2_Office Theme">
  <a:themeElements>
    <a:clrScheme name="MDIC">
      <a:dk1>
        <a:srgbClr val="47555D"/>
      </a:dk1>
      <a:lt1>
        <a:srgbClr val="FFFFFF"/>
      </a:lt1>
      <a:dk2>
        <a:srgbClr val="44546A"/>
      </a:dk2>
      <a:lt2>
        <a:srgbClr val="E5F2F6"/>
      </a:lt2>
      <a:accent1>
        <a:srgbClr val="00AB83"/>
      </a:accent1>
      <a:accent2>
        <a:srgbClr val="CEDC00"/>
      </a:accent2>
      <a:accent3>
        <a:srgbClr val="007FA3"/>
      </a:accent3>
      <a:accent4>
        <a:srgbClr val="AF0578"/>
      </a:accent4>
      <a:accent5>
        <a:srgbClr val="671E75"/>
      </a:accent5>
      <a:accent6>
        <a:srgbClr val="DC4405"/>
      </a:accent6>
      <a:hlink>
        <a:srgbClr val="492CA9"/>
      </a:hlink>
      <a:folHlink>
        <a:srgbClr val="AF0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IC-General-Template-FINALwheaderslides" id="{E3E5F9A8-36FE-7440-A564-1E02E466DEB6}" vid="{225C664E-C7E8-A046-B3DE-1861F8383C83}"/>
    </a:ext>
  </a:extLst>
</a:theme>
</file>

<file path=ppt/theme/theme3.xml><?xml version="1.0" encoding="utf-8"?>
<a:theme xmlns:a="http://schemas.openxmlformats.org/drawingml/2006/main" name="3_Office Theme">
  <a:themeElements>
    <a:clrScheme name="MDIC">
      <a:dk1>
        <a:srgbClr val="47555D"/>
      </a:dk1>
      <a:lt1>
        <a:srgbClr val="FFFFFF"/>
      </a:lt1>
      <a:dk2>
        <a:srgbClr val="44546A"/>
      </a:dk2>
      <a:lt2>
        <a:srgbClr val="E5F2F6"/>
      </a:lt2>
      <a:accent1>
        <a:srgbClr val="00AB83"/>
      </a:accent1>
      <a:accent2>
        <a:srgbClr val="CEDC00"/>
      </a:accent2>
      <a:accent3>
        <a:srgbClr val="007FA3"/>
      </a:accent3>
      <a:accent4>
        <a:srgbClr val="AF0578"/>
      </a:accent4>
      <a:accent5>
        <a:srgbClr val="671E75"/>
      </a:accent5>
      <a:accent6>
        <a:srgbClr val="DC4405"/>
      </a:accent6>
      <a:hlink>
        <a:srgbClr val="492CA9"/>
      </a:hlink>
      <a:folHlink>
        <a:srgbClr val="AF0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E9D6107E1BFF04DA100A7EC10863F68" ma:contentTypeVersion="15" ma:contentTypeDescription="Create a new document." ma:contentTypeScope="" ma:versionID="0bc26d9e25658acb1c86d13f1df6930d">
  <xsd:schema xmlns:xsd="http://www.w3.org/2001/XMLSchema" xmlns:xs="http://www.w3.org/2001/XMLSchema" xmlns:p="http://schemas.microsoft.com/office/2006/metadata/properties" xmlns:ns2="fbf36985-0fdb-47e9-818d-7a67cec02537" xmlns:ns3="5103c0d5-81f3-451b-b7d2-caa40aeb5ca4" targetNamespace="http://schemas.microsoft.com/office/2006/metadata/properties" ma:root="true" ma:fieldsID="a88cfd06c543ddabeb7c876b2b9f013c" ns2:_="" ns3:_="">
    <xsd:import namespace="fbf36985-0fdb-47e9-818d-7a67cec02537"/>
    <xsd:import namespace="5103c0d5-81f3-451b-b7d2-caa40aeb5c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36985-0fdb-47e9-818d-7a67cec02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97bce96-c4ff-47f3-9986-a0b556871b7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03c0d5-81f3-451b-b7d2-caa40aeb5c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992dd84-31b0-4946-b254-4436ff6acb1c}" ma:internalName="TaxCatchAll" ma:showField="CatchAllData" ma:web="5103c0d5-81f3-451b-b7d2-caa40aeb5c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103c0d5-81f3-451b-b7d2-caa40aeb5ca4">
      <UserInfo>
        <DisplayName>Jonah Golder</DisplayName>
        <AccountId>38</AccountId>
        <AccountType/>
      </UserInfo>
      <UserInfo>
        <DisplayName>Kert Gunasekaran</DisplayName>
        <AccountId>35</AccountId>
        <AccountType/>
      </UserInfo>
    </SharedWithUsers>
    <lcf76f155ced4ddcb4097134ff3c332f xmlns="fbf36985-0fdb-47e9-818d-7a67cec02537">
      <Terms xmlns="http://schemas.microsoft.com/office/infopath/2007/PartnerControls"/>
    </lcf76f155ced4ddcb4097134ff3c332f>
    <TaxCatchAll xmlns="5103c0d5-81f3-451b-b7d2-caa40aeb5ca4" xsi:nil="true"/>
  </documentManagement>
</p:properties>
</file>

<file path=customXml/itemProps1.xml><?xml version="1.0" encoding="utf-8"?>
<ds:datastoreItem xmlns:ds="http://schemas.openxmlformats.org/officeDocument/2006/customXml" ds:itemID="{1626AEA2-277E-490A-B7CD-778B6230D398}">
  <ds:schemaRefs>
    <ds:schemaRef ds:uri="http://schemas.microsoft.com/sharepoint/v3/contenttype/forms"/>
  </ds:schemaRefs>
</ds:datastoreItem>
</file>

<file path=customXml/itemProps2.xml><?xml version="1.0" encoding="utf-8"?>
<ds:datastoreItem xmlns:ds="http://schemas.openxmlformats.org/officeDocument/2006/customXml" ds:itemID="{9C05496E-BBDA-4DC1-8AAA-5A28EFF7B70F}">
  <ds:schemaRefs>
    <ds:schemaRef ds:uri="5103c0d5-81f3-451b-b7d2-caa40aeb5ca4"/>
    <ds:schemaRef ds:uri="fbf36985-0fdb-47e9-818d-7a67cec025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33C52B-BC19-4705-89CA-B674333D96F3}">
  <ds:schemaRefs>
    <ds:schemaRef ds:uri="http://schemas.openxmlformats.org/package/2006/metadata/core-properties"/>
    <ds:schemaRef ds:uri="fbf36985-0fdb-47e9-818d-7a67cec02537"/>
    <ds:schemaRef ds:uri="http://purl.org/dc/elements/1.1/"/>
    <ds:schemaRef ds:uri="http://schemas.microsoft.com/office/2006/documentManagement/types"/>
    <ds:schemaRef ds:uri="5103c0d5-81f3-451b-b7d2-caa40aeb5ca4"/>
    <ds:schemaRef ds:uri="http://schemas.microsoft.com/office/2006/metadata/properties"/>
    <ds:schemaRef ds:uri="http://www.w3.org/XML/1998/namespace"/>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46</TotalTime>
  <Words>1184</Words>
  <Application>Microsoft Macintosh PowerPoint</Application>
  <PresentationFormat>Widescreen</PresentationFormat>
  <Paragraphs>182</Paragraphs>
  <Slides>16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Aptos</vt:lpstr>
      <vt:lpstr>Aptos Narrow</vt:lpstr>
      <vt:lpstr>Arial</vt:lpstr>
      <vt:lpstr>Source Sans Pro</vt:lpstr>
      <vt:lpstr>Symbol</vt:lpstr>
      <vt:lpstr>1_Office Theme</vt:lpstr>
      <vt:lpstr>2_Office Theme</vt:lpstr>
      <vt:lpstr>3_Office Theme</vt:lpstr>
      <vt:lpstr>Attribute Library:  Project Overview</vt:lpstr>
      <vt:lpstr>Industry first to increase PPI accessibility in US</vt:lpstr>
      <vt:lpstr>What is the Attribute Library?</vt:lpstr>
      <vt:lpstr>Value Proposition</vt:lpstr>
      <vt:lpstr>Who will use the Attribute Library?</vt:lpstr>
      <vt:lpstr>Current Data in the Attribute Library</vt:lpstr>
      <vt:lpstr>PowerPoint Presentation</vt:lpstr>
      <vt:lpstr>PowerPoint Presentation</vt:lpstr>
      <vt:lpstr>PowerPoint Presentation</vt:lpstr>
      <vt:lpstr>PowerPoint Presentation</vt:lpstr>
      <vt:lpstr>Why Build an Attribute Library?</vt:lpstr>
      <vt:lpstr>Stakeholders Involved</vt:lpstr>
      <vt:lpstr>Attribute Library Timeline</vt:lpstr>
      <vt:lpstr>Next Steps</vt:lpstr>
      <vt:lpstr>Thank you!</vt:lpstr>
      <vt:lpstr>Attribute Library Data Collection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Kert Gunasekaran</dc:creator>
  <cp:lastModifiedBy>Jonah Golder</cp:lastModifiedBy>
  <cp:revision>2</cp:revision>
  <dcterms:created xsi:type="dcterms:W3CDTF">2024-04-12T12:17:44Z</dcterms:created>
  <dcterms:modified xsi:type="dcterms:W3CDTF">2025-08-07T14:53:56Z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0x010100AE9D6107E1BFF04DA100A7EC10863F68</vt:lpwstr>
  </property>
  <property fmtid="{D5CDD505-2E9C-101B-9397-08002B2CF9AE}" pid="3" name="Order">
    <vt:r8>16900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